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72" r:id="rId2"/>
    <p:sldId id="356" r:id="rId3"/>
    <p:sldId id="358" r:id="rId4"/>
    <p:sldId id="357" r:id="rId5"/>
    <p:sldId id="360" r:id="rId6"/>
    <p:sldId id="273" r:id="rId7"/>
    <p:sldId id="359" r:id="rId8"/>
    <p:sldId id="295" r:id="rId9"/>
    <p:sldId id="361" r:id="rId10"/>
    <p:sldId id="325" r:id="rId11"/>
    <p:sldId id="362" r:id="rId12"/>
    <p:sldId id="363" r:id="rId13"/>
    <p:sldId id="300" r:id="rId14"/>
    <p:sldId id="301" r:id="rId15"/>
    <p:sldId id="289" r:id="rId16"/>
    <p:sldId id="287" r:id="rId17"/>
    <p:sldId id="364" r:id="rId18"/>
    <p:sldId id="365" r:id="rId19"/>
    <p:sldId id="366" r:id="rId20"/>
    <p:sldId id="310" r:id="rId21"/>
    <p:sldId id="280" r:id="rId22"/>
    <p:sldId id="349" r:id="rId23"/>
    <p:sldId id="353"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94660"/>
  </p:normalViewPr>
  <p:slideViewPr>
    <p:cSldViewPr>
      <p:cViewPr varScale="1">
        <p:scale>
          <a:sx n="79" d="100"/>
          <a:sy n="79" d="100"/>
        </p:scale>
        <p:origin x="-6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E9855C-D6C0-4CE2-B8B6-B7784462BD71}" type="slidenum">
              <a:rPr lang="en-US"/>
              <a:pPr/>
              <a:t>‹#›</a:t>
            </a:fld>
            <a:endParaRPr lang="en-US"/>
          </a:p>
        </p:txBody>
      </p:sp>
    </p:spTree>
    <p:extLst>
      <p:ext uri="{BB962C8B-B14F-4D97-AF65-F5344CB8AC3E}">
        <p14:creationId xmlns:p14="http://schemas.microsoft.com/office/powerpoint/2010/main" val="3405279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CC949C-D681-478C-B647-5813EE22D3EA}" type="slidenum">
              <a:rPr lang="en-US"/>
              <a:pPr/>
              <a:t>‹#›</a:t>
            </a:fld>
            <a:endParaRPr lang="en-US"/>
          </a:p>
        </p:txBody>
      </p:sp>
    </p:spTree>
    <p:extLst>
      <p:ext uri="{BB962C8B-B14F-4D97-AF65-F5344CB8AC3E}">
        <p14:creationId xmlns:p14="http://schemas.microsoft.com/office/powerpoint/2010/main" val="2658691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1C5DD2-8517-4C70-AF0D-BB5AFC27E2A2}"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Family members, but in a family farm business, it can be family members, tenants, landowners, partners…..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Cards in English and Spanish</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stick figures of a family and point out number of relationships – all with different patterns.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time when communication among family members was satisfying, either a specific time or a  period of time.  How did people react, what was said, not said, gestures.      What</a:t>
            </a:r>
            <a:r>
              <a:rPr lang="en-US" baseline="0" dirty="0" smtClean="0"/>
              <a:t> can we learn from these stories? What things are in common?  Hidden rules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up softly, timing important, refer to book</a:t>
            </a:r>
            <a:r>
              <a:rPr lang="en-US" baseline="0" dirty="0" smtClean="0"/>
              <a:t> marks</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a:t>
            </a:r>
            <a:r>
              <a:rPr lang="en-US" dirty="0" err="1" smtClean="0"/>
              <a:t>Gottman’s</a:t>
            </a:r>
            <a:r>
              <a:rPr lang="en-US" dirty="0" smtClean="0"/>
              <a:t> studio</a:t>
            </a:r>
            <a:endParaRPr lang="en-US" dirty="0"/>
          </a:p>
        </p:txBody>
      </p:sp>
      <p:sp>
        <p:nvSpPr>
          <p:cNvPr id="4" name="Slide Number Placeholder 3"/>
          <p:cNvSpPr>
            <a:spLocks noGrp="1"/>
          </p:cNvSpPr>
          <p:nvPr>
            <p:ph type="sldNum" sz="quarter" idx="10"/>
          </p:nvPr>
        </p:nvSpPr>
        <p:spPr/>
        <p:txBody>
          <a:bodyPr/>
          <a:lstStyle/>
          <a:p>
            <a:fld id="{40CC949C-D681-478C-B647-5813EE22D3E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ea typeface="+mn-ea"/>
              </a:endParaRPr>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ea typeface="+mn-ea"/>
              </a:endParaRP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a:ea typeface="+mn-ea"/>
              </a:endParaRPr>
            </a:p>
          </p:txBody>
        </p:sp>
        <p:pic>
          <p:nvPicPr>
            <p:cNvPr id="34" name="Picture 32" descr="D:\FRONTPAGE THEMES\BLITZ\BTZBUL1A.GIF"/>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4129"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413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fld id="{88C5C908-FBE5-4BBF-BB29-54FC6D1734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BFB31B4A-7547-45D9-AB77-13152732CB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47663"/>
            <a:ext cx="1943100" cy="5748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7663"/>
            <a:ext cx="5676900" cy="5748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997EBC7F-CFDB-46E6-A161-BC12B37DE8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7C2D114D-B111-436F-826C-C20610E6F47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fld id="{0A670C13-337C-45FB-9F20-5FE5685636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84A04F8B-9320-43B1-8878-FCBD461818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fld id="{E3EF1A40-492A-40A7-A788-7E289D47A10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fld id="{9AA56A2C-5215-4A55-817E-D5B4135490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fld id="{E2A9AD18-2FFB-4DF8-92B5-CCB2F38690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0D3E3113-962F-48F4-B689-5F63748AC5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fld id="{97A0BEDA-2E42-49F3-9D2D-4601A5D4A3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ea typeface="+mn-ea"/>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ea typeface="+mn-ea"/>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ea typeface="+mn-ea"/>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ea typeface="+mn-ea"/>
              </a:endParaRPr>
            </a:p>
          </p:txBody>
        </p:sp>
      </p:grpSp>
      <p:sp>
        <p:nvSpPr>
          <p:cNvPr id="1027" name="Rectangle 30"/>
          <p:cNvSpPr>
            <a:spLocks noGrp="1" noChangeArrowheads="1"/>
          </p:cNvSpPr>
          <p:nvPr>
            <p:ph type="title"/>
          </p:nvPr>
        </p:nvSpPr>
        <p:spPr bwMode="auto">
          <a:xfrm>
            <a:off x="685800" y="347663"/>
            <a:ext cx="7772400" cy="1666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defRPr>
            </a:lvl1pPr>
          </a:lstStyle>
          <a:p>
            <a:pPr>
              <a:defRPr/>
            </a:pPr>
            <a:endParaRPr lang="en-US"/>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defRPr>
            </a:lvl1pPr>
          </a:lstStyle>
          <a:p>
            <a:pPr>
              <a:defRPr/>
            </a:pPr>
            <a:endParaRPr lang="en-US"/>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fld id="{45ADF9C5-5DB0-4068-8826-88E042361A6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Black" pitchFamily="34" charset="0"/>
          <a:ea typeface="ＭＳ Ｐゴシック" charset="-128"/>
        </a:defRPr>
      </a:lvl2pPr>
      <a:lvl3pPr algn="ctr" rtl="0" eaLnBrk="0" fontAlgn="base" hangingPunct="0">
        <a:spcBef>
          <a:spcPct val="0"/>
        </a:spcBef>
        <a:spcAft>
          <a:spcPct val="0"/>
        </a:spcAft>
        <a:defRPr sz="4400">
          <a:solidFill>
            <a:schemeClr val="tx2"/>
          </a:solidFill>
          <a:latin typeface="Arial Black" pitchFamily="34" charset="0"/>
          <a:ea typeface="ＭＳ Ｐゴシック" charset="-128"/>
        </a:defRPr>
      </a:lvl3pPr>
      <a:lvl4pPr algn="ctr" rtl="0" eaLnBrk="0" fontAlgn="base" hangingPunct="0">
        <a:spcBef>
          <a:spcPct val="0"/>
        </a:spcBef>
        <a:spcAft>
          <a:spcPct val="0"/>
        </a:spcAft>
        <a:defRPr sz="4400">
          <a:solidFill>
            <a:schemeClr val="tx2"/>
          </a:solidFill>
          <a:latin typeface="Arial Black" pitchFamily="34" charset="0"/>
          <a:ea typeface="ＭＳ Ｐゴシック" charset="-128"/>
        </a:defRPr>
      </a:lvl4pPr>
      <a:lvl5pPr algn="ctr" rtl="0" eaLnBrk="0" fontAlgn="base" hangingPunct="0">
        <a:spcBef>
          <a:spcPct val="0"/>
        </a:spcBef>
        <a:spcAft>
          <a:spcPct val="0"/>
        </a:spcAft>
        <a:defRPr sz="4400">
          <a:solidFill>
            <a:schemeClr val="tx2"/>
          </a:solidFill>
          <a:latin typeface="Arial Black" pitchFamily="34" charset="0"/>
          <a:ea typeface="ＭＳ Ｐゴシック" charset="-128"/>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3"/>
        </a:buBlip>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SzPct val="70000"/>
        <a:buFont typeface="Wingdings" charset="2"/>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SzPct val="60000"/>
        <a:buFont typeface="Wingdings" charset="2"/>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371600" y="-760192"/>
            <a:ext cx="7239000" cy="6093976"/>
          </a:xfrm>
        </p:spPr>
        <p:txBody>
          <a:bodyPr/>
          <a:lstStyle/>
          <a:p>
            <a:pPr algn="ctr" eaLnBrk="1" hangingPunct="1"/>
            <a:r>
              <a:rPr lang="en-US" sz="5400" dirty="0" smtClean="0"/>
              <a:t/>
            </a:r>
            <a:br>
              <a:rPr lang="en-US" sz="5400" dirty="0" smtClean="0"/>
            </a:br>
            <a:r>
              <a:rPr lang="en-US" sz="5400" dirty="0" smtClean="0"/>
              <a:t/>
            </a:r>
            <a:br>
              <a:rPr lang="en-US" sz="5400" dirty="0" smtClean="0"/>
            </a:br>
            <a:r>
              <a:rPr lang="en-US" sz="5400" dirty="0" err="1" smtClean="0"/>
              <a:t>FamilyTALK</a:t>
            </a:r>
            <a:r>
              <a:rPr lang="en-US" sz="5400" dirty="0" smtClean="0"/>
              <a:t>: </a:t>
            </a:r>
            <a:br>
              <a:rPr lang="en-US" sz="5400" dirty="0" smtClean="0"/>
            </a:br>
            <a:r>
              <a:rPr lang="en-US" sz="5400" dirty="0" smtClean="0"/>
              <a:t>Making It Work</a:t>
            </a:r>
            <a:br>
              <a:rPr lang="en-US" sz="5400" dirty="0" smtClean="0"/>
            </a:br>
            <a:r>
              <a:rPr lang="en-US" sz="4000" dirty="0" smtClean="0"/>
              <a:t>Leader Guide MF2996</a:t>
            </a:r>
            <a:br>
              <a:rPr lang="en-US" sz="4000" dirty="0" smtClean="0"/>
            </a:br>
            <a:r>
              <a:rPr lang="en-US" sz="4000" dirty="0" smtClean="0"/>
              <a:t>Fact Sheet MF2995</a:t>
            </a:r>
            <a:r>
              <a:rPr lang="en-US" sz="5400" dirty="0" smtClean="0"/>
              <a:t> </a:t>
            </a:r>
            <a:br>
              <a:rPr lang="en-US" sz="5400" dirty="0" smtClean="0"/>
            </a:br>
            <a:r>
              <a:rPr lang="en-US" sz="4000" dirty="0" smtClean="0"/>
              <a:t/>
            </a:r>
            <a:br>
              <a:rPr lang="en-US" sz="4000" dirty="0" smtClean="0"/>
            </a:br>
            <a:endParaRPr lang="en-US" sz="4000" dirty="0" smtClean="0"/>
          </a:p>
        </p:txBody>
      </p:sp>
      <p:sp>
        <p:nvSpPr>
          <p:cNvPr id="15363" name="Text Box 5"/>
          <p:cNvSpPr txBox="1">
            <a:spLocks noChangeArrowheads="1"/>
          </p:cNvSpPr>
          <p:nvPr/>
        </p:nvSpPr>
        <p:spPr bwMode="auto">
          <a:xfrm>
            <a:off x="1905000" y="4953000"/>
            <a:ext cx="5181600" cy="457200"/>
          </a:xfrm>
          <a:prstGeom prst="rect">
            <a:avLst/>
          </a:prstGeom>
          <a:noFill/>
          <a:ln w="9525">
            <a:noFill/>
            <a:miter lim="800000"/>
            <a:headEnd/>
            <a:tailEnd/>
          </a:ln>
        </p:spPr>
        <p:txBody>
          <a:bodyPr>
            <a:spAutoFit/>
          </a:bodyPr>
          <a:lstStyle/>
          <a:p>
            <a:endParaRPr lang="en-US"/>
          </a:p>
        </p:txBody>
      </p:sp>
      <p:sp>
        <p:nvSpPr>
          <p:cNvPr id="15364" name="Text Box 6"/>
          <p:cNvSpPr txBox="1">
            <a:spLocks noChangeArrowheads="1"/>
          </p:cNvSpPr>
          <p:nvPr/>
        </p:nvSpPr>
        <p:spPr bwMode="auto">
          <a:xfrm>
            <a:off x="1752600" y="4114800"/>
            <a:ext cx="6096000" cy="1877437"/>
          </a:xfrm>
          <a:prstGeom prst="rect">
            <a:avLst/>
          </a:prstGeom>
          <a:noFill/>
          <a:ln w="9525">
            <a:noFill/>
            <a:miter lim="800000"/>
            <a:headEnd/>
            <a:tailEnd/>
          </a:ln>
        </p:spPr>
        <p:txBody>
          <a:bodyPr>
            <a:spAutoFit/>
          </a:bodyPr>
          <a:lstStyle/>
          <a:p>
            <a:pPr algn="ctr"/>
            <a:endParaRPr lang="en-US" sz="2800" dirty="0" smtClean="0"/>
          </a:p>
          <a:p>
            <a:pPr algn="ctr"/>
            <a:r>
              <a:rPr lang="en-US" sz="2800" dirty="0" smtClean="0"/>
              <a:t>Charlotte </a:t>
            </a:r>
            <a:r>
              <a:rPr lang="en-US" sz="2800" dirty="0"/>
              <a:t>Shoup Olsen, Ph.D., CFLE</a:t>
            </a:r>
          </a:p>
          <a:p>
            <a:pPr algn="ctr"/>
            <a:r>
              <a:rPr lang="en-US" sz="2000" dirty="0"/>
              <a:t>Family Systems Specialist</a:t>
            </a:r>
          </a:p>
          <a:p>
            <a:pPr algn="ctr"/>
            <a:r>
              <a:rPr lang="en-US" sz="2000" dirty="0"/>
              <a:t>K-State Research &amp; Extension</a:t>
            </a:r>
          </a:p>
          <a:p>
            <a:pPr algn="ctr"/>
            <a:endParaRPr lang="en-US" sz="2000" dirty="0"/>
          </a:p>
        </p:txBody>
      </p:sp>
      <p:pic>
        <p:nvPicPr>
          <p:cNvPr id="5" name="Picture 4" descr="ksre.jpg"/>
          <p:cNvPicPr>
            <a:picLocks noChangeAspect="1"/>
          </p:cNvPicPr>
          <p:nvPr/>
        </p:nvPicPr>
        <p:blipFill>
          <a:blip r:embed="rId3" cstate="print"/>
          <a:stretch>
            <a:fillRect/>
          </a:stretch>
        </p:blipFill>
        <p:spPr>
          <a:xfrm>
            <a:off x="3733800" y="6019800"/>
            <a:ext cx="2209800" cy="733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3364"/>
            <a:ext cx="7772400" cy="5324535"/>
          </a:xfrm>
        </p:spPr>
        <p:txBody>
          <a:bodyPr/>
          <a:lstStyle/>
          <a:p>
            <a:r>
              <a:rPr lang="en-US" i="1" dirty="0" smtClean="0"/>
              <a:t>“One of the easiest human acts is also the most healing.  Listening to someone.  Simply listening.  Not advising or coaching, but silently and fully listening.”</a:t>
            </a:r>
            <a:r>
              <a:rPr lang="en-US" dirty="0" smtClean="0"/>
              <a:t/>
            </a:r>
            <a:br>
              <a:rPr lang="en-US" dirty="0" smtClean="0"/>
            </a:br>
            <a:r>
              <a:rPr lang="en-US" sz="3200" dirty="0" smtClean="0"/>
              <a:t>Margaret J. Wheatley</a:t>
            </a:r>
            <a:endParaRPr lang="en-US" dirty="0"/>
          </a:p>
        </p:txBody>
      </p:sp>
      <p:pic>
        <p:nvPicPr>
          <p:cNvPr id="3" name="Picture 2"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38710"/>
          </a:xfrm>
        </p:spPr>
        <p:txBody>
          <a:bodyPr/>
          <a:lstStyle/>
          <a:p>
            <a:r>
              <a:rPr lang="en-US" sz="4000" dirty="0" err="1" smtClean="0"/>
              <a:t>Nonverbals</a:t>
            </a:r>
            <a:r>
              <a:rPr lang="en-US" sz="4000" dirty="0" smtClean="0"/>
              <a:t> are important.</a:t>
            </a:r>
            <a:r>
              <a:rPr lang="en-US" dirty="0" smtClean="0"/>
              <a:t/>
            </a:r>
            <a:br>
              <a:rPr lang="en-US" dirty="0" smtClean="0"/>
            </a:br>
            <a:r>
              <a:rPr lang="en-US" sz="2400" dirty="0" smtClean="0"/>
              <a:t>(symbolic interaction)</a:t>
            </a:r>
            <a:endParaRPr lang="en-US" dirty="0"/>
          </a:p>
        </p:txBody>
      </p:sp>
      <p:sp>
        <p:nvSpPr>
          <p:cNvPr id="3" name="Content Placeholder 2"/>
          <p:cNvSpPr>
            <a:spLocks noGrp="1"/>
          </p:cNvSpPr>
          <p:nvPr>
            <p:ph idx="1"/>
          </p:nvPr>
        </p:nvSpPr>
        <p:spPr/>
        <p:txBody>
          <a:bodyPr/>
          <a:lstStyle/>
          <a:p>
            <a:pPr algn="ctr">
              <a:buNone/>
            </a:pPr>
            <a:r>
              <a:rPr lang="en-US" dirty="0" smtClean="0"/>
              <a:t>Activity 2</a:t>
            </a:r>
          </a:p>
          <a:p>
            <a:r>
              <a:rPr lang="en-US" dirty="0" smtClean="0"/>
              <a:t>Ask group to walk about with +/- </a:t>
            </a:r>
            <a:r>
              <a:rPr lang="en-US" dirty="0" err="1" smtClean="0"/>
              <a:t>nonverbals</a:t>
            </a:r>
            <a:r>
              <a:rPr lang="en-US" dirty="0" smtClean="0"/>
              <a:t>.</a:t>
            </a:r>
          </a:p>
          <a:p>
            <a:r>
              <a:rPr lang="en-US" dirty="0" smtClean="0"/>
              <a:t>Repeat with one on one communication.</a:t>
            </a:r>
          </a:p>
          <a:p>
            <a:r>
              <a:rPr lang="en-US" dirty="0" smtClean="0"/>
              <a:t>ASK questions to facilitate learning:</a:t>
            </a:r>
          </a:p>
          <a:p>
            <a:pPr>
              <a:buNone/>
            </a:pPr>
            <a:r>
              <a:rPr lang="en-US" dirty="0" smtClean="0"/>
              <a:t>	</a:t>
            </a:r>
            <a:r>
              <a:rPr lang="en-US" sz="2000" dirty="0" smtClean="0"/>
              <a:t>How did the speaker feel when listener looked away? How did listener feel when looking away? Why do you think you had these feelings? What would you like from a family who you want to listen to you?</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44419"/>
          </a:xfrm>
        </p:spPr>
        <p:txBody>
          <a:bodyPr/>
          <a:lstStyle/>
          <a:p>
            <a:r>
              <a:rPr lang="en-US" sz="4000" dirty="0" smtClean="0"/>
              <a:t>Handling conflict in respectful ways is powerful.</a:t>
            </a:r>
            <a:r>
              <a:rPr lang="en-US" dirty="0" smtClean="0"/>
              <a:t/>
            </a:r>
            <a:br>
              <a:rPr lang="en-US" dirty="0" smtClean="0"/>
            </a:br>
            <a:r>
              <a:rPr lang="en-US" sz="3200" dirty="0" smtClean="0"/>
              <a:t>(family strengths approach)</a:t>
            </a:r>
            <a:endParaRPr lang="en-US" dirty="0"/>
          </a:p>
        </p:txBody>
      </p:sp>
      <p:sp>
        <p:nvSpPr>
          <p:cNvPr id="3" name="Content Placeholder 2"/>
          <p:cNvSpPr>
            <a:spLocks noGrp="1"/>
          </p:cNvSpPr>
          <p:nvPr>
            <p:ph idx="1"/>
          </p:nvPr>
        </p:nvSpPr>
        <p:spPr>
          <a:xfrm>
            <a:off x="685800" y="2514600"/>
            <a:ext cx="7772400" cy="3581400"/>
          </a:xfrm>
        </p:spPr>
        <p:txBody>
          <a:bodyPr/>
          <a:lstStyle/>
          <a:p>
            <a:pPr algn="ctr">
              <a:buNone/>
            </a:pPr>
            <a:r>
              <a:rPr lang="en-US" dirty="0" smtClean="0"/>
              <a:t>Activity 3</a:t>
            </a:r>
          </a:p>
          <a:p>
            <a:pPr>
              <a:buFont typeface="Arial" pitchFamily="34" charset="0"/>
              <a:buChar char="•"/>
            </a:pPr>
            <a:r>
              <a:rPr lang="en-US" dirty="0" smtClean="0"/>
              <a:t>Share two messages in leader’s guide.</a:t>
            </a:r>
          </a:p>
          <a:p>
            <a:pPr>
              <a:buFont typeface="Arial" pitchFamily="34" charset="0"/>
              <a:buChar char="•"/>
            </a:pPr>
            <a:r>
              <a:rPr lang="en-US" dirty="0" smtClean="0"/>
              <a:t>ASK questions to facilitate learning:</a:t>
            </a:r>
          </a:p>
          <a:p>
            <a:pPr>
              <a:buNone/>
            </a:pPr>
            <a:r>
              <a:rPr lang="en-US" dirty="0" smtClean="0"/>
              <a:t>	</a:t>
            </a:r>
            <a:r>
              <a:rPr lang="en-US" sz="2000" dirty="0" smtClean="0"/>
              <a:t>How did you feel when first message was read? Did you feel differently with the second message? What was the difference in the feelings? What was the difference in the words?</a:t>
            </a: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447800"/>
            <a:ext cx="7772400" cy="4648200"/>
          </a:xfrm>
        </p:spPr>
        <p:txBody>
          <a:bodyPr/>
          <a:lstStyle/>
          <a:p>
            <a:r>
              <a:rPr lang="en-US" i="1" dirty="0" smtClean="0"/>
              <a:t>You NEVER pay attention to me at home. YOU come in the house after chores and go straight to the computer. YOU seem to care more about your silly computer than me. YOU really make me feel lousy.</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524000"/>
            <a:ext cx="7772400" cy="4572000"/>
          </a:xfrm>
        </p:spPr>
        <p:txBody>
          <a:bodyPr/>
          <a:lstStyle/>
          <a:p>
            <a:r>
              <a:rPr lang="en-US" i="1" dirty="0" smtClean="0"/>
              <a:t>I get frustrated when we don’t pay attention to one another. I really appreciate spending time together at the end of the day and talking about what has happened rather than going off and doing separate activities like you going to the computer and me cooking dinner.</a:t>
            </a:r>
            <a:endParaRPr lang="en-US" dirty="0" smtClean="0"/>
          </a:p>
          <a:p>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71800" y="2209800"/>
            <a:ext cx="3352800" cy="1905000"/>
          </a:xfrm>
          <a:prstGeom prst="rect">
            <a:avLst/>
          </a:prstGeom>
          <a:noFill/>
          <a:ln w="9525">
            <a:noFill/>
            <a:miter lim="800000"/>
            <a:headEnd/>
            <a:tailEnd/>
          </a:ln>
        </p:spPr>
        <p:txBody>
          <a:bodyPr anchor="ctr"/>
          <a:lstStyle/>
          <a:p>
            <a:pPr algn="ctr"/>
            <a:r>
              <a:rPr lang="en-US" sz="9600">
                <a:solidFill>
                  <a:schemeClr val="tx2"/>
                </a:solidFill>
                <a:latin typeface="Arial Black" charset="0"/>
              </a:rPr>
              <a:t>YOU</a:t>
            </a:r>
            <a:endParaRPr lang="en-US" sz="4400">
              <a:solidFill>
                <a:schemeClr val="tx2"/>
              </a:solidFill>
              <a:latin typeface="Arial Black" charset="0"/>
            </a:endParaRPr>
          </a:p>
        </p:txBody>
      </p:sp>
      <p:sp>
        <p:nvSpPr>
          <p:cNvPr id="29699" name="Oval 3"/>
          <p:cNvSpPr>
            <a:spLocks noChangeArrowheads="1"/>
          </p:cNvSpPr>
          <p:nvPr/>
        </p:nvSpPr>
        <p:spPr bwMode="auto">
          <a:xfrm>
            <a:off x="2819400" y="1752600"/>
            <a:ext cx="3657600" cy="3200400"/>
          </a:xfrm>
          <a:prstGeom prst="ellipse">
            <a:avLst/>
          </a:prstGeom>
          <a:noFill/>
          <a:ln w="76200">
            <a:solidFill>
              <a:srgbClr val="FF090F"/>
            </a:solidFill>
            <a:round/>
            <a:headEnd/>
            <a:tailEnd/>
          </a:ln>
        </p:spPr>
        <p:txBody>
          <a:bodyPr wrap="none" anchor="ctr"/>
          <a:lstStyle/>
          <a:p>
            <a:pPr algn="ctr"/>
            <a:endParaRPr lang="en-US"/>
          </a:p>
        </p:txBody>
      </p:sp>
      <p:sp>
        <p:nvSpPr>
          <p:cNvPr id="29700" name="Line 4"/>
          <p:cNvSpPr>
            <a:spLocks noChangeShapeType="1"/>
          </p:cNvSpPr>
          <p:nvPr/>
        </p:nvSpPr>
        <p:spPr bwMode="auto">
          <a:xfrm>
            <a:off x="3352800" y="2286000"/>
            <a:ext cx="2590800" cy="2209800"/>
          </a:xfrm>
          <a:prstGeom prst="line">
            <a:avLst/>
          </a:prstGeom>
          <a:noFill/>
          <a:ln w="76200">
            <a:solidFill>
              <a:srgbClr val="FF090F"/>
            </a:solidFill>
            <a:round/>
            <a:headEnd/>
            <a:tailEnd/>
          </a:ln>
        </p:spPr>
        <p:txBody>
          <a:bodyPr wrap="none" anchor="ctr"/>
          <a:lstStyle/>
          <a:p>
            <a:endParaRPr lang="en-US"/>
          </a:p>
        </p:txBody>
      </p:sp>
      <p:pic>
        <p:nvPicPr>
          <p:cNvPr id="5" name="Picture 4"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1066800"/>
            <a:ext cx="7239000" cy="2667000"/>
          </a:xfrm>
          <a:prstGeom prst="rect">
            <a:avLst/>
          </a:prstGeom>
          <a:noFill/>
          <a:ln w="9525">
            <a:noFill/>
            <a:miter lim="800000"/>
            <a:headEnd/>
            <a:tailEnd/>
          </a:ln>
        </p:spPr>
        <p:txBody>
          <a:bodyPr anchor="ctr"/>
          <a:lstStyle/>
          <a:p>
            <a:pPr algn="ctr"/>
            <a:r>
              <a:rPr lang="en-US" sz="7200" dirty="0">
                <a:solidFill>
                  <a:schemeClr val="tx2"/>
                </a:solidFill>
                <a:latin typeface="Arial Black" charset="0"/>
              </a:rPr>
              <a:t>The big R</a:t>
            </a:r>
            <a:endParaRPr lang="en-US" sz="4400" dirty="0">
              <a:solidFill>
                <a:schemeClr val="tx2"/>
              </a:solidFill>
              <a:latin typeface="Arial Black" charset="0"/>
            </a:endParaRPr>
          </a:p>
        </p:txBody>
      </p:sp>
      <p:sp>
        <p:nvSpPr>
          <p:cNvPr id="21507" name="Rectangle 3"/>
          <p:cNvSpPr>
            <a:spLocks noChangeArrowheads="1"/>
          </p:cNvSpPr>
          <p:nvPr/>
        </p:nvSpPr>
        <p:spPr bwMode="auto">
          <a:xfrm>
            <a:off x="1219200" y="3124200"/>
            <a:ext cx="6400800" cy="1908175"/>
          </a:xfrm>
          <a:prstGeom prst="rect">
            <a:avLst/>
          </a:prstGeom>
          <a:noFill/>
          <a:ln w="9525">
            <a:noFill/>
            <a:miter lim="800000"/>
            <a:headEnd/>
            <a:tailEnd/>
          </a:ln>
        </p:spPr>
        <p:txBody>
          <a:bodyPr anchor="ctr"/>
          <a:lstStyle/>
          <a:p>
            <a:pPr marL="342900" indent="-342900" algn="ctr">
              <a:spcBef>
                <a:spcPct val="20000"/>
              </a:spcBef>
              <a:buSzPct val="85000"/>
            </a:pPr>
            <a:r>
              <a:rPr lang="en-US" sz="6000" dirty="0">
                <a:latin typeface="Arial" charset="0"/>
              </a:rPr>
              <a:t>RESPECT</a:t>
            </a:r>
          </a:p>
        </p:txBody>
      </p:sp>
      <p:pic>
        <p:nvPicPr>
          <p:cNvPr id="4" name="Picture 3" descr="ksre.jpg"/>
          <p:cNvPicPr>
            <a:picLocks noChangeAspect="1"/>
          </p:cNvPicPr>
          <p:nvPr/>
        </p:nvPicPr>
        <p:blipFill>
          <a:blip r:embed="rId3"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Family communication sets tone for family life!</a:t>
            </a:r>
          </a:p>
          <a:p>
            <a:r>
              <a:rPr lang="en-US" dirty="0" smtClean="0"/>
              <a:t>Always being respectful despite differences is CRUCIAL!</a:t>
            </a:r>
          </a:p>
          <a:p>
            <a:r>
              <a:rPr lang="en-US" dirty="0" smtClean="0"/>
              <a:t>Having fun together and regularly showing appreciation to each other  protects family in stressful times!!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Fact Sheet</a:t>
            </a:r>
            <a:endParaRPr lang="en-US" dirty="0"/>
          </a:p>
        </p:txBody>
      </p:sp>
      <p:sp>
        <p:nvSpPr>
          <p:cNvPr id="3" name="Content Placeholder 2"/>
          <p:cNvSpPr>
            <a:spLocks noGrp="1"/>
          </p:cNvSpPr>
          <p:nvPr>
            <p:ph idx="1"/>
          </p:nvPr>
        </p:nvSpPr>
        <p:spPr/>
        <p:txBody>
          <a:bodyPr/>
          <a:lstStyle/>
          <a:p>
            <a:r>
              <a:rPr lang="en-US" dirty="0" smtClean="0"/>
              <a:t>Tips for building communication skills in four short pages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algn="ctr">
              <a:buNone/>
            </a:pPr>
            <a:r>
              <a:rPr lang="en-US" dirty="0" smtClean="0"/>
              <a:t>Most important questions (yes/no)</a:t>
            </a:r>
          </a:p>
          <a:p>
            <a:pPr>
              <a:buNone/>
            </a:pPr>
            <a:r>
              <a:rPr lang="en-US" dirty="0" smtClean="0"/>
              <a:t>I am more likely to use positive nonverbal behaviors…to use effective listening speaking skills…to talk and listen respectfully when there is a disagreement…to show appreciation to family more often…to encourage enjoyable family activities.</a:t>
            </a:r>
          </a:p>
          <a:p>
            <a:pPr>
              <a:buNone/>
            </a:pP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p:txBody>
          <a:bodyPr/>
          <a:lstStyle/>
          <a:p>
            <a:pPr>
              <a:buNone/>
            </a:pPr>
            <a:r>
              <a:rPr lang="en-US" dirty="0" smtClean="0"/>
              <a:t>1.	 Family Strengths approach</a:t>
            </a:r>
          </a:p>
          <a:p>
            <a:pPr>
              <a:buNone/>
            </a:pPr>
            <a:r>
              <a:rPr lang="en-US" dirty="0" smtClean="0"/>
              <a:t>		Appreciation and affection</a:t>
            </a:r>
          </a:p>
          <a:p>
            <a:pPr>
              <a:buNone/>
            </a:pPr>
            <a:r>
              <a:rPr lang="en-US" dirty="0" smtClean="0"/>
              <a:t>		Commitment</a:t>
            </a:r>
          </a:p>
          <a:p>
            <a:pPr>
              <a:buNone/>
            </a:pPr>
            <a:r>
              <a:rPr lang="en-US" dirty="0" smtClean="0"/>
              <a:t>		Positive Communication</a:t>
            </a:r>
          </a:p>
          <a:p>
            <a:pPr>
              <a:buNone/>
            </a:pPr>
            <a:r>
              <a:rPr lang="en-US" dirty="0" smtClean="0"/>
              <a:t>		Enjoyable times together</a:t>
            </a:r>
          </a:p>
          <a:p>
            <a:pPr>
              <a:buNone/>
            </a:pPr>
            <a:r>
              <a:rPr lang="en-US" dirty="0" smtClean="0"/>
              <a:t>		Spiritual well-being</a:t>
            </a:r>
          </a:p>
          <a:p>
            <a:pPr>
              <a:buNone/>
            </a:pPr>
            <a:r>
              <a:rPr lang="en-US" dirty="0" smtClean="0"/>
              <a:t>		Effective stress &amp; crisis management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272"/>
            <a:ext cx="7772400" cy="2123658"/>
          </a:xfrm>
        </p:spPr>
        <p:txBody>
          <a:bodyPr/>
          <a:lstStyle/>
          <a:p>
            <a:r>
              <a:rPr lang="en-US" dirty="0" smtClean="0"/>
              <a:t>Two Surprisingly Simple Truths for Married Couples</a:t>
            </a:r>
            <a:endParaRPr lang="en-US" dirty="0"/>
          </a:p>
        </p:txBody>
      </p:sp>
      <p:sp>
        <p:nvSpPr>
          <p:cNvPr id="3" name="Content Placeholder 2"/>
          <p:cNvSpPr>
            <a:spLocks noGrp="1"/>
          </p:cNvSpPr>
          <p:nvPr>
            <p:ph idx="1"/>
          </p:nvPr>
        </p:nvSpPr>
        <p:spPr/>
        <p:txBody>
          <a:bodyPr/>
          <a:lstStyle/>
          <a:p>
            <a:endParaRPr lang="en-US" dirty="0" smtClean="0"/>
          </a:p>
          <a:p>
            <a:r>
              <a:rPr lang="en-US" dirty="0" smtClean="0"/>
              <a:t>Happily married couples behave like good friends and show appreciation to each other.</a:t>
            </a:r>
          </a:p>
          <a:p>
            <a:r>
              <a:rPr lang="en-US" dirty="0" smtClean="0"/>
              <a:t>Happily married couples handle their conflicts in gentle, positive ways.</a:t>
            </a:r>
          </a:p>
          <a:p>
            <a:pPr>
              <a:buNone/>
            </a:pPr>
            <a:r>
              <a:rPr lang="en-US" dirty="0" smtClean="0"/>
              <a:t>				</a:t>
            </a:r>
            <a:r>
              <a:rPr lang="en-US" sz="2000" dirty="0" err="1" smtClean="0"/>
              <a:t>Gottman</a:t>
            </a:r>
            <a:r>
              <a:rPr lang="en-US" sz="2000" dirty="0" smtClean="0"/>
              <a:t>, </a:t>
            </a:r>
            <a:r>
              <a:rPr lang="en-US" sz="2000" dirty="0" err="1" smtClean="0"/>
              <a:t>Gottman</a:t>
            </a:r>
            <a:r>
              <a:rPr lang="en-US" sz="2000" dirty="0" smtClean="0"/>
              <a:t>, &amp; </a:t>
            </a:r>
            <a:r>
              <a:rPr lang="en-US" sz="2000" dirty="0" err="1" smtClean="0"/>
              <a:t>DeClaire</a:t>
            </a:r>
            <a:r>
              <a:rPr lang="en-US" sz="2000" dirty="0" smtClean="0"/>
              <a:t> (2006)</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181100"/>
            <a:ext cx="7772400" cy="1524000"/>
          </a:xfrm>
        </p:spPr>
        <p:txBody>
          <a:bodyPr/>
          <a:lstStyle/>
          <a:p>
            <a:pPr eaLnBrk="1" hangingPunct="1"/>
            <a:r>
              <a:rPr lang="en-US" sz="4000" smtClean="0"/>
              <a:t>Three Ways to Respond to Bids for Communication</a:t>
            </a:r>
            <a:endParaRPr lang="en-US" smtClean="0"/>
          </a:p>
        </p:txBody>
      </p:sp>
      <p:sp>
        <p:nvSpPr>
          <p:cNvPr id="28675" name="Rectangle 3"/>
          <p:cNvSpPr>
            <a:spLocks noGrp="1" noChangeArrowheads="1"/>
          </p:cNvSpPr>
          <p:nvPr>
            <p:ph type="body" idx="1"/>
          </p:nvPr>
        </p:nvSpPr>
        <p:spPr>
          <a:xfrm>
            <a:off x="762000" y="2743200"/>
            <a:ext cx="7772400" cy="2057400"/>
          </a:xfrm>
        </p:spPr>
        <p:txBody>
          <a:bodyPr/>
          <a:lstStyle/>
          <a:p>
            <a:pPr eaLnBrk="1" hangingPunct="1"/>
            <a:r>
              <a:rPr lang="en-US" dirty="0" smtClean="0"/>
              <a:t>Turning—toward responses.</a:t>
            </a:r>
          </a:p>
          <a:p>
            <a:pPr eaLnBrk="1" hangingPunct="1"/>
            <a:r>
              <a:rPr lang="en-US" dirty="0" smtClean="0"/>
              <a:t>Turning—away responses.</a:t>
            </a:r>
          </a:p>
          <a:p>
            <a:pPr eaLnBrk="1" hangingPunct="1"/>
            <a:r>
              <a:rPr lang="en-US" dirty="0" smtClean="0"/>
              <a:t>Turning—against responses.</a:t>
            </a:r>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Enjoyable Family Times</a:t>
            </a:r>
            <a:endParaRPr lang="en-US" dirty="0"/>
          </a:p>
        </p:txBody>
      </p:sp>
      <p:sp>
        <p:nvSpPr>
          <p:cNvPr id="3" name="Content Placeholder 2"/>
          <p:cNvSpPr>
            <a:spLocks noGrp="1"/>
          </p:cNvSpPr>
          <p:nvPr>
            <p:ph idx="1"/>
          </p:nvPr>
        </p:nvSpPr>
        <p:spPr/>
        <p:txBody>
          <a:bodyPr/>
          <a:lstStyle/>
          <a:p>
            <a:r>
              <a:rPr lang="en-US" dirty="0" smtClean="0"/>
              <a:t>Enjoyable activities build positive relationships.</a:t>
            </a:r>
          </a:p>
          <a:p>
            <a:r>
              <a:rPr lang="en-US" dirty="0" smtClean="0"/>
              <a:t>Types of activities may change over time.</a:t>
            </a:r>
          </a:p>
          <a:p>
            <a:r>
              <a:rPr lang="en-US" dirty="0" smtClean="0"/>
              <a:t>Setting ground rules may be necessary to protect planned activities from turning into conflicts</a:t>
            </a:r>
            <a:endParaRPr lang="en-US"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sz="4400" i="1" dirty="0" smtClean="0"/>
              <a:t>Thank you!</a:t>
            </a:r>
            <a:endParaRPr lang="en-US" sz="4400" i="1" dirty="0"/>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a:xfrm>
            <a:off x="685800" y="1600200"/>
            <a:ext cx="7772400" cy="4495800"/>
          </a:xfrm>
        </p:spPr>
        <p:txBody>
          <a:bodyPr/>
          <a:lstStyle/>
          <a:p>
            <a:pPr>
              <a:buNone/>
            </a:pPr>
            <a:r>
              <a:rPr lang="en-US" dirty="0" smtClean="0"/>
              <a:t>2. Symbolic interaction</a:t>
            </a:r>
          </a:p>
          <a:p>
            <a:pPr>
              <a:buNone/>
            </a:pPr>
            <a:r>
              <a:rPr lang="en-US" dirty="0" smtClean="0"/>
              <a:t>		* Individual’s construction of 	  		   meaning in specific social settings 	   or contexts</a:t>
            </a:r>
          </a:p>
          <a:p>
            <a:pPr>
              <a:buNone/>
            </a:pPr>
            <a:r>
              <a:rPr lang="en-US" dirty="0" smtClean="0"/>
              <a:t>		*  Culturally shared symbols 		 	   (objects, words, sounds, gestures, 	   events)</a:t>
            </a:r>
          </a:p>
          <a:p>
            <a:pPr>
              <a:buNone/>
            </a:pPr>
            <a:r>
              <a:rPr lang="en-US" dirty="0" smtClean="0"/>
              <a:t>		* Dynamic interactions between 	 	   persons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Theoretical Foundations</a:t>
            </a:r>
            <a:endParaRPr lang="en-US" dirty="0"/>
          </a:p>
        </p:txBody>
      </p:sp>
      <p:sp>
        <p:nvSpPr>
          <p:cNvPr id="3" name="Content Placeholder 2"/>
          <p:cNvSpPr>
            <a:spLocks noGrp="1"/>
          </p:cNvSpPr>
          <p:nvPr>
            <p:ph idx="1"/>
          </p:nvPr>
        </p:nvSpPr>
        <p:spPr/>
        <p:txBody>
          <a:bodyPr/>
          <a:lstStyle/>
          <a:p>
            <a:pPr marL="514350" indent="-514350">
              <a:buNone/>
            </a:pPr>
            <a:r>
              <a:rPr lang="en-US" dirty="0" smtClean="0"/>
              <a:t>3.	Family systems approach</a:t>
            </a:r>
          </a:p>
          <a:p>
            <a:pPr marL="514350" indent="-514350">
              <a:buNone/>
            </a:pPr>
            <a:r>
              <a:rPr lang="en-US" dirty="0" smtClean="0"/>
              <a:t>		*Interacts with natural, human-	built, and </a:t>
            </a:r>
            <a:r>
              <a:rPr lang="en-US" dirty="0" err="1" smtClean="0"/>
              <a:t>sociocultural</a:t>
            </a:r>
            <a:r>
              <a:rPr lang="en-US" dirty="0" smtClean="0"/>
              <a:t> environments</a:t>
            </a:r>
          </a:p>
          <a:p>
            <a:pPr marL="514350" indent="-514350">
              <a:buNone/>
            </a:pPr>
            <a:r>
              <a:rPr lang="en-US" dirty="0" smtClean="0"/>
              <a:t>		*Circular causality		</a:t>
            </a:r>
          </a:p>
          <a:p>
            <a:pPr marL="514350" indent="-514350">
              <a:buNone/>
            </a:pPr>
            <a:r>
              <a:rPr lang="en-US" dirty="0" smtClean="0"/>
              <a:t>		*Whole is greater than sum of parts</a:t>
            </a:r>
          </a:p>
          <a:p>
            <a:pPr marL="514350" indent="-514350">
              <a:buNone/>
            </a:pP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382"/>
            <a:ext cx="7772400" cy="1877437"/>
          </a:xfrm>
        </p:spPr>
        <p:txBody>
          <a:bodyPr/>
          <a:lstStyle/>
          <a:p>
            <a:r>
              <a:rPr lang="en-US" dirty="0" smtClean="0"/>
              <a:t>Whole is greater than sum of its parts</a:t>
            </a:r>
            <a:br>
              <a:rPr lang="en-US" dirty="0" smtClean="0"/>
            </a:br>
            <a:r>
              <a:rPr lang="en-US" sz="2800" dirty="0" smtClean="0"/>
              <a:t>(family systems theory)</a:t>
            </a:r>
            <a:endParaRPr lang="en-US" dirty="0"/>
          </a:p>
        </p:txBody>
      </p:sp>
      <p:pic>
        <p:nvPicPr>
          <p:cNvPr id="4" name="Content Placeholder 3" descr="Family TALK graphic 2011.TIF"/>
          <p:cNvPicPr>
            <a:picLocks noGrp="1" noChangeAspect="1"/>
          </p:cNvPicPr>
          <p:nvPr>
            <p:ph idx="1"/>
          </p:nvPr>
        </p:nvPicPr>
        <p:blipFill>
          <a:blip r:embed="rId3" cstate="print"/>
          <a:stretch>
            <a:fillRect/>
          </a:stretch>
        </p:blipFill>
        <p:spPr>
          <a:xfrm>
            <a:off x="3124200" y="2362200"/>
            <a:ext cx="2885209" cy="3429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533400"/>
            <a:ext cx="7772400" cy="2022475"/>
          </a:xfrm>
        </p:spPr>
        <p:txBody>
          <a:bodyPr/>
          <a:lstStyle/>
          <a:p>
            <a:pPr eaLnBrk="1" hangingPunct="1"/>
            <a:r>
              <a:rPr lang="en-US" dirty="0" smtClean="0"/>
              <a:t>Communication</a:t>
            </a:r>
          </a:p>
        </p:txBody>
      </p:sp>
      <p:sp>
        <p:nvSpPr>
          <p:cNvPr id="18435" name="Rectangle 3"/>
          <p:cNvSpPr>
            <a:spLocks noGrp="1" noChangeArrowheads="1"/>
          </p:cNvSpPr>
          <p:nvPr>
            <p:ph type="body" idx="1"/>
          </p:nvPr>
        </p:nvSpPr>
        <p:spPr>
          <a:xfrm>
            <a:off x="762000" y="2916238"/>
            <a:ext cx="7772400" cy="2286000"/>
          </a:xfrm>
        </p:spPr>
        <p:txBody>
          <a:bodyPr/>
          <a:lstStyle/>
          <a:p>
            <a:pPr eaLnBrk="1" hangingPunct="1"/>
            <a:r>
              <a:rPr lang="en-US" dirty="0" smtClean="0"/>
              <a:t>Builds or breaks relationships</a:t>
            </a:r>
          </a:p>
          <a:p>
            <a:pPr eaLnBrk="1" hangingPunct="1"/>
            <a:r>
              <a:rPr lang="en-US" dirty="0" smtClean="0"/>
              <a:t>Is a </a:t>
            </a:r>
            <a:r>
              <a:rPr lang="en-US" b="1" dirty="0" smtClean="0"/>
              <a:t>process</a:t>
            </a:r>
            <a:r>
              <a:rPr lang="en-US" dirty="0" smtClean="0"/>
              <a:t> in which each family member is both a speaker and listener at the same time</a:t>
            </a:r>
          </a:p>
        </p:txBody>
      </p:sp>
      <p:pic>
        <p:nvPicPr>
          <p:cNvPr id="4" name="Picture 3" descr="ksre.jpg"/>
          <p:cNvPicPr>
            <a:picLocks noChangeAspect="1"/>
          </p:cNvPicPr>
          <p:nvPr/>
        </p:nvPicPr>
        <p:blipFill>
          <a:blip r:embed="rId3"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9272"/>
            <a:ext cx="7772400" cy="2123658"/>
          </a:xfrm>
        </p:spPr>
        <p:txBody>
          <a:bodyPr/>
          <a:lstStyle/>
          <a:p>
            <a:r>
              <a:rPr lang="en-US" dirty="0" smtClean="0"/>
              <a:t>Basic Family Communication Principles in this lesson</a:t>
            </a:r>
            <a:endParaRPr lang="en-US" dirty="0"/>
          </a:p>
        </p:txBody>
      </p:sp>
      <p:sp>
        <p:nvSpPr>
          <p:cNvPr id="3" name="Content Placeholder 2"/>
          <p:cNvSpPr>
            <a:spLocks noGrp="1"/>
          </p:cNvSpPr>
          <p:nvPr>
            <p:ph idx="1"/>
          </p:nvPr>
        </p:nvSpPr>
        <p:spPr/>
        <p:txBody>
          <a:bodyPr/>
          <a:lstStyle/>
          <a:p>
            <a:endParaRPr lang="en-US" dirty="0" smtClean="0"/>
          </a:p>
          <a:p>
            <a:r>
              <a:rPr lang="en-US" dirty="0" smtClean="0"/>
              <a:t>Nonverbal behaviors powerful</a:t>
            </a:r>
          </a:p>
          <a:p>
            <a:r>
              <a:rPr lang="en-US" dirty="0" smtClean="0"/>
              <a:t>Effective listening/speaking skills important for better understanding</a:t>
            </a:r>
          </a:p>
          <a:p>
            <a:r>
              <a:rPr lang="en-US" dirty="0" smtClean="0"/>
              <a:t>Showing appreciation and having fun critical to strong families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519113"/>
            <a:ext cx="7772400" cy="1323975"/>
          </a:xfrm>
        </p:spPr>
        <p:txBody>
          <a:bodyPr/>
          <a:lstStyle/>
          <a:p>
            <a:r>
              <a:rPr lang="en-US" sz="4000" smtClean="0"/>
              <a:t>How do I get someone to communicate differently?</a:t>
            </a:r>
          </a:p>
        </p:txBody>
      </p:sp>
      <p:sp>
        <p:nvSpPr>
          <p:cNvPr id="20483" name="Content Placeholder 2"/>
          <p:cNvSpPr>
            <a:spLocks noGrp="1"/>
          </p:cNvSpPr>
          <p:nvPr>
            <p:ph idx="1"/>
          </p:nvPr>
        </p:nvSpPr>
        <p:spPr/>
        <p:txBody>
          <a:bodyPr/>
          <a:lstStyle/>
          <a:p>
            <a:r>
              <a:rPr lang="en-US" dirty="0" smtClean="0"/>
              <a:t>The only thing you can change is how YOU communicate</a:t>
            </a:r>
          </a:p>
          <a:p>
            <a:pPr lvl="1"/>
            <a:r>
              <a:rPr lang="en-US" dirty="0" smtClean="0"/>
              <a:t>How you listen</a:t>
            </a:r>
          </a:p>
          <a:p>
            <a:pPr lvl="1"/>
            <a:r>
              <a:rPr lang="en-US" dirty="0" smtClean="0"/>
              <a:t>How you act</a:t>
            </a:r>
          </a:p>
          <a:p>
            <a:pPr lvl="1"/>
            <a:r>
              <a:rPr lang="en-US" dirty="0" smtClean="0"/>
              <a:t>How you react</a:t>
            </a:r>
          </a:p>
          <a:p>
            <a:pPr lvl="1"/>
            <a:r>
              <a:rPr lang="en-US" dirty="0" smtClean="0"/>
              <a:t>How you interact</a:t>
            </a:r>
          </a:p>
        </p:txBody>
      </p:sp>
      <p:pic>
        <p:nvPicPr>
          <p:cNvPr id="4" name="Picture 3" descr="ksre.jpg"/>
          <p:cNvPicPr>
            <a:picLocks noChangeAspect="1"/>
          </p:cNvPicPr>
          <p:nvPr/>
        </p:nvPicPr>
        <p:blipFill>
          <a:blip r:embed="rId2" cstate="print"/>
          <a:stretch>
            <a:fillRect/>
          </a:stretch>
        </p:blipFill>
        <p:spPr>
          <a:xfrm>
            <a:off x="3429000" y="6124575"/>
            <a:ext cx="2209800"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6949"/>
            <a:ext cx="7772400" cy="2616101"/>
          </a:xfrm>
        </p:spPr>
        <p:txBody>
          <a:bodyPr/>
          <a:lstStyle/>
          <a:p>
            <a:r>
              <a:rPr lang="en-US" dirty="0" smtClean="0"/>
              <a:t/>
            </a:r>
            <a:br>
              <a:rPr lang="en-US" dirty="0" smtClean="0"/>
            </a:br>
            <a:r>
              <a:rPr lang="en-US" dirty="0" smtClean="0"/>
              <a:t>Memories are powerful.</a:t>
            </a:r>
            <a:br>
              <a:rPr lang="en-US" dirty="0" smtClean="0"/>
            </a:br>
            <a:r>
              <a:rPr lang="en-US" sz="3200" dirty="0" smtClean="0"/>
              <a:t>(symbolic interaction theory)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r>
              <a:rPr lang="en-US" dirty="0" smtClean="0"/>
              <a:t>Activity 1</a:t>
            </a:r>
          </a:p>
          <a:p>
            <a:r>
              <a:rPr lang="en-US" dirty="0" smtClean="0"/>
              <a:t>Ask participants to identify time(s) when satisfied with family communication</a:t>
            </a:r>
          </a:p>
          <a:p>
            <a:r>
              <a:rPr lang="en-US" dirty="0" smtClean="0"/>
              <a:t>Share stories</a:t>
            </a:r>
          </a:p>
          <a:p>
            <a:r>
              <a:rPr lang="en-US" dirty="0" smtClean="0"/>
              <a:t>ASK questions to facilitate learning:</a:t>
            </a:r>
          </a:p>
          <a:p>
            <a:pPr>
              <a:buNone/>
            </a:pPr>
            <a:r>
              <a:rPr lang="en-US" dirty="0" smtClean="0"/>
              <a:t>	</a:t>
            </a:r>
            <a:r>
              <a:rPr lang="en-US" sz="2000" dirty="0" smtClean="0"/>
              <a:t>What did you learn from these stories? What did you learn about family communication? What were things in common? What are messages sent when family members show appreciation to each other?</a:t>
            </a:r>
            <a:endParaRPr lang="en-US" dirty="0" smtClean="0"/>
          </a:p>
          <a:p>
            <a:pPr>
              <a:buNone/>
            </a:pPr>
            <a:r>
              <a:rPr lang="en-US" dirty="0" smtClean="0"/>
              <a:t>	</a:t>
            </a:r>
          </a:p>
          <a:p>
            <a:endParaRPr lang="en-US" dirty="0"/>
          </a:p>
        </p:txBody>
      </p:sp>
    </p:spTree>
  </p:cSld>
  <p:clrMapOvr>
    <a:masterClrMapping/>
  </p:clrMapOvr>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1694</TotalTime>
  <Words>601</Words>
  <Application>Microsoft Office PowerPoint</Application>
  <PresentationFormat>On-screen Show (4:3)</PresentationFormat>
  <Paragraphs>99</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Network Blitz</vt:lpstr>
      <vt:lpstr>  FamilyTALK:  Making It Work Leader Guide MF2996 Fact Sheet MF2995   </vt:lpstr>
      <vt:lpstr>Theoretical Foundations</vt:lpstr>
      <vt:lpstr>Theoretical Foundations</vt:lpstr>
      <vt:lpstr>Theoretical Foundations</vt:lpstr>
      <vt:lpstr>Whole is greater than sum of its parts (family systems theory)</vt:lpstr>
      <vt:lpstr>Communication</vt:lpstr>
      <vt:lpstr>Basic Family Communication Principles in this lesson</vt:lpstr>
      <vt:lpstr>How do I get someone to communicate differently?</vt:lpstr>
      <vt:lpstr> Memories are powerful. (symbolic interaction theory) </vt:lpstr>
      <vt:lpstr>“One of the easiest human acts is also the most healing.  Listening to someone.  Simply listening.  Not advising or coaching, but silently and fully listening.” Margaret J. Wheatley</vt:lpstr>
      <vt:lpstr>Nonverbals are important. (symbolic interaction)</vt:lpstr>
      <vt:lpstr>Handling conflict in respectful ways is powerful. (family strengths approach)</vt:lpstr>
      <vt:lpstr>PowerPoint Presentation</vt:lpstr>
      <vt:lpstr>PowerPoint Presentation</vt:lpstr>
      <vt:lpstr>PowerPoint Presentation</vt:lpstr>
      <vt:lpstr>PowerPoint Presentation</vt:lpstr>
      <vt:lpstr>Conclusion</vt:lpstr>
      <vt:lpstr>Fact Sheet</vt:lpstr>
      <vt:lpstr>Evaluation</vt:lpstr>
      <vt:lpstr>Two Surprisingly Simple Truths for Married Couples</vt:lpstr>
      <vt:lpstr>Three Ways to Respond to Bids for Communication</vt:lpstr>
      <vt:lpstr>Enjoyable Family Times</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is…</dc:title>
  <dc:creator>kristy</dc:creator>
  <cp:lastModifiedBy>Charlotte Olsen</cp:lastModifiedBy>
  <cp:revision>74</cp:revision>
  <cp:lastPrinted>2005-02-23T22:30:55Z</cp:lastPrinted>
  <dcterms:created xsi:type="dcterms:W3CDTF">2011-04-26T20:37:01Z</dcterms:created>
  <dcterms:modified xsi:type="dcterms:W3CDTF">2013-08-21T18:44:47Z</dcterms:modified>
</cp:coreProperties>
</file>