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56" r:id="rId2"/>
    <p:sldId id="286" r:id="rId3"/>
    <p:sldId id="287" r:id="rId4"/>
    <p:sldId id="260" r:id="rId5"/>
    <p:sldId id="261" r:id="rId6"/>
    <p:sldId id="258" r:id="rId7"/>
    <p:sldId id="259" r:id="rId8"/>
    <p:sldId id="263" r:id="rId9"/>
    <p:sldId id="294" r:id="rId10"/>
    <p:sldId id="290" r:id="rId11"/>
    <p:sldId id="283" r:id="rId12"/>
    <p:sldId id="291" r:id="rId13"/>
    <p:sldId id="292" r:id="rId14"/>
    <p:sldId id="288" r:id="rId15"/>
    <p:sldId id="293" r:id="rId16"/>
    <p:sldId id="284" r:id="rId17"/>
    <p:sldId id="262" r:id="rId18"/>
    <p:sldId id="264" r:id="rId19"/>
    <p:sldId id="266" r:id="rId20"/>
    <p:sldId id="280" r:id="rId21"/>
    <p:sldId id="267" r:id="rId22"/>
    <p:sldId id="268" r:id="rId23"/>
    <p:sldId id="269" r:id="rId24"/>
    <p:sldId id="270" r:id="rId25"/>
    <p:sldId id="271" r:id="rId26"/>
    <p:sldId id="276" r:id="rId27"/>
    <p:sldId id="275" r:id="rId28"/>
    <p:sldId id="277" r:id="rId29"/>
    <p:sldId id="281" r:id="rId30"/>
    <p:sldId id="282" r:id="rId31"/>
    <p:sldId id="289" r:id="rId32"/>
    <p:sldId id="273" r:id="rId33"/>
    <p:sldId id="274" r:id="rId34"/>
    <p:sldId id="272" r:id="rId35"/>
    <p:sldId id="278" r:id="rId3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38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DA9C6879-A273-44A0-B648-8DEDBEADAAEF}" type="datetimeFigureOut">
              <a:rPr lang="en-US" smtClean="0"/>
              <a:t>9/9/2015</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C947EB6B-E74C-46B1-8276-3607A6983CBB}" type="slidenum">
              <a:rPr lang="en-US" smtClean="0"/>
              <a:t>‹#›</a:t>
            </a:fld>
            <a:endParaRPr lang="en-US"/>
          </a:p>
        </p:txBody>
      </p:sp>
    </p:spTree>
    <p:extLst>
      <p:ext uri="{BB962C8B-B14F-4D97-AF65-F5344CB8AC3E}">
        <p14:creationId xmlns:p14="http://schemas.microsoft.com/office/powerpoint/2010/main" val="282553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6701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3450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207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106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798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8107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9747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550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903D325-3039-4199-AC61-4803203FEBE6}" type="datetimeFigureOut">
              <a:rPr lang="en-US" smtClean="0"/>
              <a:t>9/9/2015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7CA965E-058F-430D-BF30-93F466DAC451}" type="slidenum">
              <a:rPr lang="en-US" smtClean="0"/>
              <a:t>‹#›</a:t>
            </a:fld>
            <a:endParaRPr lang="en-US"/>
          </a:p>
        </p:txBody>
      </p:sp>
    </p:spTree>
    <p:extLst>
      <p:ext uri="{BB962C8B-B14F-4D97-AF65-F5344CB8AC3E}">
        <p14:creationId xmlns:p14="http://schemas.microsoft.com/office/powerpoint/2010/main" val="85125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68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5074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265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3566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ksre.ksu.edu/Families/p.aspx?tabid=83"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ksre.ksu.edu/Families/p.aspx?tabid=78" TargetMode="External"/><Relationship Id="rId2" Type="http://schemas.openxmlformats.org/officeDocument/2006/relationships/hyperlink" Target="http://www.ksre.ksu.edu/Families/p.aspx?tabid=113" TargetMode="External"/><Relationship Id="rId1" Type="http://schemas.openxmlformats.org/officeDocument/2006/relationships/slideLayout" Target="../slideLayouts/slideLayout2.xml"/><Relationship Id="rId4" Type="http://schemas.openxmlformats.org/officeDocument/2006/relationships/hyperlink" Target="http://www.ksre.ksu.edu/Families/p.aspx?tabid=79"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ksre.ksu.edu/Families/p.aspx?tabid=79"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ksre.ksu.edu/Families/~/doc8736.ashx" TargetMode="External"/><Relationship Id="rId2" Type="http://schemas.openxmlformats.org/officeDocument/2006/relationships/hyperlink" Target="http://www.ksre.ksu.edu/Families/~/doc8735.ashx"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66800" y="-1143000"/>
            <a:ext cx="7239000" cy="692497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t/>
            </a:r>
            <a:br>
              <a:rPr lang="en-US" sz="5400" dirty="0" smtClean="0"/>
            </a:br>
            <a:r>
              <a:rPr lang="en-US" sz="5400" dirty="0" smtClean="0"/>
              <a:t/>
            </a:r>
            <a:br>
              <a:rPr lang="en-US" sz="5400" dirty="0" smtClean="0"/>
            </a:br>
            <a:r>
              <a:rPr lang="en-US" sz="5400" b="1" dirty="0" smtClean="0">
                <a:solidFill>
                  <a:srgbClr val="604A7B"/>
                </a:solidFill>
              </a:rPr>
              <a:t>Stepping Stones</a:t>
            </a:r>
            <a:br>
              <a:rPr lang="en-US" sz="5400" b="1" dirty="0" smtClean="0">
                <a:solidFill>
                  <a:srgbClr val="604A7B"/>
                </a:solidFill>
              </a:rPr>
            </a:br>
            <a:r>
              <a:rPr lang="en-US" sz="5400" b="1" dirty="0" smtClean="0">
                <a:solidFill>
                  <a:srgbClr val="604A7B"/>
                </a:solidFill>
              </a:rPr>
              <a:t>for</a:t>
            </a:r>
            <a:br>
              <a:rPr lang="en-US" sz="5400" b="1" dirty="0" smtClean="0">
                <a:solidFill>
                  <a:srgbClr val="604A7B"/>
                </a:solidFill>
              </a:rPr>
            </a:br>
            <a:r>
              <a:rPr lang="en-US" sz="5400" b="1" dirty="0" smtClean="0">
                <a:solidFill>
                  <a:srgbClr val="604A7B"/>
                </a:solidFill>
              </a:rPr>
              <a:t>Stepfamilies</a:t>
            </a:r>
            <a:br>
              <a:rPr lang="en-US" sz="5400" b="1" dirty="0" smtClean="0">
                <a:solidFill>
                  <a:srgbClr val="604A7B"/>
                </a:solidFill>
              </a:rPr>
            </a:br>
            <a:r>
              <a:rPr lang="en-US" sz="4000" dirty="0" smtClean="0"/>
              <a:t>Leader Guide MF3098</a:t>
            </a:r>
            <a:br>
              <a:rPr lang="en-US" sz="4000" dirty="0" smtClean="0"/>
            </a:br>
            <a:r>
              <a:rPr lang="en-US" sz="4000" dirty="0" smtClean="0"/>
              <a:t>Fact </a:t>
            </a:r>
            <a:r>
              <a:rPr lang="en-US" sz="4000" smtClean="0"/>
              <a:t>Sheet &amp; Survey MF3097</a:t>
            </a:r>
            <a:endParaRPr lang="en-US" sz="4000" dirty="0" smtClean="0"/>
          </a:p>
          <a:p>
            <a:r>
              <a:rPr lang="en-US" sz="4000" dirty="0" smtClean="0"/>
              <a:t>Train-the-trainer PowerPoint</a:t>
            </a:r>
          </a:p>
          <a:p>
            <a:r>
              <a:rPr lang="en-US" sz="4000" dirty="0" smtClean="0"/>
              <a:t>Presentation PowerPoint</a:t>
            </a:r>
          </a:p>
          <a:p>
            <a:endParaRPr lang="en-US" sz="4000" dirty="0" smtClean="0"/>
          </a:p>
          <a:p>
            <a:r>
              <a:rPr lang="en-US" sz="5400" dirty="0" smtClean="0"/>
              <a:t> </a:t>
            </a:r>
            <a:br>
              <a:rPr lang="en-US" sz="5400" dirty="0" smtClean="0"/>
            </a:br>
            <a:r>
              <a:rPr lang="en-US" sz="4000" dirty="0" smtClean="0"/>
              <a:t/>
            </a:r>
            <a:br>
              <a:rPr lang="en-US" sz="4000" dirty="0" smtClean="0"/>
            </a:br>
            <a:endParaRPr lang="en-US" sz="4000" dirty="0" smtClean="0"/>
          </a:p>
        </p:txBody>
      </p:sp>
      <p:sp>
        <p:nvSpPr>
          <p:cNvPr id="5" name="Text Box 5"/>
          <p:cNvSpPr txBox="1">
            <a:spLocks noChangeArrowheads="1"/>
          </p:cNvSpPr>
          <p:nvPr/>
        </p:nvSpPr>
        <p:spPr bwMode="auto">
          <a:xfrm>
            <a:off x="1600200" y="4985690"/>
            <a:ext cx="5181600" cy="457200"/>
          </a:xfrm>
          <a:prstGeom prst="rect">
            <a:avLst/>
          </a:prstGeom>
          <a:noFill/>
          <a:ln w="9525">
            <a:noFill/>
            <a:miter lim="800000"/>
            <a:headEnd/>
            <a:tailEnd/>
          </a:ln>
        </p:spPr>
        <p:txBody>
          <a:bodyPr>
            <a:spAutoFit/>
          </a:bodyPr>
          <a:lstStyle/>
          <a:p>
            <a:endParaRPr lang="en-US"/>
          </a:p>
        </p:txBody>
      </p:sp>
      <p:sp>
        <p:nvSpPr>
          <p:cNvPr id="6" name="Text Box 6"/>
          <p:cNvSpPr txBox="1">
            <a:spLocks noChangeArrowheads="1"/>
          </p:cNvSpPr>
          <p:nvPr/>
        </p:nvSpPr>
        <p:spPr bwMode="auto">
          <a:xfrm>
            <a:off x="1447800" y="4147490"/>
            <a:ext cx="6096000" cy="2062103"/>
          </a:xfrm>
          <a:prstGeom prst="rect">
            <a:avLst/>
          </a:prstGeom>
          <a:noFill/>
          <a:ln w="9525">
            <a:noFill/>
            <a:miter lim="800000"/>
            <a:headEnd/>
            <a:tailEnd/>
          </a:ln>
        </p:spPr>
        <p:txBody>
          <a:bodyPr>
            <a:spAutoFit/>
          </a:bodyPr>
          <a:lstStyle/>
          <a:p>
            <a:pPr algn="ctr"/>
            <a:endParaRPr lang="en-US" sz="2800" dirty="0" smtClean="0"/>
          </a:p>
          <a:p>
            <a:pPr algn="ctr"/>
            <a:endParaRPr lang="en-US" sz="2000" dirty="0" smtClean="0"/>
          </a:p>
          <a:p>
            <a:pPr algn="ctr"/>
            <a:endParaRPr lang="en-US" sz="2000" dirty="0"/>
          </a:p>
          <a:p>
            <a:pPr algn="ctr"/>
            <a:endParaRPr lang="en-US" sz="2000" dirty="0" smtClean="0"/>
          </a:p>
          <a:p>
            <a:pPr algn="ctr"/>
            <a:r>
              <a:rPr lang="en-US" sz="2000" dirty="0" smtClean="0"/>
              <a:t>      </a:t>
            </a:r>
            <a:r>
              <a:rPr lang="en-US" sz="2000" dirty="0" smtClean="0">
                <a:hlinkClick r:id="rId2"/>
              </a:rPr>
              <a:t>http</a:t>
            </a:r>
            <a:r>
              <a:rPr lang="en-US" sz="2000" dirty="0">
                <a:hlinkClick r:id="rId2"/>
              </a:rPr>
              <a:t>://</a:t>
            </a:r>
            <a:r>
              <a:rPr lang="en-US" sz="2000" dirty="0" smtClean="0">
                <a:hlinkClick r:id="rId2"/>
              </a:rPr>
              <a:t>www.ksre.ksu.edu/Families/p.aspx?tabid=83</a:t>
            </a:r>
            <a:endParaRPr lang="en-US" sz="2000" dirty="0" smtClean="0"/>
          </a:p>
          <a:p>
            <a:pPr algn="ctr"/>
            <a:endParaRPr lang="en-US" sz="2000" dirty="0"/>
          </a:p>
        </p:txBody>
      </p:sp>
    </p:spTree>
    <p:extLst>
      <p:ext uri="{BB962C8B-B14F-4D97-AF65-F5344CB8AC3E}">
        <p14:creationId xmlns:p14="http://schemas.microsoft.com/office/powerpoint/2010/main" val="3669485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Activity 1  Summary</a:t>
            </a:r>
            <a:endParaRPr lang="en-US" dirty="0"/>
          </a:p>
        </p:txBody>
      </p:sp>
      <p:sp>
        <p:nvSpPr>
          <p:cNvPr id="3" name="Content Placeholder 2"/>
          <p:cNvSpPr>
            <a:spLocks noGrp="1"/>
          </p:cNvSpPr>
          <p:nvPr>
            <p:ph idx="1"/>
          </p:nvPr>
        </p:nvSpPr>
        <p:spPr/>
        <p:txBody>
          <a:bodyPr/>
          <a:lstStyle/>
          <a:p>
            <a:endParaRPr lang="en-US" dirty="0" smtClean="0"/>
          </a:p>
          <a:p>
            <a:r>
              <a:rPr lang="en-US" dirty="0" smtClean="0"/>
              <a:t>A stepfamily is born of loss..</a:t>
            </a:r>
          </a:p>
          <a:p>
            <a:r>
              <a:rPr lang="en-US" dirty="0" smtClean="0"/>
              <a:t>Individuals in stepfamilies have different personal histories</a:t>
            </a:r>
          </a:p>
          <a:p>
            <a:r>
              <a:rPr lang="en-US" dirty="0" smtClean="0"/>
              <a:t>There can be differences in family traditions and values</a:t>
            </a:r>
            <a:endParaRPr lang="en-US" dirty="0"/>
          </a:p>
        </p:txBody>
      </p:sp>
    </p:spTree>
    <p:extLst>
      <p:ext uri="{BB962C8B-B14F-4D97-AF65-F5344CB8AC3E}">
        <p14:creationId xmlns:p14="http://schemas.microsoft.com/office/powerpoint/2010/main" val="3438899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Strengths/Challenges of Stepfamilies</a:t>
            </a:r>
            <a:br>
              <a:rPr lang="en-US" dirty="0" smtClean="0"/>
            </a:br>
            <a:r>
              <a:rPr lang="en-US" dirty="0" smtClean="0"/>
              <a:t>Activity 2</a:t>
            </a:r>
            <a:br>
              <a:rPr lang="en-US" dirty="0" smtClean="0"/>
            </a:br>
            <a:r>
              <a:rPr lang="en-US" dirty="0" smtClean="0"/>
              <a:t>(family strengths approach)</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Encourage audience interaction in answering quiz.</a:t>
            </a:r>
          </a:p>
          <a:p>
            <a:r>
              <a:rPr lang="en-US" dirty="0" smtClean="0"/>
              <a:t>Emphasize child’s influence on family growth with suggestions for parent/stepparent.</a:t>
            </a:r>
          </a:p>
          <a:p>
            <a:r>
              <a:rPr lang="en-US" dirty="0" smtClean="0"/>
              <a:t>Emphasize the role of a strong couple relationship.  </a:t>
            </a:r>
            <a:endParaRPr lang="en-US" dirty="0"/>
          </a:p>
        </p:txBody>
      </p:sp>
    </p:spTree>
    <p:extLst>
      <p:ext uri="{BB962C8B-B14F-4D97-AF65-F5344CB8AC3E}">
        <p14:creationId xmlns:p14="http://schemas.microsoft.com/office/powerpoint/2010/main" val="2907250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 Summary</a:t>
            </a:r>
            <a:endParaRPr lang="en-US"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t>False….stories and myths still affect stepmother.</a:t>
            </a:r>
          </a:p>
          <a:p>
            <a:pPr marL="514350" indent="-514350">
              <a:buAutoNum type="arabicPeriod"/>
            </a:pPr>
            <a:r>
              <a:rPr lang="en-US" dirty="0" smtClean="0"/>
              <a:t>True….Strong loyalty issues with children ages 9-15 can create adjustment issues.</a:t>
            </a:r>
          </a:p>
          <a:p>
            <a:pPr marL="514350" indent="-514350">
              <a:buAutoNum type="arabicPeriod"/>
            </a:pPr>
            <a:r>
              <a:rPr lang="en-US" dirty="0" smtClean="0"/>
              <a:t>True….It can take a long time depending on family.</a:t>
            </a:r>
          </a:p>
          <a:p>
            <a:pPr marL="514350" indent="-514350">
              <a:buAutoNum type="arabicPeriod"/>
            </a:pPr>
            <a:r>
              <a:rPr lang="en-US" dirty="0" smtClean="0"/>
              <a:t>True….Strong couple relationship helps get past hurdles.</a:t>
            </a:r>
          </a:p>
          <a:p>
            <a:pPr marL="514350" indent="-514350">
              <a:buAutoNum type="arabicPeriod"/>
            </a:pPr>
            <a:r>
              <a:rPr lang="en-US" dirty="0" smtClean="0"/>
              <a:t>False….Stepparents have no legal rights.</a:t>
            </a:r>
          </a:p>
          <a:p>
            <a:pPr marL="514350" indent="-514350">
              <a:buAutoNum type="arabicPeriod"/>
            </a:pPr>
            <a:endParaRPr lang="en-US" dirty="0"/>
          </a:p>
        </p:txBody>
      </p:sp>
    </p:spTree>
    <p:extLst>
      <p:ext uri="{BB962C8B-B14F-4D97-AF65-F5344CB8AC3E}">
        <p14:creationId xmlns:p14="http://schemas.microsoft.com/office/powerpoint/2010/main" val="2377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 Summary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Refer to leader guide and fact sheet for suggested activities for the adults in a stepfamily and a couple in a stepfamily during this summary time.</a:t>
            </a:r>
            <a:endParaRPr lang="en-US" dirty="0"/>
          </a:p>
        </p:txBody>
      </p:sp>
    </p:spTree>
    <p:extLst>
      <p:ext uri="{BB962C8B-B14F-4D97-AF65-F5344CB8AC3E}">
        <p14:creationId xmlns:p14="http://schemas.microsoft.com/office/powerpoint/2010/main" val="961585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Persons outside the Stepfamily</a:t>
            </a:r>
            <a:br>
              <a:rPr lang="en-US" dirty="0" smtClean="0"/>
            </a:br>
            <a:r>
              <a:rPr lang="en-US" dirty="0" smtClean="0"/>
              <a:t>Activity 3</a:t>
            </a:r>
            <a:br>
              <a:rPr lang="en-US" dirty="0" smtClean="0"/>
            </a:br>
            <a:r>
              <a:rPr lang="en-US" dirty="0" smtClean="0"/>
              <a:t>(social ecological model)</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Name others impacting stepfamily.</a:t>
            </a:r>
          </a:p>
          <a:p>
            <a:r>
              <a:rPr lang="en-US" dirty="0" smtClean="0"/>
              <a:t>Discuss how they can be supportive.</a:t>
            </a:r>
          </a:p>
          <a:p>
            <a:r>
              <a:rPr lang="en-US" dirty="0" smtClean="0"/>
              <a:t>Discuss how they can create stress.</a:t>
            </a:r>
          </a:p>
          <a:p>
            <a:r>
              <a:rPr lang="en-US" dirty="0" smtClean="0"/>
              <a:t>Share research-based summary.</a:t>
            </a:r>
            <a:endParaRPr lang="en-US" dirty="0"/>
          </a:p>
        </p:txBody>
      </p:sp>
    </p:spTree>
    <p:extLst>
      <p:ext uri="{BB962C8B-B14F-4D97-AF65-F5344CB8AC3E}">
        <p14:creationId xmlns:p14="http://schemas.microsoft.com/office/powerpoint/2010/main" val="4225905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3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Grandparents and absent parents</a:t>
            </a:r>
          </a:p>
          <a:p>
            <a:pPr marL="0" indent="0">
              <a:buNone/>
            </a:pPr>
            <a:r>
              <a:rPr lang="en-US" dirty="0"/>
              <a:t>	</a:t>
            </a:r>
            <a:r>
              <a:rPr lang="en-US" dirty="0" smtClean="0"/>
              <a:t>Remain neutral in presence of the children.</a:t>
            </a:r>
          </a:p>
          <a:p>
            <a:pPr marL="0" indent="0">
              <a:buNone/>
            </a:pPr>
            <a:r>
              <a:rPr lang="en-US" dirty="0"/>
              <a:t>	</a:t>
            </a:r>
            <a:r>
              <a:rPr lang="en-US" dirty="0" smtClean="0"/>
              <a:t>Spend time with children.</a:t>
            </a:r>
          </a:p>
          <a:p>
            <a:pPr marL="0" indent="0">
              <a:buNone/>
            </a:pPr>
            <a:r>
              <a:rPr lang="en-US" dirty="0"/>
              <a:t>	</a:t>
            </a:r>
            <a:r>
              <a:rPr lang="en-US" dirty="0" smtClean="0"/>
              <a:t>Discuss problems with parent only.</a:t>
            </a:r>
          </a:p>
          <a:p>
            <a:r>
              <a:rPr lang="en-US" dirty="0" smtClean="0"/>
              <a:t>Schools and Community Groups</a:t>
            </a:r>
          </a:p>
          <a:p>
            <a:pPr marL="0" indent="0">
              <a:buNone/>
            </a:pPr>
            <a:r>
              <a:rPr lang="en-US" dirty="0"/>
              <a:t>	</a:t>
            </a:r>
            <a:r>
              <a:rPr lang="en-US" dirty="0" smtClean="0"/>
              <a:t>Be sensitive to a child’s family situation.</a:t>
            </a:r>
          </a:p>
          <a:p>
            <a:pPr marL="0" indent="0">
              <a:buNone/>
            </a:pPr>
            <a:r>
              <a:rPr lang="en-US" dirty="0"/>
              <a:t>	</a:t>
            </a:r>
            <a:r>
              <a:rPr lang="en-US" dirty="0" smtClean="0"/>
              <a:t>Recognize need to keep two households 	informed.</a:t>
            </a:r>
          </a:p>
          <a:p>
            <a:endParaRPr lang="en-US" dirty="0"/>
          </a:p>
        </p:txBody>
      </p:sp>
    </p:spTree>
    <p:extLst>
      <p:ext uri="{BB962C8B-B14F-4D97-AF65-F5344CB8AC3E}">
        <p14:creationId xmlns:p14="http://schemas.microsoft.com/office/powerpoint/2010/main" val="3235636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i="1" dirty="0" smtClean="0"/>
              <a:t>Refresh yourself on the following resources to add more family communication information:</a:t>
            </a:r>
          </a:p>
          <a:p>
            <a:pPr marL="0" indent="0">
              <a:buNone/>
            </a:pPr>
            <a:r>
              <a:rPr lang="en-US" dirty="0" smtClean="0"/>
              <a:t>Appreciation: Making Your Family Stronger</a:t>
            </a:r>
          </a:p>
          <a:p>
            <a:pPr marL="0" indent="0">
              <a:buNone/>
            </a:pPr>
            <a:r>
              <a:rPr lang="en-US" dirty="0">
                <a:hlinkClick r:id="rId2"/>
              </a:rPr>
              <a:t>http://</a:t>
            </a:r>
            <a:r>
              <a:rPr lang="en-US" dirty="0" smtClean="0">
                <a:hlinkClick r:id="rId2"/>
              </a:rPr>
              <a:t>www.ksre.ksu.edu/Families/p.aspx?tabid=113</a:t>
            </a:r>
            <a:endParaRPr lang="en-US" dirty="0" smtClean="0"/>
          </a:p>
          <a:p>
            <a:pPr marL="0" indent="0">
              <a:buNone/>
            </a:pPr>
            <a:r>
              <a:rPr lang="en-US" dirty="0" err="1" smtClean="0"/>
              <a:t>FamilyTALK</a:t>
            </a:r>
            <a:r>
              <a:rPr lang="en-US" dirty="0" smtClean="0"/>
              <a:t>: Making It Work </a:t>
            </a:r>
          </a:p>
          <a:p>
            <a:pPr marL="0" indent="0">
              <a:buNone/>
            </a:pPr>
            <a:r>
              <a:rPr lang="en-US" dirty="0">
                <a:hlinkClick r:id="rId3"/>
              </a:rPr>
              <a:t>http://</a:t>
            </a:r>
            <a:r>
              <a:rPr lang="en-US" dirty="0" smtClean="0">
                <a:hlinkClick r:id="rId3"/>
              </a:rPr>
              <a:t>www.ksre.ksu.edu/Families/p.aspx?tabid=78</a:t>
            </a:r>
            <a:endParaRPr lang="en-US" dirty="0" smtClean="0"/>
          </a:p>
          <a:p>
            <a:pPr marL="0" indent="0">
              <a:buNone/>
            </a:pPr>
            <a:r>
              <a:rPr lang="en-US" dirty="0" err="1" smtClean="0"/>
              <a:t>PeopleTALK</a:t>
            </a:r>
            <a:r>
              <a:rPr lang="en-US" dirty="0" smtClean="0"/>
              <a:t>: Enhancing Your Relationships</a:t>
            </a:r>
          </a:p>
          <a:p>
            <a:pPr marL="0" indent="0">
              <a:buNone/>
            </a:pPr>
            <a:r>
              <a:rPr lang="en-US" dirty="0">
                <a:hlinkClick r:id="rId4"/>
              </a:rPr>
              <a:t>http://</a:t>
            </a:r>
            <a:r>
              <a:rPr lang="en-US" dirty="0" smtClean="0">
                <a:hlinkClick r:id="rId4"/>
              </a:rPr>
              <a:t>www.ksre.ksu.edu/Families/p.aspx?tabid=79</a:t>
            </a:r>
            <a:endParaRPr lang="en-US" dirty="0" smtClean="0"/>
          </a:p>
          <a:p>
            <a:pPr marL="0" indent="0">
              <a:buNone/>
            </a:pPr>
            <a:endParaRPr lang="en-US" dirty="0"/>
          </a:p>
        </p:txBody>
      </p:sp>
      <p:sp>
        <p:nvSpPr>
          <p:cNvPr id="4" name="Title 3"/>
          <p:cNvSpPr>
            <a:spLocks noGrp="1"/>
          </p:cNvSpPr>
          <p:nvPr>
            <p:ph type="title"/>
          </p:nvPr>
        </p:nvSpPr>
        <p:spPr/>
        <p:txBody>
          <a:bodyPr>
            <a:normAutofit fontScale="90000"/>
          </a:bodyPr>
          <a:lstStyle/>
          <a:p>
            <a:r>
              <a:rPr lang="en-US" dirty="0" smtClean="0"/>
              <a:t>Other Resources to expand lesson’s information</a:t>
            </a:r>
            <a:endParaRPr lang="en-US" dirty="0"/>
          </a:p>
        </p:txBody>
      </p:sp>
    </p:spTree>
    <p:extLst>
      <p:ext uri="{BB962C8B-B14F-4D97-AF65-F5344CB8AC3E}">
        <p14:creationId xmlns:p14="http://schemas.microsoft.com/office/powerpoint/2010/main" val="66630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685800"/>
            <a:ext cx="7772400" cy="20224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604A7B"/>
                </a:solidFill>
              </a:rPr>
              <a:t>Communication</a:t>
            </a:r>
          </a:p>
          <a:p>
            <a:r>
              <a:rPr lang="en-US" sz="2000" b="1" dirty="0" smtClean="0">
                <a:solidFill>
                  <a:srgbClr val="604A7B"/>
                </a:solidFill>
              </a:rPr>
              <a:t>(information from </a:t>
            </a:r>
            <a:r>
              <a:rPr lang="en-US" sz="2000" b="1" dirty="0" err="1" smtClean="0">
                <a:solidFill>
                  <a:srgbClr val="604A7B"/>
                </a:solidFill>
              </a:rPr>
              <a:t>FamilyTALK</a:t>
            </a:r>
            <a:r>
              <a:rPr lang="en-US" sz="2000" b="1" dirty="0" smtClean="0">
                <a:solidFill>
                  <a:srgbClr val="604A7B"/>
                </a:solidFill>
              </a:rPr>
              <a:t> training slides)</a:t>
            </a:r>
          </a:p>
          <a:p>
            <a:r>
              <a:rPr lang="en-US" sz="2000" b="1" dirty="0">
                <a:solidFill>
                  <a:srgbClr val="604A7B"/>
                </a:solidFill>
              </a:rPr>
              <a:t>http://www.ksre.ksu.edu/Families/p.aspx?tabid=78</a:t>
            </a:r>
            <a:endParaRPr lang="en-US" sz="2000" b="1" dirty="0" smtClean="0">
              <a:solidFill>
                <a:srgbClr val="604A7B"/>
              </a:solidFill>
            </a:endParaRPr>
          </a:p>
        </p:txBody>
      </p:sp>
      <p:sp>
        <p:nvSpPr>
          <p:cNvPr id="3" name="Rectangle 3"/>
          <p:cNvSpPr txBox="1">
            <a:spLocks noChangeArrowheads="1"/>
          </p:cNvSpPr>
          <p:nvPr/>
        </p:nvSpPr>
        <p:spPr>
          <a:xfrm>
            <a:off x="762000" y="2514600"/>
            <a:ext cx="7772400" cy="2286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Builds or breaks relationships</a:t>
            </a:r>
          </a:p>
          <a:p>
            <a:r>
              <a:rPr lang="en-US" dirty="0" smtClean="0"/>
              <a:t>Is a </a:t>
            </a:r>
            <a:r>
              <a:rPr lang="en-US" b="1" dirty="0" smtClean="0"/>
              <a:t>process</a:t>
            </a:r>
            <a:r>
              <a:rPr lang="en-US" dirty="0" smtClean="0"/>
              <a:t> in which each family member is both a speaker and listener at the same time</a:t>
            </a:r>
          </a:p>
        </p:txBody>
      </p:sp>
    </p:spTree>
    <p:extLst>
      <p:ext uri="{BB962C8B-B14F-4D97-AF65-F5344CB8AC3E}">
        <p14:creationId xmlns:p14="http://schemas.microsoft.com/office/powerpoint/2010/main" val="822301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519113"/>
            <a:ext cx="7772400" cy="13239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604A7B"/>
                </a:solidFill>
              </a:rPr>
              <a:t>How do I get someone to communicate differently?</a:t>
            </a:r>
          </a:p>
          <a:p>
            <a:r>
              <a:rPr lang="en-US" sz="2000" b="1" dirty="0" smtClean="0">
                <a:solidFill>
                  <a:srgbClr val="604A7B"/>
                </a:solidFill>
              </a:rPr>
              <a:t>(information </a:t>
            </a:r>
            <a:r>
              <a:rPr lang="en-US" sz="2000" b="1" dirty="0">
                <a:solidFill>
                  <a:srgbClr val="604A7B"/>
                </a:solidFill>
              </a:rPr>
              <a:t>from </a:t>
            </a:r>
            <a:r>
              <a:rPr lang="en-US" sz="2000" b="1" dirty="0" err="1">
                <a:solidFill>
                  <a:srgbClr val="604A7B"/>
                </a:solidFill>
              </a:rPr>
              <a:t>FamilyTALK</a:t>
            </a:r>
            <a:r>
              <a:rPr lang="en-US" sz="2000" b="1" dirty="0">
                <a:solidFill>
                  <a:srgbClr val="604A7B"/>
                </a:solidFill>
              </a:rPr>
              <a:t> training slides)</a:t>
            </a:r>
          </a:p>
          <a:p>
            <a:r>
              <a:rPr lang="en-US" sz="2000" b="1" dirty="0">
                <a:solidFill>
                  <a:srgbClr val="604A7B"/>
                </a:solidFill>
              </a:rPr>
              <a:t>http://www.ksre.ksu.edu/Families/p.aspx?tabid=78</a:t>
            </a:r>
          </a:p>
          <a:p>
            <a:endParaRPr lang="en-US" sz="4000" b="1" dirty="0" smtClean="0">
              <a:solidFill>
                <a:srgbClr val="604A7B"/>
              </a:solidFill>
            </a:endParaRPr>
          </a:p>
        </p:txBody>
      </p:sp>
      <p:sp>
        <p:nvSpPr>
          <p:cNvPr id="3" name="Content Placeholder 2"/>
          <p:cNvSpPr txBox="1">
            <a:spLocks/>
          </p:cNvSpPr>
          <p:nvPr/>
        </p:nvSpPr>
        <p:spPr>
          <a:xfrm>
            <a:off x="685800" y="1981200"/>
            <a:ext cx="7772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r>
              <a:rPr lang="en-US" dirty="0" smtClean="0"/>
              <a:t>The only thing you can change is how YOU communicate</a:t>
            </a:r>
          </a:p>
          <a:p>
            <a:pPr lvl="1"/>
            <a:r>
              <a:rPr lang="en-US" dirty="0" smtClean="0"/>
              <a:t>How you listen</a:t>
            </a:r>
          </a:p>
          <a:p>
            <a:pPr lvl="1"/>
            <a:r>
              <a:rPr lang="en-US" dirty="0" smtClean="0"/>
              <a:t>How you act</a:t>
            </a:r>
          </a:p>
          <a:p>
            <a:pPr lvl="1"/>
            <a:r>
              <a:rPr lang="en-US" dirty="0" smtClean="0"/>
              <a:t>How you react</a:t>
            </a:r>
          </a:p>
          <a:p>
            <a:pPr lvl="1"/>
            <a:r>
              <a:rPr lang="en-US" dirty="0" smtClean="0"/>
              <a:t>How you interact</a:t>
            </a:r>
          </a:p>
        </p:txBody>
      </p:sp>
    </p:spTree>
    <p:extLst>
      <p:ext uri="{BB962C8B-B14F-4D97-AF65-F5344CB8AC3E}">
        <p14:creationId xmlns:p14="http://schemas.microsoft.com/office/powerpoint/2010/main" val="143164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838200"/>
            <a:ext cx="7772400" cy="532453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604A7B"/>
                </a:solidFill>
              </a:rPr>
              <a:t>(information </a:t>
            </a:r>
            <a:r>
              <a:rPr lang="en-US" sz="2000" b="1" dirty="0">
                <a:solidFill>
                  <a:srgbClr val="604A7B"/>
                </a:solidFill>
              </a:rPr>
              <a:t>from </a:t>
            </a:r>
            <a:r>
              <a:rPr lang="en-US" sz="2000" b="1" dirty="0" err="1">
                <a:solidFill>
                  <a:srgbClr val="604A7B"/>
                </a:solidFill>
              </a:rPr>
              <a:t>FamilyTALK</a:t>
            </a:r>
            <a:r>
              <a:rPr lang="en-US" sz="2000" b="1" dirty="0">
                <a:solidFill>
                  <a:srgbClr val="604A7B"/>
                </a:solidFill>
              </a:rPr>
              <a:t> training slides)</a:t>
            </a:r>
          </a:p>
          <a:p>
            <a:r>
              <a:rPr lang="en-US" sz="2000" b="1" dirty="0">
                <a:solidFill>
                  <a:srgbClr val="604A7B"/>
                </a:solidFill>
              </a:rPr>
              <a:t>http://</a:t>
            </a:r>
            <a:r>
              <a:rPr lang="en-US" sz="2000" b="1" dirty="0" smtClean="0">
                <a:solidFill>
                  <a:srgbClr val="604A7B"/>
                </a:solidFill>
              </a:rPr>
              <a:t>www.ksre.ksu.edu/Families/p.aspx?tabid=78</a:t>
            </a:r>
            <a:endParaRPr lang="en-US" b="1" i="1" dirty="0" smtClean="0">
              <a:solidFill>
                <a:srgbClr val="604A7B"/>
              </a:solidFill>
            </a:endParaRPr>
          </a:p>
          <a:p>
            <a:r>
              <a:rPr lang="en-US" b="1" i="1" dirty="0" smtClean="0">
                <a:solidFill>
                  <a:srgbClr val="604A7B"/>
                </a:solidFill>
              </a:rPr>
              <a:t>“One of the easiest human acts is also the most healing.  Listening to someone.  Simply listening.  Not advising or coaching, but silently and fully listening.”</a:t>
            </a:r>
            <a:r>
              <a:rPr lang="en-US" b="1" dirty="0" smtClean="0">
                <a:solidFill>
                  <a:srgbClr val="604A7B"/>
                </a:solidFill>
              </a:rPr>
              <a:t/>
            </a:r>
            <a:br>
              <a:rPr lang="en-US" b="1" dirty="0" smtClean="0">
                <a:solidFill>
                  <a:srgbClr val="604A7B"/>
                </a:solidFill>
              </a:rPr>
            </a:br>
            <a:r>
              <a:rPr lang="en-US" sz="3200" b="1" dirty="0" smtClean="0">
                <a:solidFill>
                  <a:srgbClr val="604A7B"/>
                </a:solidFill>
              </a:rPr>
              <a:t>Margaret J. Wheatley</a:t>
            </a:r>
            <a:endParaRPr lang="en-US" b="1" dirty="0">
              <a:solidFill>
                <a:srgbClr val="604A7B"/>
              </a:solidFill>
            </a:endParaRPr>
          </a:p>
        </p:txBody>
      </p:sp>
    </p:spTree>
    <p:extLst>
      <p:ext uri="{BB962C8B-B14F-4D97-AF65-F5344CB8AC3E}">
        <p14:creationId xmlns:p14="http://schemas.microsoft.com/office/powerpoint/2010/main" val="3001720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Stepfamily Education</a:t>
            </a:r>
            <a:endParaRPr lang="en-US" dirty="0"/>
          </a:p>
        </p:txBody>
      </p:sp>
      <p:sp>
        <p:nvSpPr>
          <p:cNvPr id="3" name="Content Placeholder 2"/>
          <p:cNvSpPr>
            <a:spLocks noGrp="1"/>
          </p:cNvSpPr>
          <p:nvPr>
            <p:ph idx="1"/>
          </p:nvPr>
        </p:nvSpPr>
        <p:spPr/>
        <p:txBody>
          <a:bodyPr/>
          <a:lstStyle/>
          <a:p>
            <a:r>
              <a:rPr lang="en-US" dirty="0" smtClean="0"/>
              <a:t>Nearly 10,000 minor children were in Kansas divorcing families.  </a:t>
            </a:r>
            <a:r>
              <a:rPr lang="en-US" sz="1800" dirty="0" smtClean="0"/>
              <a:t>2011 Kansas Vital Statistics</a:t>
            </a:r>
          </a:p>
          <a:p>
            <a:r>
              <a:rPr lang="en-US" dirty="0" smtClean="0"/>
              <a:t>46.5 percent of </a:t>
            </a:r>
            <a:r>
              <a:rPr lang="en-US" dirty="0"/>
              <a:t>K</a:t>
            </a:r>
            <a:r>
              <a:rPr lang="en-US" dirty="0" smtClean="0"/>
              <a:t>ansas marriages involved one or both partners remarrying.  </a:t>
            </a:r>
            <a:r>
              <a:rPr lang="en-US" sz="1800" dirty="0" smtClean="0"/>
              <a:t>2011 Kansas Vital Statistics</a:t>
            </a:r>
          </a:p>
          <a:p>
            <a:r>
              <a:rPr lang="en-US" dirty="0" smtClean="0"/>
              <a:t>Estimates are that 65% of remarriages form stepfamilies. </a:t>
            </a:r>
            <a:r>
              <a:rPr lang="en-US" sz="1800" dirty="0" err="1" smtClean="0"/>
              <a:t>Pasley</a:t>
            </a:r>
            <a:r>
              <a:rPr lang="en-US" sz="1800" dirty="0" smtClean="0"/>
              <a:t>, K., &amp; </a:t>
            </a:r>
            <a:r>
              <a:rPr lang="en-US" sz="1800" dirty="0" err="1" smtClean="0"/>
              <a:t>Garneau</a:t>
            </a:r>
            <a:r>
              <a:rPr lang="en-US" sz="1800" dirty="0" smtClean="0"/>
              <a:t>, C. (2012). Remarriage </a:t>
            </a:r>
            <a:r>
              <a:rPr lang="en-US" sz="1800" dirty="0"/>
              <a:t>and Stepfamily </a:t>
            </a:r>
            <a:r>
              <a:rPr lang="en-US" sz="1800" dirty="0" smtClean="0"/>
              <a:t>			Life. In F. Walsh (Ed.), </a:t>
            </a:r>
            <a:r>
              <a:rPr lang="en-US" sz="1800" i="1" dirty="0" smtClean="0"/>
              <a:t>Normal Family Processes (4</a:t>
            </a:r>
            <a:r>
              <a:rPr lang="en-US" sz="1800" i="1" baseline="30000" dirty="0" smtClean="0"/>
              <a:t>th</a:t>
            </a:r>
            <a:r>
              <a:rPr lang="en-US" sz="1800" i="1" dirty="0" smtClean="0"/>
              <a:t> 			Edition) </a:t>
            </a:r>
            <a:r>
              <a:rPr lang="en-US" sz="1800" dirty="0" smtClean="0"/>
              <a:t>(pp.149-171). New York: The Guilford Press</a:t>
            </a:r>
            <a:endParaRPr lang="en-US" dirty="0"/>
          </a:p>
        </p:txBody>
      </p:sp>
    </p:spTree>
    <p:extLst>
      <p:ext uri="{BB962C8B-B14F-4D97-AF65-F5344CB8AC3E}">
        <p14:creationId xmlns:p14="http://schemas.microsoft.com/office/powerpoint/2010/main" val="2326025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81000"/>
            <a:ext cx="7772400" cy="133871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err="1" smtClean="0">
                <a:solidFill>
                  <a:srgbClr val="604A7B"/>
                </a:solidFill>
              </a:rPr>
              <a:t>Nonverbals</a:t>
            </a:r>
            <a:r>
              <a:rPr lang="en-US" sz="4000" b="1" dirty="0" smtClean="0">
                <a:solidFill>
                  <a:srgbClr val="604A7B"/>
                </a:solidFill>
              </a:rPr>
              <a:t> are important.</a:t>
            </a:r>
            <a:r>
              <a:rPr lang="en-US" dirty="0" smtClean="0"/>
              <a:t/>
            </a:r>
            <a:br>
              <a:rPr lang="en-US" dirty="0" smtClean="0"/>
            </a:br>
            <a:r>
              <a:rPr lang="en-US" sz="2000" b="1" dirty="0" smtClean="0">
                <a:solidFill>
                  <a:srgbClr val="604A7B"/>
                </a:solidFill>
              </a:rPr>
              <a:t>(information </a:t>
            </a:r>
            <a:r>
              <a:rPr lang="en-US" sz="2000" b="1" dirty="0">
                <a:solidFill>
                  <a:srgbClr val="604A7B"/>
                </a:solidFill>
              </a:rPr>
              <a:t>from </a:t>
            </a:r>
            <a:r>
              <a:rPr lang="en-US" sz="2000" b="1" dirty="0" err="1">
                <a:solidFill>
                  <a:srgbClr val="604A7B"/>
                </a:solidFill>
              </a:rPr>
              <a:t>FamilyTALK</a:t>
            </a:r>
            <a:r>
              <a:rPr lang="en-US" sz="2000" b="1" dirty="0">
                <a:solidFill>
                  <a:srgbClr val="604A7B"/>
                </a:solidFill>
              </a:rPr>
              <a:t> training </a:t>
            </a:r>
            <a:r>
              <a:rPr lang="en-US" sz="2000" b="1" dirty="0" smtClean="0">
                <a:solidFill>
                  <a:srgbClr val="604A7B"/>
                </a:solidFill>
              </a:rPr>
              <a:t>slides)</a:t>
            </a:r>
            <a:endParaRPr lang="en-US" sz="2000" b="1" dirty="0">
              <a:solidFill>
                <a:srgbClr val="604A7B"/>
              </a:solidFill>
            </a:endParaRPr>
          </a:p>
          <a:p>
            <a:r>
              <a:rPr lang="en-US" sz="2000" b="1" dirty="0">
                <a:solidFill>
                  <a:srgbClr val="604A7B"/>
                </a:solidFill>
              </a:rPr>
              <a:t>http://www.ksre.ksu.edu/Families/p.aspx?tabid=78</a:t>
            </a:r>
          </a:p>
          <a:p>
            <a:endParaRPr lang="en-US" b="1" dirty="0">
              <a:solidFill>
                <a:srgbClr val="604A7B"/>
              </a:solidFill>
            </a:endParaRPr>
          </a:p>
        </p:txBody>
      </p:sp>
      <p:sp>
        <p:nvSpPr>
          <p:cNvPr id="3" name="Content Placeholder 2"/>
          <p:cNvSpPr txBox="1">
            <a:spLocks/>
          </p:cNvSpPr>
          <p:nvPr/>
        </p:nvSpPr>
        <p:spPr>
          <a:xfrm>
            <a:off x="685800" y="1676400"/>
            <a:ext cx="7772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r>
              <a:rPr lang="en-US" dirty="0" smtClean="0"/>
              <a:t>Ask group to walk about with +/- </a:t>
            </a:r>
            <a:r>
              <a:rPr lang="en-US" dirty="0" err="1" smtClean="0"/>
              <a:t>nonverbals</a:t>
            </a:r>
            <a:r>
              <a:rPr lang="en-US" dirty="0" smtClean="0"/>
              <a:t>.</a:t>
            </a:r>
          </a:p>
          <a:p>
            <a:r>
              <a:rPr lang="en-US" dirty="0" smtClean="0"/>
              <a:t>Repeat with one on one communication.</a:t>
            </a:r>
          </a:p>
          <a:p>
            <a:r>
              <a:rPr lang="en-US" dirty="0" smtClean="0"/>
              <a:t>ASK questions to facilitate learning:	</a:t>
            </a:r>
            <a:r>
              <a:rPr lang="en-US" sz="2000" dirty="0" smtClean="0"/>
              <a:t>How did the speaker feel when listener looked away? How did listener feel when looking away? Why do you think you had these feelings? What would you like from a family who you want to listen to you?</a:t>
            </a:r>
            <a:endParaRPr lang="en-US" dirty="0"/>
          </a:p>
        </p:txBody>
      </p:sp>
    </p:spTree>
    <p:extLst>
      <p:ext uri="{BB962C8B-B14F-4D97-AF65-F5344CB8AC3E}">
        <p14:creationId xmlns:p14="http://schemas.microsoft.com/office/powerpoint/2010/main" val="1561163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152400"/>
            <a:ext cx="7772400" cy="224441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Ha</a:t>
            </a:r>
            <a:r>
              <a:rPr lang="en-US" sz="4000" b="1" dirty="0" smtClean="0">
                <a:solidFill>
                  <a:srgbClr val="604A7B"/>
                </a:solidFill>
              </a:rPr>
              <a:t>ndling conflict in respectful ways is powerful.</a:t>
            </a:r>
            <a:r>
              <a:rPr lang="en-US" dirty="0" smtClean="0"/>
              <a:t/>
            </a:r>
            <a:br>
              <a:rPr lang="en-US" dirty="0" smtClean="0"/>
            </a:br>
            <a:r>
              <a:rPr lang="en-US" sz="2000" b="1" dirty="0" smtClean="0">
                <a:solidFill>
                  <a:srgbClr val="604A7B"/>
                </a:solidFill>
              </a:rPr>
              <a:t>(information </a:t>
            </a:r>
            <a:r>
              <a:rPr lang="en-US" sz="2000" b="1" dirty="0">
                <a:solidFill>
                  <a:srgbClr val="604A7B"/>
                </a:solidFill>
              </a:rPr>
              <a:t>from </a:t>
            </a:r>
            <a:r>
              <a:rPr lang="en-US" sz="2000" b="1" dirty="0" err="1">
                <a:solidFill>
                  <a:srgbClr val="604A7B"/>
                </a:solidFill>
              </a:rPr>
              <a:t>FamilyTALK</a:t>
            </a:r>
            <a:r>
              <a:rPr lang="en-US" sz="2000" b="1" dirty="0">
                <a:solidFill>
                  <a:srgbClr val="604A7B"/>
                </a:solidFill>
              </a:rPr>
              <a:t> training slides)</a:t>
            </a:r>
          </a:p>
          <a:p>
            <a:r>
              <a:rPr lang="en-US" sz="2000" b="1" dirty="0">
                <a:solidFill>
                  <a:srgbClr val="604A7B"/>
                </a:solidFill>
              </a:rPr>
              <a:t>http://www.ksre.ksu.edu/Families/p.aspx?tabid=78</a:t>
            </a:r>
          </a:p>
        </p:txBody>
      </p:sp>
      <p:sp>
        <p:nvSpPr>
          <p:cNvPr id="3" name="Content Placeholder 2"/>
          <p:cNvSpPr txBox="1">
            <a:spLocks/>
          </p:cNvSpPr>
          <p:nvPr/>
        </p:nvSpPr>
        <p:spPr>
          <a:xfrm>
            <a:off x="685800" y="2286000"/>
            <a:ext cx="7772400" cy="3581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r>
              <a:rPr lang="en-US" dirty="0" smtClean="0"/>
              <a:t>Share two messages in leader’s guide.</a:t>
            </a:r>
          </a:p>
          <a:p>
            <a:r>
              <a:rPr lang="en-US" dirty="0" smtClean="0"/>
              <a:t>ASK questions to facilitate learning:</a:t>
            </a:r>
          </a:p>
          <a:p>
            <a:pPr>
              <a:buFont typeface="Arial" pitchFamily="34" charset="0"/>
              <a:buNone/>
            </a:pPr>
            <a:r>
              <a:rPr lang="en-US" dirty="0" smtClean="0"/>
              <a:t>	</a:t>
            </a:r>
            <a:r>
              <a:rPr lang="en-US" sz="2000" dirty="0" smtClean="0"/>
              <a:t>How did you feel when first message was read? Did you feel differently with the second message? What was the difference in the feeling? What was the difference in the words?</a:t>
            </a:r>
            <a:endParaRPr lang="en-US" dirty="0"/>
          </a:p>
        </p:txBody>
      </p:sp>
    </p:spTree>
    <p:extLst>
      <p:ext uri="{BB962C8B-B14F-4D97-AF65-F5344CB8AC3E}">
        <p14:creationId xmlns:p14="http://schemas.microsoft.com/office/powerpoint/2010/main" val="2425827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85800" y="533400"/>
            <a:ext cx="7772400" cy="5562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smtClean="0">
                <a:solidFill>
                  <a:srgbClr val="604A7B"/>
                </a:solidFill>
              </a:rPr>
              <a:t>(information </a:t>
            </a:r>
            <a:r>
              <a:rPr lang="en-US" sz="2000" b="1" dirty="0">
                <a:solidFill>
                  <a:srgbClr val="604A7B"/>
                </a:solidFill>
              </a:rPr>
              <a:t>from </a:t>
            </a:r>
            <a:r>
              <a:rPr lang="en-US" sz="2000" b="1" dirty="0" err="1">
                <a:solidFill>
                  <a:srgbClr val="604A7B"/>
                </a:solidFill>
              </a:rPr>
              <a:t>FamilyTALK</a:t>
            </a:r>
            <a:r>
              <a:rPr lang="en-US" sz="2000" b="1" dirty="0">
                <a:solidFill>
                  <a:srgbClr val="604A7B"/>
                </a:solidFill>
              </a:rPr>
              <a:t> training slides)</a:t>
            </a:r>
          </a:p>
          <a:p>
            <a:pPr marL="0" indent="0" algn="ctr">
              <a:buNone/>
            </a:pPr>
            <a:r>
              <a:rPr lang="en-US" sz="2000" b="1" dirty="0">
                <a:solidFill>
                  <a:srgbClr val="604A7B"/>
                </a:solidFill>
              </a:rPr>
              <a:t>http://www.ksre.ksu.edu/Families/p.aspx?tabid=78</a:t>
            </a:r>
          </a:p>
          <a:p>
            <a:pPr marL="0" indent="0" algn="ctr">
              <a:buNone/>
            </a:pPr>
            <a:r>
              <a:rPr lang="en-US" dirty="0" smtClean="0"/>
              <a:t>Example</a:t>
            </a:r>
          </a:p>
          <a:p>
            <a:endParaRPr lang="en-US" i="1" dirty="0"/>
          </a:p>
          <a:p>
            <a:r>
              <a:rPr lang="en-US" i="1" dirty="0" smtClean="0"/>
              <a:t>You NEVER pay attention to me at home. YOU come in the house after chores and go straight to the computer. YOU seem to care more about your silly computer than me. YOU really make me feel lousy.</a:t>
            </a:r>
            <a:endParaRPr lang="en-US" dirty="0"/>
          </a:p>
        </p:txBody>
      </p:sp>
    </p:spTree>
    <p:extLst>
      <p:ext uri="{BB962C8B-B14F-4D97-AF65-F5344CB8AC3E}">
        <p14:creationId xmlns:p14="http://schemas.microsoft.com/office/powerpoint/2010/main" val="2169860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85800" y="457200"/>
            <a:ext cx="7772400" cy="5638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Example</a:t>
            </a:r>
          </a:p>
          <a:p>
            <a:pPr marL="0" indent="0" algn="ctr">
              <a:buNone/>
            </a:pPr>
            <a:r>
              <a:rPr lang="en-US" sz="2000" b="1" dirty="0" smtClean="0">
                <a:solidFill>
                  <a:srgbClr val="604A7B"/>
                </a:solidFill>
              </a:rPr>
              <a:t>(information </a:t>
            </a:r>
            <a:r>
              <a:rPr lang="en-US" sz="2000" b="1" dirty="0">
                <a:solidFill>
                  <a:srgbClr val="604A7B"/>
                </a:solidFill>
              </a:rPr>
              <a:t>from </a:t>
            </a:r>
            <a:r>
              <a:rPr lang="en-US" sz="2000" b="1" dirty="0" err="1">
                <a:solidFill>
                  <a:srgbClr val="604A7B"/>
                </a:solidFill>
              </a:rPr>
              <a:t>FamilyTALK</a:t>
            </a:r>
            <a:r>
              <a:rPr lang="en-US" sz="2000" b="1" dirty="0">
                <a:solidFill>
                  <a:srgbClr val="604A7B"/>
                </a:solidFill>
              </a:rPr>
              <a:t> training slides)</a:t>
            </a:r>
          </a:p>
          <a:p>
            <a:pPr marL="0" indent="0" algn="ctr">
              <a:buNone/>
            </a:pPr>
            <a:r>
              <a:rPr lang="en-US" sz="2000" b="1" dirty="0">
                <a:solidFill>
                  <a:srgbClr val="604A7B"/>
                </a:solidFill>
              </a:rPr>
              <a:t>http://www.ksre.ksu.edu/Families/p.aspx?tabid=78</a:t>
            </a:r>
          </a:p>
          <a:p>
            <a:endParaRPr lang="en-US" i="1" dirty="0" smtClean="0"/>
          </a:p>
          <a:p>
            <a:r>
              <a:rPr lang="en-US" i="1" dirty="0" smtClean="0"/>
              <a:t>I get frustrated when we don’t pay attention to one another. I really appreciate spending time together at the end of the day and talking about what has happened rather than going off and doing separate activities like you going to the computer and me cooking dinner.</a:t>
            </a:r>
            <a:endParaRPr lang="en-US" dirty="0" smtClean="0"/>
          </a:p>
          <a:p>
            <a:endParaRPr lang="en-US" dirty="0"/>
          </a:p>
        </p:txBody>
      </p:sp>
    </p:spTree>
    <p:extLst>
      <p:ext uri="{BB962C8B-B14F-4D97-AF65-F5344CB8AC3E}">
        <p14:creationId xmlns:p14="http://schemas.microsoft.com/office/powerpoint/2010/main" val="3753194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971800" y="2133600"/>
            <a:ext cx="3352800" cy="1981200"/>
          </a:xfrm>
          <a:prstGeom prst="rect">
            <a:avLst/>
          </a:prstGeom>
          <a:noFill/>
          <a:ln w="9525">
            <a:noFill/>
            <a:miter lim="800000"/>
            <a:headEnd/>
            <a:tailEnd/>
          </a:ln>
        </p:spPr>
        <p:txBody>
          <a:bodyPr anchor="ctr"/>
          <a:lstStyle/>
          <a:p>
            <a:pPr algn="ctr"/>
            <a:r>
              <a:rPr lang="en-US" sz="9600">
                <a:solidFill>
                  <a:schemeClr val="tx2"/>
                </a:solidFill>
                <a:latin typeface="Arial Black" charset="0"/>
              </a:rPr>
              <a:t>YOU</a:t>
            </a:r>
            <a:endParaRPr lang="en-US" sz="4400">
              <a:solidFill>
                <a:schemeClr val="tx2"/>
              </a:solidFill>
              <a:latin typeface="Arial Black" charset="0"/>
            </a:endParaRPr>
          </a:p>
        </p:txBody>
      </p:sp>
      <p:sp>
        <p:nvSpPr>
          <p:cNvPr id="3" name="Oval 3"/>
          <p:cNvSpPr>
            <a:spLocks noChangeArrowheads="1"/>
          </p:cNvSpPr>
          <p:nvPr/>
        </p:nvSpPr>
        <p:spPr bwMode="auto">
          <a:xfrm>
            <a:off x="2819400" y="1752600"/>
            <a:ext cx="3657600" cy="3200400"/>
          </a:xfrm>
          <a:prstGeom prst="ellipse">
            <a:avLst/>
          </a:prstGeom>
          <a:noFill/>
          <a:ln w="76200">
            <a:solidFill>
              <a:srgbClr val="FF090F"/>
            </a:solidFill>
            <a:round/>
            <a:headEnd/>
            <a:tailEnd/>
          </a:ln>
        </p:spPr>
        <p:txBody>
          <a:bodyPr wrap="none" anchor="ctr"/>
          <a:lstStyle/>
          <a:p>
            <a:pPr algn="ctr"/>
            <a:endParaRPr lang="en-US"/>
          </a:p>
        </p:txBody>
      </p:sp>
      <p:sp>
        <p:nvSpPr>
          <p:cNvPr id="4" name="Line 4"/>
          <p:cNvSpPr>
            <a:spLocks noChangeShapeType="1"/>
          </p:cNvSpPr>
          <p:nvPr/>
        </p:nvSpPr>
        <p:spPr bwMode="auto">
          <a:xfrm>
            <a:off x="3352800" y="2286000"/>
            <a:ext cx="2590800" cy="2209800"/>
          </a:xfrm>
          <a:prstGeom prst="line">
            <a:avLst/>
          </a:prstGeom>
          <a:noFill/>
          <a:ln w="76200">
            <a:solidFill>
              <a:srgbClr val="FF090F"/>
            </a:solidFill>
            <a:round/>
            <a:headEnd/>
            <a:tailEnd/>
          </a:ln>
        </p:spPr>
        <p:txBody>
          <a:bodyPr wrap="none" anchor="ctr"/>
          <a:lstStyle/>
          <a:p>
            <a:endParaRPr lang="en-US"/>
          </a:p>
        </p:txBody>
      </p:sp>
    </p:spTree>
    <p:extLst>
      <p:ext uri="{BB962C8B-B14F-4D97-AF65-F5344CB8AC3E}">
        <p14:creationId xmlns:p14="http://schemas.microsoft.com/office/powerpoint/2010/main" val="4069539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62000" y="1143000"/>
            <a:ext cx="7239000" cy="4419600"/>
          </a:xfrm>
          <a:prstGeom prst="rect">
            <a:avLst/>
          </a:prstGeom>
          <a:noFill/>
          <a:ln w="9525">
            <a:noFill/>
            <a:miter lim="800000"/>
            <a:headEnd/>
            <a:tailEnd/>
          </a:ln>
        </p:spPr>
        <p:txBody>
          <a:bodyPr anchor="ctr"/>
          <a:lstStyle/>
          <a:p>
            <a:pPr algn="ctr"/>
            <a:r>
              <a:rPr lang="en-US" sz="2000" b="1" dirty="0" smtClean="0">
                <a:solidFill>
                  <a:srgbClr val="604A7B"/>
                </a:solidFill>
              </a:rPr>
              <a:t>(information </a:t>
            </a:r>
            <a:r>
              <a:rPr lang="en-US" sz="2000" b="1" dirty="0">
                <a:solidFill>
                  <a:srgbClr val="604A7B"/>
                </a:solidFill>
              </a:rPr>
              <a:t>from </a:t>
            </a:r>
            <a:r>
              <a:rPr lang="en-US" sz="2000" b="1" dirty="0" err="1">
                <a:solidFill>
                  <a:srgbClr val="604A7B"/>
                </a:solidFill>
              </a:rPr>
              <a:t>FamilyTALK</a:t>
            </a:r>
            <a:r>
              <a:rPr lang="en-US" sz="2000" b="1" dirty="0">
                <a:solidFill>
                  <a:srgbClr val="604A7B"/>
                </a:solidFill>
              </a:rPr>
              <a:t> training slides)</a:t>
            </a:r>
          </a:p>
          <a:p>
            <a:pPr algn="ctr"/>
            <a:r>
              <a:rPr lang="en-US" sz="2000" b="1" dirty="0">
                <a:solidFill>
                  <a:srgbClr val="604A7B"/>
                </a:solidFill>
              </a:rPr>
              <a:t>http://www.ksre.ksu.edu/Families/p.aspx?tabid=78</a:t>
            </a:r>
          </a:p>
          <a:p>
            <a:pPr algn="ctr"/>
            <a:endParaRPr lang="en-US" sz="7200" dirty="0" smtClean="0">
              <a:solidFill>
                <a:schemeClr val="tx2"/>
              </a:solidFill>
              <a:latin typeface="Arial Black" charset="0"/>
            </a:endParaRPr>
          </a:p>
          <a:p>
            <a:pPr algn="ctr"/>
            <a:endParaRPr lang="en-US" sz="7200" dirty="0">
              <a:solidFill>
                <a:schemeClr val="tx2"/>
              </a:solidFill>
              <a:latin typeface="Arial Black" charset="0"/>
            </a:endParaRPr>
          </a:p>
          <a:p>
            <a:pPr algn="ctr"/>
            <a:r>
              <a:rPr lang="en-US" sz="7200" dirty="0" smtClean="0">
                <a:solidFill>
                  <a:schemeClr val="tx2"/>
                </a:solidFill>
                <a:latin typeface="Arial Black" charset="0"/>
              </a:rPr>
              <a:t>The </a:t>
            </a:r>
            <a:r>
              <a:rPr lang="en-US" sz="7200" dirty="0">
                <a:solidFill>
                  <a:schemeClr val="tx2"/>
                </a:solidFill>
                <a:latin typeface="Arial Black" charset="0"/>
              </a:rPr>
              <a:t>big R</a:t>
            </a:r>
            <a:endParaRPr lang="en-US" sz="4400" dirty="0">
              <a:solidFill>
                <a:schemeClr val="tx2"/>
              </a:solidFill>
              <a:latin typeface="Arial Black" charset="0"/>
            </a:endParaRPr>
          </a:p>
        </p:txBody>
      </p:sp>
      <p:sp>
        <p:nvSpPr>
          <p:cNvPr id="3" name="Rectangle 3"/>
          <p:cNvSpPr>
            <a:spLocks noChangeArrowheads="1"/>
          </p:cNvSpPr>
          <p:nvPr/>
        </p:nvSpPr>
        <p:spPr bwMode="auto">
          <a:xfrm>
            <a:off x="1219200" y="2667000"/>
            <a:ext cx="6400800" cy="2365375"/>
          </a:xfrm>
          <a:prstGeom prst="rect">
            <a:avLst/>
          </a:prstGeom>
          <a:noFill/>
          <a:ln w="9525">
            <a:noFill/>
            <a:miter lim="800000"/>
            <a:headEnd/>
            <a:tailEnd/>
          </a:ln>
        </p:spPr>
        <p:txBody>
          <a:bodyPr anchor="ctr"/>
          <a:lstStyle/>
          <a:p>
            <a:pPr marL="342900" indent="-342900" algn="ctr">
              <a:spcBef>
                <a:spcPct val="20000"/>
              </a:spcBef>
              <a:buSzPct val="85000"/>
            </a:pPr>
            <a:r>
              <a:rPr lang="en-US" sz="6000" dirty="0">
                <a:latin typeface="Arial" charset="0"/>
              </a:rPr>
              <a:t>RESPECT</a:t>
            </a:r>
          </a:p>
        </p:txBody>
      </p:sp>
    </p:spTree>
    <p:extLst>
      <p:ext uri="{BB962C8B-B14F-4D97-AF65-F5344CB8AC3E}">
        <p14:creationId xmlns:p14="http://schemas.microsoft.com/office/powerpoint/2010/main" val="3602938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457200"/>
            <a:ext cx="7772400" cy="2247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604A7B"/>
                </a:solidFill>
              </a:rPr>
              <a:t>Three Ways to Respond to Bids for Communication</a:t>
            </a:r>
          </a:p>
          <a:p>
            <a:r>
              <a:rPr lang="en-US" sz="2000" b="1" dirty="0" smtClean="0">
                <a:solidFill>
                  <a:srgbClr val="604A7B"/>
                </a:solidFill>
              </a:rPr>
              <a:t>(information </a:t>
            </a:r>
            <a:r>
              <a:rPr lang="en-US" sz="2000" b="1" dirty="0">
                <a:solidFill>
                  <a:srgbClr val="604A7B"/>
                </a:solidFill>
              </a:rPr>
              <a:t>from </a:t>
            </a:r>
            <a:r>
              <a:rPr lang="en-US" sz="2000" b="1" dirty="0" err="1">
                <a:solidFill>
                  <a:srgbClr val="604A7B"/>
                </a:solidFill>
              </a:rPr>
              <a:t>FamilyTALK</a:t>
            </a:r>
            <a:r>
              <a:rPr lang="en-US" sz="2000" b="1" dirty="0">
                <a:solidFill>
                  <a:srgbClr val="604A7B"/>
                </a:solidFill>
              </a:rPr>
              <a:t> training slides)</a:t>
            </a:r>
          </a:p>
          <a:p>
            <a:r>
              <a:rPr lang="en-US" sz="2000" b="1" dirty="0">
                <a:solidFill>
                  <a:srgbClr val="604A7B"/>
                </a:solidFill>
              </a:rPr>
              <a:t>http://www.ksre.ksu.edu/Families/p.aspx?tabid=78</a:t>
            </a:r>
          </a:p>
          <a:p>
            <a:endParaRPr lang="en-US" b="1" dirty="0" smtClean="0">
              <a:solidFill>
                <a:srgbClr val="604A7B"/>
              </a:solidFill>
            </a:endParaRPr>
          </a:p>
        </p:txBody>
      </p:sp>
      <p:sp>
        <p:nvSpPr>
          <p:cNvPr id="3" name="Rectangle 3"/>
          <p:cNvSpPr txBox="1">
            <a:spLocks noChangeArrowheads="1"/>
          </p:cNvSpPr>
          <p:nvPr/>
        </p:nvSpPr>
        <p:spPr>
          <a:xfrm>
            <a:off x="762000" y="2743200"/>
            <a:ext cx="7772400" cy="2057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Turning—toward responses.</a:t>
            </a:r>
          </a:p>
          <a:p>
            <a:r>
              <a:rPr lang="en-US" dirty="0" smtClean="0"/>
              <a:t>Turning—away responses.</a:t>
            </a:r>
          </a:p>
          <a:p>
            <a:r>
              <a:rPr lang="en-US" dirty="0" smtClean="0"/>
              <a:t>Turning—against responses.</a:t>
            </a:r>
          </a:p>
        </p:txBody>
      </p:sp>
    </p:spTree>
    <p:extLst>
      <p:ext uri="{BB962C8B-B14F-4D97-AF65-F5344CB8AC3E}">
        <p14:creationId xmlns:p14="http://schemas.microsoft.com/office/powerpoint/2010/main" val="29144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533400"/>
            <a:ext cx="7772400" cy="212365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604A7B"/>
                </a:solidFill>
              </a:rPr>
              <a:t>Two Surprisingly Simple Truths for Married Couples</a:t>
            </a:r>
            <a:endParaRPr lang="en-US" b="1" dirty="0">
              <a:solidFill>
                <a:srgbClr val="604A7B"/>
              </a:solidFill>
            </a:endParaRPr>
          </a:p>
        </p:txBody>
      </p:sp>
      <p:sp>
        <p:nvSpPr>
          <p:cNvPr id="3" name="Content Placeholder 2"/>
          <p:cNvSpPr txBox="1">
            <a:spLocks/>
          </p:cNvSpPr>
          <p:nvPr/>
        </p:nvSpPr>
        <p:spPr>
          <a:xfrm>
            <a:off x="685800" y="1981200"/>
            <a:ext cx="7772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smtClean="0">
                <a:solidFill>
                  <a:srgbClr val="604A7B"/>
                </a:solidFill>
              </a:rPr>
              <a:t>(information </a:t>
            </a:r>
            <a:r>
              <a:rPr lang="en-US" sz="2000" b="1" dirty="0">
                <a:solidFill>
                  <a:srgbClr val="604A7B"/>
                </a:solidFill>
              </a:rPr>
              <a:t>from </a:t>
            </a:r>
            <a:r>
              <a:rPr lang="en-US" sz="2000" b="1" dirty="0" err="1">
                <a:solidFill>
                  <a:srgbClr val="604A7B"/>
                </a:solidFill>
              </a:rPr>
              <a:t>FamilyTALK</a:t>
            </a:r>
            <a:r>
              <a:rPr lang="en-US" sz="2000" b="1" dirty="0">
                <a:solidFill>
                  <a:srgbClr val="604A7B"/>
                </a:solidFill>
              </a:rPr>
              <a:t> training slides)</a:t>
            </a:r>
          </a:p>
          <a:p>
            <a:pPr marL="0" indent="0" algn="ctr">
              <a:buNone/>
            </a:pPr>
            <a:r>
              <a:rPr lang="en-US" sz="2000" b="1" dirty="0">
                <a:solidFill>
                  <a:srgbClr val="604A7B"/>
                </a:solidFill>
              </a:rPr>
              <a:t>http://</a:t>
            </a:r>
            <a:r>
              <a:rPr lang="en-US" sz="2000" b="1" dirty="0" smtClean="0">
                <a:solidFill>
                  <a:srgbClr val="604A7B"/>
                </a:solidFill>
              </a:rPr>
              <a:t>www.ksre.ksu.edu/Families/p.aspx?tabid=78</a:t>
            </a:r>
            <a:endParaRPr lang="en-US" dirty="0" smtClean="0"/>
          </a:p>
          <a:p>
            <a:r>
              <a:rPr lang="en-US" dirty="0" smtClean="0"/>
              <a:t>Happily married couples behave like good friends and show appreciation to each other.</a:t>
            </a:r>
          </a:p>
          <a:p>
            <a:r>
              <a:rPr lang="en-US" dirty="0" smtClean="0"/>
              <a:t>Happily married couples handle their conflicts in gentle, positive ways.</a:t>
            </a:r>
          </a:p>
          <a:p>
            <a:pPr>
              <a:buFont typeface="Arial" pitchFamily="34" charset="0"/>
              <a:buNone/>
            </a:pPr>
            <a:r>
              <a:rPr lang="en-US" dirty="0" smtClean="0"/>
              <a:t>				</a:t>
            </a:r>
            <a:r>
              <a:rPr lang="en-US" sz="2000" dirty="0" err="1" smtClean="0"/>
              <a:t>Gottman</a:t>
            </a:r>
            <a:r>
              <a:rPr lang="en-US" sz="2000" dirty="0" smtClean="0"/>
              <a:t>, </a:t>
            </a:r>
            <a:r>
              <a:rPr lang="en-US" sz="2000" dirty="0" err="1" smtClean="0"/>
              <a:t>Gottman</a:t>
            </a:r>
            <a:r>
              <a:rPr lang="en-US" sz="2000" dirty="0" smtClean="0"/>
              <a:t>, &amp; </a:t>
            </a:r>
            <a:r>
              <a:rPr lang="en-US" sz="2000" dirty="0" err="1" smtClean="0"/>
              <a:t>DeClaire</a:t>
            </a:r>
            <a:r>
              <a:rPr lang="en-US" sz="2000" dirty="0" smtClean="0"/>
              <a:t> (2006)</a:t>
            </a:r>
            <a:endParaRPr lang="en-US" dirty="0"/>
          </a:p>
        </p:txBody>
      </p:sp>
    </p:spTree>
    <p:extLst>
      <p:ext uri="{BB962C8B-B14F-4D97-AF65-F5344CB8AC3E}">
        <p14:creationId xmlns:p14="http://schemas.microsoft.com/office/powerpoint/2010/main" val="285978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additive="base">
                                        <p:cTn id="1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796380"/>
            <a:ext cx="7772400" cy="76944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604A7B"/>
                </a:solidFill>
              </a:rPr>
              <a:t>Enjoyable Family Times</a:t>
            </a:r>
          </a:p>
          <a:p>
            <a:r>
              <a:rPr lang="en-US" sz="2000" b="1" dirty="0" smtClean="0">
                <a:solidFill>
                  <a:srgbClr val="604A7B"/>
                </a:solidFill>
              </a:rPr>
              <a:t>(information </a:t>
            </a:r>
            <a:r>
              <a:rPr lang="en-US" sz="2000" b="1" dirty="0">
                <a:solidFill>
                  <a:srgbClr val="604A7B"/>
                </a:solidFill>
              </a:rPr>
              <a:t>from </a:t>
            </a:r>
            <a:r>
              <a:rPr lang="en-US" sz="2000" b="1" dirty="0" err="1">
                <a:solidFill>
                  <a:srgbClr val="604A7B"/>
                </a:solidFill>
              </a:rPr>
              <a:t>FamilyTALK</a:t>
            </a:r>
            <a:r>
              <a:rPr lang="en-US" sz="2000" b="1" dirty="0">
                <a:solidFill>
                  <a:srgbClr val="604A7B"/>
                </a:solidFill>
              </a:rPr>
              <a:t> training slides)</a:t>
            </a:r>
          </a:p>
          <a:p>
            <a:r>
              <a:rPr lang="en-US" sz="2000" b="1" dirty="0">
                <a:solidFill>
                  <a:srgbClr val="604A7B"/>
                </a:solidFill>
              </a:rPr>
              <a:t>http://www.ksre.ksu.edu/Families/p.aspx?tabid=78</a:t>
            </a:r>
          </a:p>
          <a:p>
            <a:endParaRPr lang="en-US" b="1" dirty="0">
              <a:solidFill>
                <a:srgbClr val="604A7B"/>
              </a:solidFill>
            </a:endParaRPr>
          </a:p>
        </p:txBody>
      </p:sp>
      <p:sp>
        <p:nvSpPr>
          <p:cNvPr id="3" name="Content Placeholder 2"/>
          <p:cNvSpPr txBox="1">
            <a:spLocks/>
          </p:cNvSpPr>
          <p:nvPr/>
        </p:nvSpPr>
        <p:spPr>
          <a:xfrm>
            <a:off x="685800" y="1981200"/>
            <a:ext cx="7772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r>
              <a:rPr lang="en-US" dirty="0" smtClean="0"/>
              <a:t>Enjoyable activities build positive relationships.</a:t>
            </a:r>
          </a:p>
          <a:p>
            <a:r>
              <a:rPr lang="en-US" dirty="0" smtClean="0"/>
              <a:t>Types of activities may change over time.</a:t>
            </a:r>
          </a:p>
          <a:p>
            <a:r>
              <a:rPr lang="en-US" dirty="0" smtClean="0"/>
              <a:t>Setting ground rules may be necessary to protect planned activities from turning into conflicts</a:t>
            </a:r>
            <a:endParaRPr lang="en-US" dirty="0"/>
          </a:p>
        </p:txBody>
      </p:sp>
    </p:spTree>
    <p:extLst>
      <p:ext uri="{BB962C8B-B14F-4D97-AF65-F5344CB8AC3E}">
        <p14:creationId xmlns:p14="http://schemas.microsoft.com/office/powerpoint/2010/main" val="2576878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to consider as Discussion  Facilitator</a:t>
            </a:r>
            <a:endParaRPr lang="en-US" dirty="0"/>
          </a:p>
        </p:txBody>
      </p:sp>
      <p:sp>
        <p:nvSpPr>
          <p:cNvPr id="3" name="Content Placeholder 2"/>
          <p:cNvSpPr>
            <a:spLocks noGrp="1"/>
          </p:cNvSpPr>
          <p:nvPr>
            <p:ph idx="1"/>
          </p:nvPr>
        </p:nvSpPr>
        <p:spPr/>
        <p:txBody>
          <a:bodyPr>
            <a:normAutofit fontScale="92500"/>
          </a:bodyPr>
          <a:lstStyle/>
          <a:p>
            <a:r>
              <a:rPr lang="en-US" dirty="0" smtClean="0"/>
              <a:t>Start with ground rules such as: Be respectful to each other; share discussion time with others; be open to new information; withhold judgment; respect confidentiality of information shared.</a:t>
            </a:r>
          </a:p>
          <a:p>
            <a:r>
              <a:rPr lang="en-US" dirty="0" smtClean="0"/>
              <a:t>Prepare before hand questions in your mind that ask ‘how/what, etc.’ rather than questions that can be answered with a ‘yes/no’ to start discussion.</a:t>
            </a:r>
          </a:p>
          <a:p>
            <a:r>
              <a:rPr lang="en-US" dirty="0" smtClean="0"/>
              <a:t>If no response, have example(s) to offer.</a:t>
            </a:r>
          </a:p>
        </p:txBody>
      </p:sp>
    </p:spTree>
    <p:extLst>
      <p:ext uri="{BB962C8B-B14F-4D97-AF65-F5344CB8AC3E}">
        <p14:creationId xmlns:p14="http://schemas.microsoft.com/office/powerpoint/2010/main" val="215837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Findings on Stepfamilies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10. Early adolescents in stepfamilies tend to have more problems.</a:t>
            </a:r>
          </a:p>
          <a:p>
            <a:pPr marL="0" indent="0">
              <a:buNone/>
            </a:pPr>
            <a:r>
              <a:rPr lang="en-US" sz="2000" dirty="0" smtClean="0"/>
              <a:t>9.   Conflict in stepfamilies can be due to personalities of the family.</a:t>
            </a:r>
          </a:p>
          <a:p>
            <a:pPr marL="0" indent="0">
              <a:buNone/>
            </a:pPr>
            <a:r>
              <a:rPr lang="en-US" sz="2000" dirty="0" smtClean="0"/>
              <a:t>8.   Stepchildren rate their parents lower on love and higher on punishment.</a:t>
            </a:r>
          </a:p>
          <a:p>
            <a:pPr marL="0" indent="0">
              <a:buNone/>
            </a:pPr>
            <a:r>
              <a:rPr lang="en-US" sz="2000" dirty="0" smtClean="0"/>
              <a:t>7.   More problems in stepchildren when stepmother has problems.</a:t>
            </a:r>
          </a:p>
          <a:p>
            <a:pPr marL="0" indent="0">
              <a:buNone/>
            </a:pPr>
            <a:r>
              <a:rPr lang="en-US" sz="2000" dirty="0" smtClean="0"/>
              <a:t>6.   Stepchildren receive less education/achieve lower occupational levels.</a:t>
            </a:r>
          </a:p>
          <a:p>
            <a:pPr marL="0" indent="0">
              <a:buNone/>
            </a:pPr>
            <a:r>
              <a:rPr lang="en-US" sz="2000" dirty="0" smtClean="0"/>
              <a:t>5.   Stepfathers should take a less active role in the beginning of the remarriage.</a:t>
            </a:r>
          </a:p>
          <a:p>
            <a:pPr marL="0" indent="0">
              <a:buNone/>
            </a:pPr>
            <a:r>
              <a:rPr lang="en-US" sz="2000" dirty="0" smtClean="0"/>
              <a:t>4.   Stepfamilies generally take a few years to adjust.</a:t>
            </a:r>
          </a:p>
          <a:p>
            <a:pPr marL="0" indent="0">
              <a:buNone/>
            </a:pPr>
            <a:r>
              <a:rPr lang="en-US" sz="2000" dirty="0" smtClean="0"/>
              <a:t>3.   Stepmothers have the most stress in stepfamilies.</a:t>
            </a:r>
          </a:p>
          <a:p>
            <a:pPr marL="0" indent="0">
              <a:buNone/>
            </a:pPr>
            <a:r>
              <a:rPr lang="en-US" sz="2000" dirty="0" smtClean="0"/>
              <a:t>2.   Most stepmother-child relationships have the most difficulties.</a:t>
            </a:r>
          </a:p>
          <a:p>
            <a:pPr marL="0" indent="0">
              <a:buNone/>
            </a:pPr>
            <a:r>
              <a:rPr lang="en-US" sz="2000" dirty="0" smtClean="0"/>
              <a:t>1.   High risks in stepfamilies may be due t o external factors rather than merely being in a stepfamily.  </a:t>
            </a:r>
            <a:endParaRPr lang="en-US" sz="2000" dirty="0"/>
          </a:p>
        </p:txBody>
      </p:sp>
    </p:spTree>
    <p:extLst>
      <p:ext uri="{BB962C8B-B14F-4D97-AF65-F5344CB8AC3E}">
        <p14:creationId xmlns:p14="http://schemas.microsoft.com/office/powerpoint/2010/main" val="3159812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How to Handle the Person who Dominates Discussion and/or Inappropriate Personal Disclosure</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At a convenient pause, acknowledge </a:t>
            </a:r>
            <a:r>
              <a:rPr lang="en-US" dirty="0"/>
              <a:t>what </a:t>
            </a:r>
            <a:r>
              <a:rPr lang="en-US" dirty="0" smtClean="0"/>
              <a:t>the person </a:t>
            </a:r>
            <a:r>
              <a:rPr lang="en-US" dirty="0"/>
              <a:t>has said – then ask for other </a:t>
            </a:r>
            <a:r>
              <a:rPr lang="en-US" dirty="0" smtClean="0"/>
              <a:t>volunteers.</a:t>
            </a:r>
          </a:p>
          <a:p>
            <a:r>
              <a:rPr lang="en-US" dirty="0" smtClean="0"/>
              <a:t>Offer to talk with person after the meeting.</a:t>
            </a:r>
          </a:p>
          <a:p>
            <a:r>
              <a:rPr lang="en-US" dirty="0" smtClean="0"/>
              <a:t>Refuse to be pulled into giving advice (“You should do this.”). Give reminder that this is an educational program, not counseling. </a:t>
            </a:r>
          </a:p>
          <a:p>
            <a:r>
              <a:rPr lang="en-US" dirty="0" smtClean="0"/>
              <a:t>Refer to ground rules when necessary.</a:t>
            </a:r>
          </a:p>
          <a:p>
            <a:endParaRPr lang="en-US" dirty="0"/>
          </a:p>
          <a:p>
            <a:endParaRPr lang="en-US" dirty="0"/>
          </a:p>
          <a:p>
            <a:endParaRPr lang="en-US" dirty="0"/>
          </a:p>
        </p:txBody>
      </p:sp>
    </p:spTree>
    <p:extLst>
      <p:ext uri="{BB962C8B-B14F-4D97-AF65-F5344CB8AC3E}">
        <p14:creationId xmlns:p14="http://schemas.microsoft.com/office/powerpoint/2010/main" val="2188151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Add This Information to Another Content Area</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000" dirty="0" smtClean="0"/>
              <a:t>Present one idea or skill at a time in everyday language. </a:t>
            </a:r>
            <a:endParaRPr lang="en-US" sz="3000" dirty="0"/>
          </a:p>
          <a:p>
            <a:pPr marL="0" indent="0">
              <a:buNone/>
            </a:pPr>
            <a:r>
              <a:rPr lang="en-US" sz="3000" dirty="0" smtClean="0"/>
              <a:t>Example when giving a budgeting lesson: </a:t>
            </a:r>
            <a:r>
              <a:rPr lang="en-US" sz="3000" i="1" dirty="0" smtClean="0"/>
              <a:t>“Let’s work on how you talk to your divorced spouse. What can you do that will be less likely to start a fight?”</a:t>
            </a:r>
          </a:p>
          <a:p>
            <a:pPr marL="0" indent="0">
              <a:buNone/>
            </a:pPr>
            <a:endParaRPr lang="en-US" sz="3000" i="1" dirty="0" smtClean="0"/>
          </a:p>
          <a:p>
            <a:pPr marL="0" indent="0">
              <a:buNone/>
            </a:pPr>
            <a:r>
              <a:rPr lang="en-US" sz="2000" dirty="0" smtClean="0"/>
              <a:t>Possible answers: Don’t use YOU when you disagree. </a:t>
            </a:r>
          </a:p>
          <a:p>
            <a:pPr marL="0" indent="0">
              <a:buNone/>
            </a:pPr>
            <a:r>
              <a:rPr lang="en-US" sz="2000" dirty="0" smtClean="0"/>
              <a:t>Remember to listen instead of thinking about what you will say to keep a fight going. </a:t>
            </a:r>
          </a:p>
          <a:p>
            <a:pPr marL="0" indent="0">
              <a:buNone/>
            </a:pPr>
            <a:r>
              <a:rPr lang="en-US" sz="2000" dirty="0" smtClean="0"/>
              <a:t>It takes five good ways to talk to each other to make up for one nasty exchange. </a:t>
            </a:r>
          </a:p>
          <a:p>
            <a:pPr marL="0" indent="0">
              <a:buNone/>
            </a:pPr>
            <a:r>
              <a:rPr lang="en-US" sz="2000" dirty="0" smtClean="0"/>
              <a:t>Be respectful even when disagreeing (i.e. what do you consider to be respectful ways to act towards the divorced spouse?)</a:t>
            </a:r>
          </a:p>
          <a:p>
            <a:pPr marL="0" indent="0">
              <a:buNone/>
            </a:pPr>
            <a:r>
              <a:rPr lang="en-US" sz="2000" dirty="0" smtClean="0"/>
              <a:t>Hand out </a:t>
            </a:r>
            <a:r>
              <a:rPr lang="en-US" sz="2000" dirty="0" err="1" smtClean="0"/>
              <a:t>PeopleTALK</a:t>
            </a:r>
            <a:r>
              <a:rPr lang="en-US" sz="2000" dirty="0"/>
              <a:t> </a:t>
            </a:r>
            <a:r>
              <a:rPr lang="en-US" sz="2000" dirty="0" smtClean="0"/>
              <a:t>bookmarks that can be found in leader guide at: </a:t>
            </a:r>
            <a:r>
              <a:rPr lang="en-US" sz="2000" dirty="0">
                <a:hlinkClick r:id="rId2"/>
              </a:rPr>
              <a:t>http://</a:t>
            </a:r>
            <a:r>
              <a:rPr lang="en-US" sz="2000" dirty="0" smtClean="0">
                <a:hlinkClick r:id="rId2"/>
              </a:rPr>
              <a:t>www.ksre.ksu.edu/Families/p.aspx?tabid=79</a:t>
            </a:r>
            <a:endParaRPr lang="en-US" sz="2000"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sz="2000" dirty="0" smtClean="0"/>
          </a:p>
          <a:p>
            <a:endParaRPr lang="en-US" dirty="0" smtClean="0"/>
          </a:p>
        </p:txBody>
      </p:sp>
    </p:spTree>
    <p:extLst>
      <p:ext uri="{BB962C8B-B14F-4D97-AF65-F5344CB8AC3E}">
        <p14:creationId xmlns:p14="http://schemas.microsoft.com/office/powerpoint/2010/main" val="169485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796380"/>
            <a:ext cx="7772400" cy="76944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604A7B"/>
                </a:solidFill>
              </a:rPr>
              <a:t>Fact Sheet</a:t>
            </a:r>
            <a:endParaRPr lang="en-US" b="1" dirty="0">
              <a:solidFill>
                <a:srgbClr val="604A7B"/>
              </a:solidFill>
            </a:endParaRPr>
          </a:p>
        </p:txBody>
      </p:sp>
      <p:sp>
        <p:nvSpPr>
          <p:cNvPr id="3" name="Content Placeholder 2"/>
          <p:cNvSpPr txBox="1">
            <a:spLocks/>
          </p:cNvSpPr>
          <p:nvPr/>
        </p:nvSpPr>
        <p:spPr>
          <a:xfrm>
            <a:off x="685800" y="1981200"/>
            <a:ext cx="7772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Overview</a:t>
            </a:r>
          </a:p>
          <a:p>
            <a:r>
              <a:rPr lang="en-US" dirty="0" smtClean="0"/>
              <a:t>Stepping Stones for Adults in a Stepfamily</a:t>
            </a:r>
          </a:p>
          <a:p>
            <a:r>
              <a:rPr lang="en-US" dirty="0" smtClean="0"/>
              <a:t>Stepping Stones for the Couple in a Stepfamily</a:t>
            </a:r>
          </a:p>
          <a:p>
            <a:r>
              <a:rPr lang="en-US" dirty="0" smtClean="0"/>
              <a:t>Participant Survey</a:t>
            </a:r>
            <a:endParaRPr lang="en-US" dirty="0"/>
          </a:p>
        </p:txBody>
      </p:sp>
    </p:spTree>
    <p:extLst>
      <p:ext uri="{BB962C8B-B14F-4D97-AF65-F5344CB8AC3E}">
        <p14:creationId xmlns:p14="http://schemas.microsoft.com/office/powerpoint/2010/main" val="1759640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796380"/>
            <a:ext cx="7772400" cy="76944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604A7B"/>
                </a:solidFill>
              </a:rPr>
              <a:t>Evaluation</a:t>
            </a:r>
            <a:endParaRPr lang="en-US" b="1" dirty="0">
              <a:solidFill>
                <a:srgbClr val="604A7B"/>
              </a:solidFill>
            </a:endParaRPr>
          </a:p>
        </p:txBody>
      </p:sp>
      <p:sp>
        <p:nvSpPr>
          <p:cNvPr id="3" name="Content Placeholder 2"/>
          <p:cNvSpPr txBox="1">
            <a:spLocks/>
          </p:cNvSpPr>
          <p:nvPr/>
        </p:nvSpPr>
        <p:spPr>
          <a:xfrm>
            <a:off x="685800" y="1981200"/>
            <a:ext cx="7772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dirty="0" smtClean="0"/>
              <a:t>Reactions to the program delivery.</a:t>
            </a:r>
            <a:endParaRPr lang="en-US" dirty="0"/>
          </a:p>
          <a:p>
            <a:pPr>
              <a:buFont typeface="Arial" pitchFamily="34" charset="0"/>
              <a:buNone/>
            </a:pPr>
            <a:r>
              <a:rPr lang="en-US" dirty="0" smtClean="0"/>
              <a:t>Uses the six strengths of strong families to ask about gaining knowledge related to steps for helping </a:t>
            </a:r>
            <a:r>
              <a:rPr lang="en-US" dirty="0" err="1" smtClean="0"/>
              <a:t>stepfamiies</a:t>
            </a:r>
            <a:r>
              <a:rPr lang="en-US" dirty="0" smtClean="0"/>
              <a:t>.</a:t>
            </a:r>
          </a:p>
          <a:p>
            <a:pPr>
              <a:buFont typeface="Arial" pitchFamily="34" charset="0"/>
              <a:buNone/>
            </a:pPr>
            <a:endParaRPr lang="en-US" sz="2400" dirty="0" smtClean="0"/>
          </a:p>
          <a:p>
            <a:pPr>
              <a:buFont typeface="Arial" pitchFamily="34" charset="0"/>
              <a:buNone/>
            </a:pPr>
            <a:r>
              <a:rPr lang="en-US" sz="2400" dirty="0" smtClean="0"/>
              <a:t>Cards can be found at:</a:t>
            </a:r>
          </a:p>
          <a:p>
            <a:pPr>
              <a:buFont typeface="Arial" pitchFamily="34" charset="0"/>
              <a:buNone/>
            </a:pPr>
            <a:r>
              <a:rPr lang="en-US" sz="2400" dirty="0" smtClean="0">
                <a:hlinkClick r:id="rId2"/>
              </a:rPr>
              <a:t>http</a:t>
            </a:r>
            <a:r>
              <a:rPr lang="en-US" sz="2400" dirty="0">
                <a:hlinkClick r:id="rId2"/>
              </a:rPr>
              <a:t>://www.ksre.ksu.edu/Families/~/</a:t>
            </a:r>
            <a:r>
              <a:rPr lang="en-US" sz="2400" dirty="0" smtClean="0">
                <a:hlinkClick r:id="rId2"/>
              </a:rPr>
              <a:t>doc8735.ashx</a:t>
            </a:r>
            <a:r>
              <a:rPr lang="en-US" sz="2400" dirty="0" smtClean="0"/>
              <a:t> English</a:t>
            </a:r>
            <a:endParaRPr lang="en-US" dirty="0"/>
          </a:p>
          <a:p>
            <a:pPr>
              <a:buFont typeface="Arial" pitchFamily="34" charset="0"/>
              <a:buNone/>
            </a:pPr>
            <a:r>
              <a:rPr lang="en-US" sz="2400" dirty="0" smtClean="0">
                <a:hlinkClick r:id="rId3"/>
              </a:rPr>
              <a:t>http</a:t>
            </a:r>
            <a:r>
              <a:rPr lang="en-US" sz="2400" dirty="0">
                <a:hlinkClick r:id="rId3"/>
              </a:rPr>
              <a:t>://www.ksre.ksu.edu/Families/~/</a:t>
            </a:r>
            <a:r>
              <a:rPr lang="en-US" sz="2400" dirty="0" smtClean="0">
                <a:hlinkClick r:id="rId3"/>
              </a:rPr>
              <a:t>doc8736.ashx</a:t>
            </a:r>
            <a:r>
              <a:rPr lang="en-US" sz="2400" dirty="0" smtClean="0"/>
              <a:t> Spanish</a:t>
            </a:r>
          </a:p>
          <a:p>
            <a:pPr>
              <a:buNone/>
            </a:pPr>
            <a:endParaRPr lang="en-US" sz="2400" dirty="0" smtClean="0"/>
          </a:p>
          <a:p>
            <a:pPr>
              <a:buFont typeface="Arial" pitchFamily="34" charset="0"/>
              <a:buNone/>
            </a:pPr>
            <a:r>
              <a:rPr lang="en-US" dirty="0" smtClean="0"/>
              <a:t> </a:t>
            </a:r>
            <a:endParaRPr lang="en-US" dirty="0"/>
          </a:p>
        </p:txBody>
      </p:sp>
    </p:spTree>
    <p:extLst>
      <p:ext uri="{BB962C8B-B14F-4D97-AF65-F5344CB8AC3E}">
        <p14:creationId xmlns:p14="http://schemas.microsoft.com/office/powerpoint/2010/main" val="595956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796380"/>
            <a:ext cx="7772400" cy="76944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604A7B"/>
                </a:solidFill>
              </a:rPr>
              <a:t>Conclusion</a:t>
            </a:r>
            <a:endParaRPr lang="en-US" b="1" dirty="0">
              <a:solidFill>
                <a:srgbClr val="604A7B"/>
              </a:solidFill>
            </a:endParaRPr>
          </a:p>
        </p:txBody>
      </p:sp>
      <p:sp>
        <p:nvSpPr>
          <p:cNvPr id="3" name="Content Placeholder 2"/>
          <p:cNvSpPr txBox="1">
            <a:spLocks/>
          </p:cNvSpPr>
          <p:nvPr/>
        </p:nvSpPr>
        <p:spPr>
          <a:xfrm>
            <a:off x="685800" y="1981200"/>
            <a:ext cx="7772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marL="0" indent="0" algn="ctr">
              <a:buNone/>
            </a:pPr>
            <a:r>
              <a:rPr lang="en-US" sz="4400" dirty="0" smtClean="0"/>
              <a:t>Time is an ally </a:t>
            </a:r>
          </a:p>
          <a:p>
            <a:pPr marL="0" indent="0" algn="ctr">
              <a:buNone/>
            </a:pPr>
            <a:r>
              <a:rPr lang="en-US" sz="4400" dirty="0" smtClean="0"/>
              <a:t>for stepfamilies!!</a:t>
            </a:r>
            <a:endParaRPr lang="en-US" sz="4400" dirty="0"/>
          </a:p>
        </p:txBody>
      </p:sp>
    </p:spTree>
    <p:extLst>
      <p:ext uri="{BB962C8B-B14F-4D97-AF65-F5344CB8AC3E}">
        <p14:creationId xmlns:p14="http://schemas.microsoft.com/office/powerpoint/2010/main" val="3442417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85800" y="1981200"/>
            <a:ext cx="7772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4400" b="1" i="1" dirty="0" smtClean="0">
                <a:solidFill>
                  <a:srgbClr val="604A7B"/>
                </a:solidFill>
              </a:rPr>
              <a:t>Thank you!</a:t>
            </a:r>
            <a:endParaRPr lang="en-US" sz="4400" b="1" i="1" dirty="0">
              <a:solidFill>
                <a:srgbClr val="604A7B"/>
              </a:solidFill>
            </a:endParaRPr>
          </a:p>
        </p:txBody>
      </p:sp>
    </p:spTree>
    <p:extLst>
      <p:ext uri="{BB962C8B-B14F-4D97-AF65-F5344CB8AC3E}">
        <p14:creationId xmlns:p14="http://schemas.microsoft.com/office/powerpoint/2010/main" val="1859313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796380"/>
            <a:ext cx="7772400" cy="76944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604A7B"/>
                </a:solidFill>
              </a:rPr>
              <a:t>Theoretical Foundations</a:t>
            </a:r>
            <a:endParaRPr lang="en-US" b="1" dirty="0">
              <a:solidFill>
                <a:srgbClr val="604A7B"/>
              </a:solidFill>
            </a:endParaRPr>
          </a:p>
        </p:txBody>
      </p:sp>
      <p:sp>
        <p:nvSpPr>
          <p:cNvPr id="3" name="Content Placeholder 2"/>
          <p:cNvSpPr txBox="1">
            <a:spLocks/>
          </p:cNvSpPr>
          <p:nvPr/>
        </p:nvSpPr>
        <p:spPr>
          <a:xfrm>
            <a:off x="685800" y="1981200"/>
            <a:ext cx="7772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pPr>
            <a:r>
              <a:rPr lang="en-US" dirty="0"/>
              <a:t>1</a:t>
            </a:r>
            <a:r>
              <a:rPr lang="en-US" dirty="0" smtClean="0"/>
              <a:t>.	Family systems approach</a:t>
            </a:r>
          </a:p>
          <a:p>
            <a:pPr marL="514350" indent="-514350">
              <a:buFont typeface="Arial" pitchFamily="34" charset="0"/>
              <a:buNone/>
            </a:pPr>
            <a:r>
              <a:rPr lang="en-US" dirty="0" smtClean="0"/>
              <a:t>		*Interacts with natural, human-built, 	  	  and sociocultural environments</a:t>
            </a:r>
          </a:p>
          <a:p>
            <a:pPr marL="514350" indent="-514350">
              <a:buFont typeface="Arial" pitchFamily="34" charset="0"/>
              <a:buNone/>
            </a:pPr>
            <a:r>
              <a:rPr lang="en-US" dirty="0" smtClean="0"/>
              <a:t>		*Circular causality		</a:t>
            </a:r>
          </a:p>
          <a:p>
            <a:pPr marL="514350" indent="-514350">
              <a:buFont typeface="Arial" pitchFamily="34" charset="0"/>
              <a:buNone/>
            </a:pPr>
            <a:r>
              <a:rPr lang="en-US" dirty="0" smtClean="0"/>
              <a:t>		*Whole is greater than sum of parts</a:t>
            </a:r>
          </a:p>
          <a:p>
            <a:pPr marL="514350" indent="-514350">
              <a:buFont typeface="Arial" pitchFamily="34" charset="0"/>
              <a:buNone/>
            </a:pPr>
            <a:r>
              <a:rPr lang="en-US" dirty="0" smtClean="0"/>
              <a:t>		</a:t>
            </a:r>
            <a:endParaRPr lang="en-US" dirty="0"/>
          </a:p>
        </p:txBody>
      </p:sp>
    </p:spTree>
    <p:extLst>
      <p:ext uri="{BB962C8B-B14F-4D97-AF65-F5344CB8AC3E}">
        <p14:creationId xmlns:p14="http://schemas.microsoft.com/office/powerpoint/2010/main" val="2557853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762000"/>
            <a:ext cx="7772400" cy="18774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604A7B"/>
                </a:solidFill>
              </a:rPr>
              <a:t>Whole is greater than sum of its parts</a:t>
            </a:r>
            <a:r>
              <a:rPr lang="en-US" dirty="0" smtClean="0"/>
              <a:t/>
            </a:r>
            <a:br>
              <a:rPr lang="en-US" dirty="0" smtClean="0"/>
            </a:br>
            <a:r>
              <a:rPr lang="en-US" sz="2800" dirty="0" smtClean="0"/>
              <a:t>(family systems theory)</a:t>
            </a:r>
            <a:endParaRPr lang="en-US" dirty="0"/>
          </a:p>
        </p:txBody>
      </p:sp>
      <p:pic>
        <p:nvPicPr>
          <p:cNvPr id="3" name="Content Placeholder 3" descr="Family TALK graphic 2011.TIF"/>
          <p:cNvPicPr>
            <a:picLocks noChangeAspect="1"/>
          </p:cNvPicPr>
          <p:nvPr/>
        </p:nvPicPr>
        <p:blipFill>
          <a:blip r:embed="rId2" cstate="print"/>
          <a:stretch>
            <a:fillRect/>
          </a:stretch>
        </p:blipFill>
        <p:spPr>
          <a:xfrm>
            <a:off x="3124200" y="2667000"/>
            <a:ext cx="2885209" cy="3429000"/>
          </a:xfrm>
          <a:prstGeom prst="rect">
            <a:avLst/>
          </a:prstGeom>
        </p:spPr>
      </p:pic>
    </p:spTree>
    <p:extLst>
      <p:ext uri="{BB962C8B-B14F-4D97-AF65-F5344CB8AC3E}">
        <p14:creationId xmlns:p14="http://schemas.microsoft.com/office/powerpoint/2010/main" val="3630939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796380"/>
            <a:ext cx="7772400" cy="76944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4">
                    <a:lumMod val="75000"/>
                  </a:schemeClr>
                </a:solidFill>
              </a:rPr>
              <a:t>Theoretical Foundations</a:t>
            </a:r>
            <a:endParaRPr lang="en-US" b="1" dirty="0">
              <a:solidFill>
                <a:schemeClr val="accent4">
                  <a:lumMod val="75000"/>
                </a:schemeClr>
              </a:solidFill>
            </a:endParaRPr>
          </a:p>
        </p:txBody>
      </p:sp>
      <p:sp>
        <p:nvSpPr>
          <p:cNvPr id="3" name="Content Placeholder 2"/>
          <p:cNvSpPr txBox="1">
            <a:spLocks/>
          </p:cNvSpPr>
          <p:nvPr/>
        </p:nvSpPr>
        <p:spPr>
          <a:xfrm>
            <a:off x="685800" y="1752600"/>
            <a:ext cx="7772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dirty="0"/>
              <a:t>2</a:t>
            </a:r>
            <a:r>
              <a:rPr lang="en-US" dirty="0" smtClean="0"/>
              <a:t>.	 Family Strengths approach</a:t>
            </a:r>
          </a:p>
          <a:p>
            <a:pPr>
              <a:buFont typeface="Arial" pitchFamily="34" charset="0"/>
              <a:buNone/>
            </a:pPr>
            <a:r>
              <a:rPr lang="en-US" dirty="0" smtClean="0"/>
              <a:t>		Appreciation and affection</a:t>
            </a:r>
          </a:p>
          <a:p>
            <a:pPr>
              <a:buFont typeface="Arial" pitchFamily="34" charset="0"/>
              <a:buNone/>
            </a:pPr>
            <a:r>
              <a:rPr lang="en-US" dirty="0" smtClean="0"/>
              <a:t>		Commitment</a:t>
            </a:r>
          </a:p>
          <a:p>
            <a:pPr>
              <a:buFont typeface="Arial" pitchFamily="34" charset="0"/>
              <a:buNone/>
            </a:pPr>
            <a:r>
              <a:rPr lang="en-US" dirty="0" smtClean="0"/>
              <a:t>		Positive Communication</a:t>
            </a:r>
          </a:p>
          <a:p>
            <a:pPr>
              <a:buFont typeface="Arial" pitchFamily="34" charset="0"/>
              <a:buNone/>
            </a:pPr>
            <a:r>
              <a:rPr lang="en-US" dirty="0" smtClean="0"/>
              <a:t>		Enjoyable times together</a:t>
            </a:r>
          </a:p>
          <a:p>
            <a:pPr>
              <a:buFont typeface="Arial" pitchFamily="34" charset="0"/>
              <a:buNone/>
            </a:pPr>
            <a:r>
              <a:rPr lang="en-US" dirty="0" smtClean="0"/>
              <a:t>		Spiritual well-being</a:t>
            </a:r>
          </a:p>
          <a:p>
            <a:pPr>
              <a:buFont typeface="Arial" pitchFamily="34" charset="0"/>
              <a:buNone/>
            </a:pPr>
            <a:r>
              <a:rPr lang="en-US" dirty="0" smtClean="0"/>
              <a:t>		Effective stress &amp; crisis management</a:t>
            </a:r>
            <a:endParaRPr lang="en-US" dirty="0"/>
          </a:p>
        </p:txBody>
      </p:sp>
    </p:spTree>
    <p:extLst>
      <p:ext uri="{BB962C8B-B14F-4D97-AF65-F5344CB8AC3E}">
        <p14:creationId xmlns:p14="http://schemas.microsoft.com/office/powerpoint/2010/main" val="2928940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796380"/>
            <a:ext cx="7772400" cy="76944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604A7B"/>
                </a:solidFill>
              </a:rPr>
              <a:t>Theoretical Foundations</a:t>
            </a:r>
            <a:endParaRPr lang="en-US" b="1" dirty="0">
              <a:solidFill>
                <a:srgbClr val="604A7B"/>
              </a:solidFill>
            </a:endParaRPr>
          </a:p>
        </p:txBody>
      </p:sp>
      <p:sp>
        <p:nvSpPr>
          <p:cNvPr id="3" name="Content Placeholder 2"/>
          <p:cNvSpPr txBox="1">
            <a:spLocks/>
          </p:cNvSpPr>
          <p:nvPr/>
        </p:nvSpPr>
        <p:spPr>
          <a:xfrm>
            <a:off x="685800" y="1600200"/>
            <a:ext cx="7772400"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dirty="0"/>
              <a:t>3</a:t>
            </a:r>
            <a:r>
              <a:rPr lang="en-US" dirty="0" smtClean="0"/>
              <a:t>. Social Ecological Model</a:t>
            </a:r>
          </a:p>
          <a:p>
            <a:pPr>
              <a:buFont typeface="Arial" pitchFamily="34" charset="0"/>
              <a:buNone/>
            </a:pPr>
            <a:r>
              <a:rPr lang="en-US" dirty="0" smtClean="0"/>
              <a:t>		* Microsystem</a:t>
            </a:r>
          </a:p>
          <a:p>
            <a:pPr>
              <a:buFont typeface="Arial" pitchFamily="34" charset="0"/>
              <a:buNone/>
            </a:pPr>
            <a:r>
              <a:rPr lang="en-US" dirty="0"/>
              <a:t>	</a:t>
            </a:r>
            <a:r>
              <a:rPr lang="en-US" dirty="0" smtClean="0"/>
              <a:t>	* </a:t>
            </a:r>
            <a:r>
              <a:rPr lang="en-US" dirty="0" err="1" smtClean="0"/>
              <a:t>Mesosystem</a:t>
            </a:r>
            <a:r>
              <a:rPr lang="en-US" dirty="0" smtClean="0"/>
              <a:t>		</a:t>
            </a:r>
          </a:p>
          <a:p>
            <a:pPr>
              <a:buFont typeface="Arial" pitchFamily="34" charset="0"/>
              <a:buNone/>
            </a:pPr>
            <a:r>
              <a:rPr lang="en-US" dirty="0"/>
              <a:t>	</a:t>
            </a:r>
            <a:r>
              <a:rPr lang="en-US" dirty="0" smtClean="0"/>
              <a:t>	* </a:t>
            </a:r>
            <a:r>
              <a:rPr lang="en-US" dirty="0" err="1" smtClean="0"/>
              <a:t>Exosystem</a:t>
            </a:r>
            <a:endParaRPr lang="en-US" dirty="0" smtClean="0"/>
          </a:p>
          <a:p>
            <a:pPr>
              <a:buFont typeface="Arial" pitchFamily="34" charset="0"/>
              <a:buNone/>
            </a:pPr>
            <a:r>
              <a:rPr lang="en-US" dirty="0" smtClean="0"/>
              <a:t>		* </a:t>
            </a:r>
            <a:r>
              <a:rPr lang="en-US" dirty="0" err="1" smtClean="0"/>
              <a:t>Macrosystem</a:t>
            </a:r>
            <a:endParaRPr lang="en-US" dirty="0" smtClean="0"/>
          </a:p>
          <a:p>
            <a:pPr>
              <a:buFont typeface="Arial" pitchFamily="34" charset="0"/>
              <a:buNone/>
            </a:pPr>
            <a:r>
              <a:rPr lang="en-US" dirty="0"/>
              <a:t>	</a:t>
            </a:r>
            <a:r>
              <a:rPr lang="en-US" dirty="0" smtClean="0"/>
              <a:t>	* </a:t>
            </a:r>
            <a:r>
              <a:rPr lang="en-US" dirty="0" err="1" smtClean="0"/>
              <a:t>Chronosystem</a:t>
            </a:r>
            <a:endParaRPr lang="en-US" dirty="0"/>
          </a:p>
        </p:txBody>
      </p:sp>
    </p:spTree>
    <p:extLst>
      <p:ext uri="{BB962C8B-B14F-4D97-AF65-F5344CB8AC3E}">
        <p14:creationId xmlns:p14="http://schemas.microsoft.com/office/powerpoint/2010/main" val="10252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609600"/>
            <a:ext cx="7772400" cy="212365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604A7B"/>
                </a:solidFill>
              </a:rPr>
              <a:t>Basic Family Relationship Principles in this lesson</a:t>
            </a:r>
            <a:endParaRPr lang="en-US" b="1" dirty="0">
              <a:solidFill>
                <a:srgbClr val="604A7B"/>
              </a:solidFill>
            </a:endParaRPr>
          </a:p>
        </p:txBody>
      </p:sp>
      <p:sp>
        <p:nvSpPr>
          <p:cNvPr id="3" name="Content Placeholder 2"/>
          <p:cNvSpPr txBox="1">
            <a:spLocks/>
          </p:cNvSpPr>
          <p:nvPr/>
        </p:nvSpPr>
        <p:spPr>
          <a:xfrm>
            <a:off x="685800" y="1981200"/>
            <a:ext cx="7772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Stepfamilies are different from first-time families.</a:t>
            </a:r>
          </a:p>
          <a:p>
            <a:r>
              <a:rPr lang="en-US" dirty="0" smtClean="0"/>
              <a:t>Parent/stepparent-child relationships involve many transitions and adjustments.</a:t>
            </a:r>
          </a:p>
          <a:p>
            <a:r>
              <a:rPr lang="en-US" dirty="0" smtClean="0"/>
              <a:t>A strong couple relationship is critical for successful stepfamily living.</a:t>
            </a:r>
          </a:p>
          <a:p>
            <a:r>
              <a:rPr lang="en-US" dirty="0" smtClean="0"/>
              <a:t>Appropriate support from persons outside the stepfamily can be helpful.</a:t>
            </a:r>
            <a:endParaRPr lang="en-US" dirty="0"/>
          </a:p>
        </p:txBody>
      </p:sp>
    </p:spTree>
    <p:extLst>
      <p:ext uri="{BB962C8B-B14F-4D97-AF65-F5344CB8AC3E}">
        <p14:creationId xmlns:p14="http://schemas.microsoft.com/office/powerpoint/2010/main" val="1908837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What is a Stepfamily?</a:t>
            </a:r>
            <a:br>
              <a:rPr lang="en-US" dirty="0" smtClean="0"/>
            </a:br>
            <a:r>
              <a:rPr lang="en-US" sz="4000" dirty="0" smtClean="0"/>
              <a:t>(family systems theory)</a:t>
            </a:r>
            <a:endParaRPr lang="en-US" dirty="0"/>
          </a:p>
        </p:txBody>
      </p:sp>
      <p:sp>
        <p:nvSpPr>
          <p:cNvPr id="3" name="Content Placeholder 2"/>
          <p:cNvSpPr>
            <a:spLocks noGrp="1"/>
          </p:cNvSpPr>
          <p:nvPr>
            <p:ph idx="1"/>
          </p:nvPr>
        </p:nvSpPr>
        <p:spPr/>
        <p:txBody>
          <a:bodyPr/>
          <a:lstStyle/>
          <a:p>
            <a:pPr marL="0" indent="0" algn="ctr">
              <a:buNone/>
            </a:pPr>
            <a:r>
              <a:rPr lang="en-US" dirty="0" smtClean="0"/>
              <a:t>Activity 1</a:t>
            </a:r>
          </a:p>
          <a:p>
            <a:r>
              <a:rPr lang="en-US" dirty="0" smtClean="0"/>
              <a:t>Use paper plate activity to illustrate differences between stepfamilies and first-time families.</a:t>
            </a:r>
          </a:p>
          <a:p>
            <a:r>
              <a:rPr lang="en-US" dirty="0" smtClean="0"/>
              <a:t>Encourage discussion.</a:t>
            </a:r>
          </a:p>
          <a:p>
            <a:r>
              <a:rPr lang="en-US" dirty="0" smtClean="0"/>
              <a:t>Summarize with the following differences reported in the literature, but may not have been considered by the audience.</a:t>
            </a:r>
            <a:endParaRPr lang="en-US" dirty="0"/>
          </a:p>
        </p:txBody>
      </p:sp>
    </p:spTree>
    <p:extLst>
      <p:ext uri="{BB962C8B-B14F-4D97-AF65-F5344CB8AC3E}">
        <p14:creationId xmlns:p14="http://schemas.microsoft.com/office/powerpoint/2010/main" val="1491171803"/>
      </p:ext>
    </p:extLst>
  </p:cSld>
  <p:clrMapOvr>
    <a:masterClrMapping/>
  </p:clrMapOvr>
</p:sld>
</file>

<file path=ppt/theme/theme1.xml><?xml version="1.0" encoding="utf-8"?>
<a:theme xmlns:a="http://schemas.openxmlformats.org/drawingml/2006/main" name="Purple Stepping Ston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Purple Stepping Stones</Template>
  <TotalTime>330</TotalTime>
  <Words>1270</Words>
  <Application>Microsoft Office PowerPoint</Application>
  <PresentationFormat>On-screen Show (4:3)</PresentationFormat>
  <Paragraphs>207</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Arial Black</vt:lpstr>
      <vt:lpstr>Calibri</vt:lpstr>
      <vt:lpstr>Purple Stepping Stones</vt:lpstr>
      <vt:lpstr>PowerPoint Presentation</vt:lpstr>
      <vt:lpstr>Need for Stepfamily Education</vt:lpstr>
      <vt:lpstr>Some Findings on Stepfamilies</vt:lpstr>
      <vt:lpstr>PowerPoint Presentation</vt:lpstr>
      <vt:lpstr>PowerPoint Presentation</vt:lpstr>
      <vt:lpstr>PowerPoint Presentation</vt:lpstr>
      <vt:lpstr>PowerPoint Presentation</vt:lpstr>
      <vt:lpstr>PowerPoint Presentation</vt:lpstr>
      <vt:lpstr>What is a Stepfamily? (family systems theory)</vt:lpstr>
      <vt:lpstr> Activity 1  Summary</vt:lpstr>
      <vt:lpstr>  Strengths/Challenges of Stepfamilies Activity 2 (family strengths approach)</vt:lpstr>
      <vt:lpstr>Activity 2 Summary</vt:lpstr>
      <vt:lpstr>Activity 2 Summary</vt:lpstr>
      <vt:lpstr> Persons outside the Stepfamily Activity 3 (social ecological model)</vt:lpstr>
      <vt:lpstr>Activity 3 Summary</vt:lpstr>
      <vt:lpstr>Other Resources to expand lesson’s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Things to consider as Discussion  Facilitator</vt:lpstr>
      <vt:lpstr> How to Handle the Person who Dominates Discussion and/or Inappropriate Personal Disclosure</vt:lpstr>
      <vt:lpstr>How to Add This Information to Another Content Area</vt:lpstr>
      <vt:lpstr>PowerPoint Presentation</vt:lpstr>
      <vt:lpstr>PowerPoint Presentation</vt:lpstr>
      <vt:lpstr>PowerPoint Presentation</vt:lpstr>
      <vt:lpstr>PowerPoint Presentation</vt:lpstr>
    </vt:vector>
  </TitlesOfParts>
  <Company>College of Human Ecology, Kansas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Olsen</dc:creator>
  <cp:lastModifiedBy>Charlotte Olsen</cp:lastModifiedBy>
  <cp:revision>45</cp:revision>
  <cp:lastPrinted>2013-11-12T21:20:44Z</cp:lastPrinted>
  <dcterms:created xsi:type="dcterms:W3CDTF">2013-08-22T18:54:25Z</dcterms:created>
  <dcterms:modified xsi:type="dcterms:W3CDTF">2015-09-09T20:19:40Z</dcterms:modified>
</cp:coreProperties>
</file>