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8.jpg" ContentType="image/pn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62" r:id="rId2"/>
    <p:sldId id="275" r:id="rId3"/>
    <p:sldId id="270" r:id="rId4"/>
    <p:sldId id="271" r:id="rId5"/>
    <p:sldId id="273" r:id="rId6"/>
    <p:sldId id="285" r:id="rId7"/>
    <p:sldId id="287" r:id="rId8"/>
    <p:sldId id="274" r:id="rId9"/>
    <p:sldId id="291" r:id="rId10"/>
    <p:sldId id="276" r:id="rId11"/>
    <p:sldId id="278" r:id="rId12"/>
    <p:sldId id="290" r:id="rId13"/>
    <p:sldId id="279" r:id="rId14"/>
    <p:sldId id="280" r:id="rId15"/>
    <p:sldId id="282" r:id="rId16"/>
    <p:sldId id="284" r:id="rId17"/>
    <p:sldId id="283" r:id="rId18"/>
    <p:sldId id="289" r:id="rId19"/>
    <p:sldId id="281" r:id="rId20"/>
    <p:sldId id="286" r:id="rId21"/>
    <p:sldId id="29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512" autoAdjust="0"/>
  </p:normalViewPr>
  <p:slideViewPr>
    <p:cSldViewPr snapToGrid="0">
      <p:cViewPr varScale="1">
        <p:scale>
          <a:sx n="54" d="100"/>
          <a:sy n="54" d="100"/>
        </p:scale>
        <p:origin x="60" y="815"/>
      </p:cViewPr>
      <p:guideLst>
        <p:guide pos="3840"/>
        <p:guide orient="horz" pos="2160"/>
      </p:guideLst>
    </p:cSldViewPr>
  </p:slideViewPr>
  <p:notesTextViewPr>
    <p:cViewPr>
      <p:scale>
        <a:sx n="1" d="1"/>
        <a:sy n="1" d="1"/>
      </p:scale>
      <p:origin x="0" y="0"/>
    </p:cViewPr>
  </p:notesTextViewPr>
  <p:notesViewPr>
    <p:cSldViewPr snapToGrid="0" showGuide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9BCE0C-CD74-4A59-802C-6D2F8C15331A}" type="datetimeFigureOut">
              <a:rPr lang="en-US" smtClean="0"/>
              <a:t>6/24/2019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98501B-77B5-4365-9881-C6E19A3C1E42}" type="slidenum">
              <a:rPr lang="en-US" smtClean="0"/>
              <a:t>‹#›</a:t>
            </a:fld>
            <a:endParaRPr lang="en-US"/>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FDEA8-CBB8-46CC-9562-028963DBC55A}" type="datetimeFigureOut">
              <a:rPr lang="en-US" smtClean="0"/>
              <a:t>6/24/2019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BD8E7-1312-41F3-99C4-6DA5AF891969}" type="slidenum">
              <a:rPr lang="en-US" smtClean="0"/>
              <a:t>‹#›</a:t>
            </a:fld>
            <a:endParaRPr lang="en-US"/>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1</a:t>
            </a:fld>
            <a:endParaRPr lang="en-US"/>
          </a:p>
        </p:txBody>
      </p:sp>
    </p:spTree>
    <p:extLst>
      <p:ext uri="{BB962C8B-B14F-4D97-AF65-F5344CB8AC3E}">
        <p14:creationId xmlns:p14="http://schemas.microsoft.com/office/powerpoint/2010/main" val="1958512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Step 2: Scan – Perform environmental scans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 environmental scan can help determine what actions should be taken within the broad health issue you want to address. The environmental scan allows you to identify gaps, trends and factors affecting the political, social, economic and legal contexts to help you understand the drivers of PSE change. </a:t>
            </a:r>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12</a:t>
            </a:fld>
            <a:endParaRPr lang="en-US"/>
          </a:p>
        </p:txBody>
      </p:sp>
    </p:spTree>
    <p:extLst>
      <p:ext uri="{BB962C8B-B14F-4D97-AF65-F5344CB8AC3E}">
        <p14:creationId xmlns:p14="http://schemas.microsoft.com/office/powerpoint/2010/main" val="4121483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Step 3: Assess – Identify priority areas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After you have scanned the external environment surrounding the health issue you want to address, you now understand the drivers and challenges of your potential PSE change initiative. However, you need evidence to support your position and the development of SMART objectives. Assess and review available data to determine which specific aspect of the health issue can be potentially resolved or lessened through PSE change. </a:t>
            </a:r>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13</a:t>
            </a:fld>
            <a:endParaRPr lang="en-US"/>
          </a:p>
        </p:txBody>
      </p:sp>
    </p:spTree>
    <p:extLst>
      <p:ext uri="{BB962C8B-B14F-4D97-AF65-F5344CB8AC3E}">
        <p14:creationId xmlns:p14="http://schemas.microsoft.com/office/powerpoint/2010/main" val="2303654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Step 4: Review – Assess feasibility of interventions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Once you have developed SMART goals and objectives, review the feasibility of your proposed PSE change intervention to determine if your goals and objectives can be implemented. Work with stakeholders to develop a strategy for turning an idea, goal or objective into action, including a discussion of the political climate and readiness. Ensure that key champions are involved to provide support </a:t>
            </a:r>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14</a:t>
            </a:fld>
            <a:endParaRPr lang="en-US"/>
          </a:p>
        </p:txBody>
      </p:sp>
    </p:spTree>
    <p:extLst>
      <p:ext uri="{BB962C8B-B14F-4D97-AF65-F5344CB8AC3E}">
        <p14:creationId xmlns:p14="http://schemas.microsoft.com/office/powerpoint/2010/main" val="2206071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Step 5: Promote – Promote awareness, communicate and educate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You are ready to communicate the need for your PSE change effort. Communicate to all stakeholders the need for PSE change prior to implementation to help lessen potential resistance. Incorporate various forms of media to educate and build support from stakeholders and the public, when appropriate. </a:t>
            </a:r>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15</a:t>
            </a:fld>
            <a:endParaRPr lang="en-US"/>
          </a:p>
        </p:txBody>
      </p:sp>
    </p:spTree>
    <p:extLst>
      <p:ext uri="{BB962C8B-B14F-4D97-AF65-F5344CB8AC3E}">
        <p14:creationId xmlns:p14="http://schemas.microsoft.com/office/powerpoint/2010/main" val="3545677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Step 6: Implement – Take action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first five steps of the PSE change process lead to the implementation of your PSE change intervention. Carry out PSE change activities that link directly with goals and objectives in your cancer control plan. </a:t>
            </a:r>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16</a:t>
            </a:fld>
            <a:endParaRPr lang="en-US"/>
          </a:p>
        </p:txBody>
      </p:sp>
    </p:spTree>
    <p:extLst>
      <p:ext uri="{BB962C8B-B14F-4D97-AF65-F5344CB8AC3E}">
        <p14:creationId xmlns:p14="http://schemas.microsoft.com/office/powerpoint/2010/main" val="2364200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Step 7: Evaluate – Measure your success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Evaluate the processes employed during the implementation of your PSE change intervention, as well as the short-term, intermediate and long-term outcomes expected to result from the intervention. Evaluation can provide quantitative and qualitative data to demonstrate the change(s) that occurred. </a:t>
            </a:r>
            <a:endParaRPr lang="en-US" b="1" dirty="0"/>
          </a:p>
        </p:txBody>
      </p:sp>
      <p:sp>
        <p:nvSpPr>
          <p:cNvPr id="4" name="Slide Number Placeholder 3"/>
          <p:cNvSpPr>
            <a:spLocks noGrp="1"/>
          </p:cNvSpPr>
          <p:nvPr>
            <p:ph type="sldNum" sz="quarter" idx="10"/>
          </p:nvPr>
        </p:nvSpPr>
        <p:spPr/>
        <p:txBody>
          <a:bodyPr/>
          <a:lstStyle/>
          <a:p>
            <a:fld id="{FC8BD8E7-1312-41F3-99C4-6DA5AF891969}" type="slidenum">
              <a:rPr lang="en-US" smtClean="0"/>
              <a:t>17</a:t>
            </a:fld>
            <a:endParaRPr lang="en-US"/>
          </a:p>
        </p:txBody>
      </p:sp>
    </p:spTree>
    <p:extLst>
      <p:ext uri="{BB962C8B-B14F-4D97-AF65-F5344CB8AC3E}">
        <p14:creationId xmlns:p14="http://schemas.microsoft.com/office/powerpoint/2010/main" val="2519919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Paula-</a:t>
            </a:r>
          </a:p>
          <a:p>
            <a:r>
              <a:rPr lang="en-US" b="1" dirty="0" smtClean="0"/>
              <a:t>Reflections from today</a:t>
            </a:r>
          </a:p>
          <a:p>
            <a:endParaRPr lang="en-US" b="1" dirty="0" smtClean="0"/>
          </a:p>
          <a:p>
            <a:r>
              <a:rPr lang="en-US" b="1" dirty="0" smtClean="0"/>
              <a:t>Next</a:t>
            </a:r>
            <a:r>
              <a:rPr lang="en-US" b="1" baseline="0" dirty="0" smtClean="0"/>
              <a:t> Step- Identify  “1” action step for each of the 7 PSE Change Steps to enhance COH work.  Discuss/share with assigned regional/state mentor specialist by August 12.</a:t>
            </a:r>
          </a:p>
          <a:p>
            <a:endParaRPr lang="en-US" b="1" baseline="0" dirty="0" smtClean="0"/>
          </a:p>
          <a:p>
            <a:r>
              <a:rPr lang="en-US" b="1" baseline="0" dirty="0" smtClean="0"/>
              <a:t>COH Grant PEARS Reporting- First Quarterly Report ( April – June 2019)- Impact Statements and Success Stories</a:t>
            </a:r>
          </a:p>
          <a:p>
            <a:r>
              <a:rPr lang="en-US" b="1" baseline="0" dirty="0" smtClean="0"/>
              <a:t>	Final Project Report r</a:t>
            </a:r>
          </a:p>
          <a:p>
            <a:r>
              <a:rPr lang="en-US" b="1" baseline="0" dirty="0" smtClean="0"/>
              <a:t>  </a:t>
            </a:r>
          </a:p>
          <a:p>
            <a:endParaRPr lang="en-US" b="1" baseline="0" dirty="0" smtClean="0"/>
          </a:p>
          <a:p>
            <a:r>
              <a:rPr lang="en-US" b="1" baseline="0" dirty="0" smtClean="0"/>
              <a:t>Next Up- COH Grantee PEARS Reporting Regional Training- August 13, 2019 Hays, Manhattan, Parsons, Dodge City</a:t>
            </a:r>
          </a:p>
          <a:p>
            <a:endParaRPr lang="en-US" b="1" dirty="0"/>
          </a:p>
        </p:txBody>
      </p:sp>
      <p:sp>
        <p:nvSpPr>
          <p:cNvPr id="4" name="Slide Number Placeholder 3"/>
          <p:cNvSpPr>
            <a:spLocks noGrp="1"/>
          </p:cNvSpPr>
          <p:nvPr>
            <p:ph type="sldNum" sz="quarter" idx="10"/>
          </p:nvPr>
        </p:nvSpPr>
        <p:spPr/>
        <p:txBody>
          <a:bodyPr/>
          <a:lstStyle/>
          <a:p>
            <a:fld id="{FC8BD8E7-1312-41F3-99C4-6DA5AF891969}" type="slidenum">
              <a:rPr lang="en-US" smtClean="0"/>
              <a:t>18</a:t>
            </a:fld>
            <a:endParaRPr lang="en-US"/>
          </a:p>
        </p:txBody>
      </p:sp>
    </p:spTree>
    <p:extLst>
      <p:ext uri="{BB962C8B-B14F-4D97-AF65-F5344CB8AC3E}">
        <p14:creationId xmlns:p14="http://schemas.microsoft.com/office/powerpoint/2010/main" val="3005340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19</a:t>
            </a:fld>
            <a:endParaRPr lang="en-US"/>
          </a:p>
        </p:txBody>
      </p:sp>
    </p:spTree>
    <p:extLst>
      <p:ext uri="{BB962C8B-B14F-4D97-AF65-F5344CB8AC3E}">
        <p14:creationId xmlns:p14="http://schemas.microsoft.com/office/powerpoint/2010/main" val="2499969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C8BD8E7-1312-41F3-99C4-6DA5AF891969}" type="slidenum">
              <a:rPr lang="en-US" smtClean="0"/>
              <a:t>20</a:t>
            </a:fld>
            <a:endParaRPr lang="en-US"/>
          </a:p>
        </p:txBody>
      </p:sp>
    </p:spTree>
    <p:extLst>
      <p:ext uri="{BB962C8B-B14F-4D97-AF65-F5344CB8AC3E}">
        <p14:creationId xmlns:p14="http://schemas.microsoft.com/office/powerpoint/2010/main" val="442123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21</a:t>
            </a:fld>
            <a:endParaRPr lang="en-US"/>
          </a:p>
        </p:txBody>
      </p:sp>
    </p:spTree>
    <p:extLst>
      <p:ext uri="{BB962C8B-B14F-4D97-AF65-F5344CB8AC3E}">
        <p14:creationId xmlns:p14="http://schemas.microsoft.com/office/powerpoint/2010/main" val="3976631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Culture of Health is broadly defined as one in which good health and well-being flourish across geographic, demographic, and social sectors; fostering healthy equitable communities guides public and private decision making; and everyone has the opportunity to make choices that lead to healthy lifestyles.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Culture of Health will not be achieved by focusing on each action area alone, but by recognizing the interdependence of each area. Implementing the framework will take time and involve collaboration across multiple sectors - beyond the traditional public health field.</a:t>
            </a:r>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2</a:t>
            </a:fld>
            <a:endParaRPr lang="en-US"/>
          </a:p>
        </p:txBody>
      </p:sp>
    </p:spTree>
    <p:extLst>
      <p:ext uri="{BB962C8B-B14F-4D97-AF65-F5344CB8AC3E}">
        <p14:creationId xmlns:p14="http://schemas.microsoft.com/office/powerpoint/2010/main" val="2349877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3</a:t>
            </a:fld>
            <a:endParaRPr lang="en-US"/>
          </a:p>
        </p:txBody>
      </p:sp>
    </p:spTree>
    <p:extLst>
      <p:ext uri="{BB962C8B-B14F-4D97-AF65-F5344CB8AC3E}">
        <p14:creationId xmlns:p14="http://schemas.microsoft.com/office/powerpoint/2010/main" val="2788315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6</a:t>
            </a:fld>
            <a:endParaRPr lang="en-US"/>
          </a:p>
        </p:txBody>
      </p:sp>
    </p:spTree>
    <p:extLst>
      <p:ext uri="{BB962C8B-B14F-4D97-AF65-F5344CB8AC3E}">
        <p14:creationId xmlns:p14="http://schemas.microsoft.com/office/powerpoint/2010/main" val="2332749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7</a:t>
            </a:fld>
            <a:endParaRPr lang="en-US"/>
          </a:p>
        </p:txBody>
      </p:sp>
    </p:spTree>
    <p:extLst>
      <p:ext uri="{BB962C8B-B14F-4D97-AF65-F5344CB8AC3E}">
        <p14:creationId xmlns:p14="http://schemas.microsoft.com/office/powerpoint/2010/main" val="2748516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Seven</a:t>
            </a:r>
            <a:r>
              <a:rPr lang="en-US" baseline="0" dirty="0" smtClean="0"/>
              <a:t> Steps for Policy, Systems and Environmental Changes: Worksheets to Actions</a:t>
            </a:r>
          </a:p>
          <a:p>
            <a:r>
              <a:rPr lang="en-US" baseline="0" dirty="0" smtClean="0"/>
              <a:t>George Washington University Cancer Center/ Funded by CDC   September 2017</a:t>
            </a:r>
          </a:p>
          <a:p>
            <a:endParaRPr lang="en-US" baseline="0" dirty="0" smtClean="0"/>
          </a:p>
          <a:p>
            <a:r>
              <a:rPr lang="en-US" baseline="0" dirty="0" smtClean="0"/>
              <a:t>Refer to Page 7 of the PS &amp; E Changes: Worksheets for Action For overview of 7 Steps </a:t>
            </a:r>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8</a:t>
            </a:fld>
            <a:endParaRPr lang="en-US"/>
          </a:p>
        </p:txBody>
      </p:sp>
    </p:spTree>
    <p:extLst>
      <p:ext uri="{BB962C8B-B14F-4D97-AF65-F5344CB8AC3E}">
        <p14:creationId xmlns:p14="http://schemas.microsoft.com/office/powerpoint/2010/main" val="1990871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Seven</a:t>
            </a:r>
            <a:r>
              <a:rPr lang="en-US" baseline="0" dirty="0" smtClean="0"/>
              <a:t> Steps for Policy, Systems and Environmental Changes: Worksheets to Actions</a:t>
            </a:r>
          </a:p>
          <a:p>
            <a:r>
              <a:rPr lang="en-US" baseline="0" dirty="0" smtClean="0"/>
              <a:t>George Washington University Cancer Center/ Funded by CDC   September 2017</a:t>
            </a:r>
          </a:p>
          <a:p>
            <a:endParaRPr lang="en-US" baseline="0" dirty="0" smtClean="0"/>
          </a:p>
          <a:p>
            <a:r>
              <a:rPr lang="en-US" baseline="0" dirty="0" smtClean="0"/>
              <a:t>Refer to Page 7 of the PS &amp; E Changes: Worksheets for Action For overview of 7 Steps </a:t>
            </a:r>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9</a:t>
            </a:fld>
            <a:endParaRPr lang="en-US"/>
          </a:p>
        </p:txBody>
      </p:sp>
    </p:spTree>
    <p:extLst>
      <p:ext uri="{BB962C8B-B14F-4D97-AF65-F5344CB8AC3E}">
        <p14:creationId xmlns:p14="http://schemas.microsoft.com/office/powerpoint/2010/main" val="4173429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Trudy</a:t>
            </a:r>
            <a:r>
              <a:rPr lang="en-US" baseline="0" dirty="0" smtClean="0"/>
              <a:t> will review “table topic” discussion during lunch.   </a:t>
            </a:r>
          </a:p>
          <a:p>
            <a:pPr marL="171450" indent="-171450">
              <a:buFont typeface="Arial" panose="020B0604020202020204" pitchFamily="34" charset="0"/>
              <a:buChar char="•"/>
            </a:pPr>
            <a:r>
              <a:rPr lang="en-US" baseline="0" dirty="0" smtClean="0"/>
              <a:t>Set at the Team/Table Assigned</a:t>
            </a:r>
          </a:p>
          <a:p>
            <a:pPr marL="171450" indent="-171450">
              <a:buFont typeface="Arial" panose="020B0604020202020204" pitchFamily="34" charset="0"/>
              <a:buChar char="•"/>
            </a:pPr>
            <a:r>
              <a:rPr lang="en-US" baseline="0" dirty="0" smtClean="0"/>
              <a:t>Use discussion sheet and the assigned targeted group for your discussion- Example Team/Group #1 will use the discussion questions and focus there conversation on Extension Board Members.</a:t>
            </a:r>
          </a:p>
          <a:p>
            <a:pPr marL="0" indent="0">
              <a:buFont typeface="Arial" panose="020B0604020202020204" pitchFamily="34" charset="0"/>
              <a:buNone/>
            </a:pPr>
            <a:r>
              <a:rPr lang="en-US" baseline="0" dirty="0" smtClean="0"/>
              <a:t>    The specialists assigned to each group/team will facilitate the discussion and record key ideas on the discussion sheet provided.</a:t>
            </a:r>
          </a:p>
          <a:p>
            <a:pPr marL="0" indent="0">
              <a:buFont typeface="Arial" panose="020B0604020202020204" pitchFamily="34" charset="0"/>
              <a:buNone/>
            </a:pPr>
            <a:r>
              <a:rPr lang="en-US" baseline="0" dirty="0" smtClean="0"/>
              <a:t>At the end of lunch, Trudy will asked for a few to report back</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Adjourn from Lunch and return to the work table remaining with your assigned Team/Group for the remained of the afternoon.</a:t>
            </a: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10</a:t>
            </a:fld>
            <a:endParaRPr lang="en-US"/>
          </a:p>
        </p:txBody>
      </p:sp>
    </p:spTree>
    <p:extLst>
      <p:ext uri="{BB962C8B-B14F-4D97-AF65-F5344CB8AC3E}">
        <p14:creationId xmlns:p14="http://schemas.microsoft.com/office/powerpoint/2010/main" val="1578067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Step 1: Engage – Build partnerships and engage the community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PSE change initiatives involve a wide variety of people, agencies and organizations from all corners of the community, working toward a common goal. As with other public health initiatives, partnerships are vital to any PSE change process. They make it possible to divide the work so it can be completed more efficiently. Working with diverse partners also strengthens efforts by capitalizing on each member’s strengths and reaching each member’s constituencies. </a:t>
            </a:r>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11</a:t>
            </a:fld>
            <a:endParaRPr lang="en-US"/>
          </a:p>
        </p:txBody>
      </p:sp>
    </p:spTree>
    <p:extLst>
      <p:ext uri="{BB962C8B-B14F-4D97-AF65-F5344CB8AC3E}">
        <p14:creationId xmlns:p14="http://schemas.microsoft.com/office/powerpoint/2010/main" val="2718195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1548245"/>
            <a:ext cx="10515600" cy="2240280"/>
          </a:xfrm>
        </p:spPr>
        <p:txBody>
          <a:bodyPr anchor="b">
            <a:normAutofit/>
          </a:bodyPr>
          <a:lstStyle>
            <a:lvl1pPr algn="ctr">
              <a:defRPr sz="440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838200" y="3854659"/>
            <a:ext cx="10515600" cy="1143000"/>
          </a:xfrm>
        </p:spPr>
        <p:txBody>
          <a:bodyPr>
            <a:normAutofit/>
          </a:bodyPr>
          <a:lstStyle>
            <a:lvl1pPr marL="0" indent="0" algn="ctr">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79886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32813" y="1683327"/>
            <a:ext cx="3125787" cy="2877260"/>
          </a:xfrm>
        </p:spPr>
        <p:txBody>
          <a:bodyPr anchor="b">
            <a:normAutofit/>
          </a:bodyPr>
          <a:lstStyle>
            <a:lvl1pPr>
              <a:defRPr sz="3000">
                <a:solidFill>
                  <a:schemeClr val="bg1"/>
                </a:solidFill>
              </a:defRPr>
            </a:lvl1pPr>
          </a:lstStyle>
          <a:p>
            <a:r>
              <a:rPr lang="en-US" smtClean="0"/>
              <a:t>Click to edit Master title style</a:t>
            </a:r>
            <a:endParaRPr lang="en-US"/>
          </a:p>
        </p:txBody>
      </p:sp>
      <p:sp>
        <p:nvSpPr>
          <p:cNvPr id="6" name="Picture Placeholder 2" descr="An empty placeholder to add an image. Click on the placeholder and select the image that you wish to add"/>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vl1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6/24/2019</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200"/>
            <a:ext cx="1943100" cy="5719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457200"/>
            <a:ext cx="7048500" cy="5719762"/>
          </a:xfrm>
        </p:spPr>
        <p:txBody>
          <a:bodyPr vert="eaVert"/>
          <a:lstStyle>
            <a:lvl1pPr>
              <a:defRPr/>
            </a:lvl1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6/24/2019</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5084483"/>
            <a:ext cx="11125200" cy="914400"/>
          </a:xfrm>
        </p:spPr>
        <p:txBody>
          <a:bodyPr anchor="b">
            <a:normAutofit/>
          </a:bodyPr>
          <a:lstStyle>
            <a:lvl1pPr algn="ctr">
              <a:defRPr sz="4400" spc="-50" baseline="0">
                <a:solidFill>
                  <a:schemeClr val="bg1"/>
                </a:solidFill>
              </a:defRPr>
            </a:lvl1pPr>
          </a:lstStyle>
          <a:p>
            <a:r>
              <a:rPr lang="en-US" smtClean="0"/>
              <a:t>Click to edit Master title style</a:t>
            </a:r>
            <a:endParaRPr lang="en-US" dirty="0"/>
          </a:p>
        </p:txBody>
      </p:sp>
      <p:sp>
        <p:nvSpPr>
          <p:cNvPr id="9" name="Picture Placeholder 2" descr="An empty placeholder to add an image. Click on the placeholder and select the image that you wish to add"/>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3" name="Picture Placeholder 2" descr="An empty placeholder to add an image. Click on the placeholder and select the image that you wish to add"/>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4" name="Picture Placeholder 2" descr="An empty placeholder to add an image. Click on the placeholder and select the image that you wish to add"/>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463745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vl1pPr>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6/24/2019</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2483427"/>
            <a:ext cx="10515600" cy="2743200"/>
          </a:xfrm>
        </p:spPr>
        <p:txBody>
          <a:bodyPr anchor="b">
            <a:normAutofit/>
          </a:bodyPr>
          <a:lstStyle>
            <a:lvl1pPr algn="ctr">
              <a:defRPr sz="4400" spc="-50" baseline="0">
                <a:solidFill>
                  <a:schemeClr val="bg1"/>
                </a:solidFill>
              </a:defRPr>
            </a:lvl1pPr>
          </a:lstStyle>
          <a:p>
            <a:r>
              <a:rPr lang="en-US" smtClean="0"/>
              <a:t>Click to edit Master title style</a:t>
            </a:r>
            <a:endParaRPr lang="en-US"/>
          </a:p>
        </p:txBody>
      </p:sp>
      <p:sp>
        <p:nvSpPr>
          <p:cNvPr id="5" name="Text Placeholder 4"/>
          <p:cNvSpPr>
            <a:spLocks noGrp="1"/>
          </p:cNvSpPr>
          <p:nvPr>
            <p:ph type="body" sz="quarter" idx="10"/>
          </p:nvPr>
        </p:nvSpPr>
        <p:spPr>
          <a:xfrm>
            <a:off x="835025" y="5257800"/>
            <a:ext cx="10515600" cy="914400"/>
          </a:xfrm>
        </p:spPr>
        <p:txBody>
          <a:bodyPr>
            <a:normAutofit/>
          </a:bodyPr>
          <a:lstStyle>
            <a:lvl1pPr marL="0" indent="0" algn="ctr">
              <a:spcBef>
                <a:spcPts val="0"/>
              </a:spcBef>
              <a:buFontTx/>
              <a:buNone/>
              <a:defRPr sz="2000" cap="all" spc="50" baseline="0">
                <a:solidFill>
                  <a:schemeClr val="bg1"/>
                </a:solidFill>
              </a:defRPr>
            </a:lvl1pPr>
            <a:lvl2pPr marL="365760"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a:r>
              <a:rPr lang="en-US" smtClean="0"/>
              <a:t>Edit Master text styles</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6/24/2019</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527048"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7048"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7CC0096-1860-4642-9CD2-0079EA5E7CD1}" type="datetimeFigureOut">
              <a:rPr lang="en-US" smtClean="0"/>
              <a:t>6/24/2019</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7CC0096-1860-4642-9CD2-0079EA5E7CD1}" type="datetimeFigureOut">
              <a:rPr lang="en-US" smtClean="0"/>
              <a:t>6/24/2019</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672934"/>
            <a:ext cx="3506788" cy="2880360"/>
          </a:xfrm>
        </p:spPr>
        <p:txBody>
          <a:bodyPr anchor="b">
            <a:normAutofit/>
          </a:bodyPr>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6/24/2019</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0" y="1714500"/>
            <a:ext cx="9144000"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583680"/>
            <a:ext cx="12192000" cy="274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a:xfrm>
            <a:off x="1523999" y="6601556"/>
            <a:ext cx="6491381" cy="228600"/>
          </a:xfrm>
          <a:prstGeom prst="rect">
            <a:avLst/>
          </a:prstGeom>
        </p:spPr>
        <p:txBody>
          <a:bodyPr vert="horz" lIns="91440" tIns="45720" rIns="91440" bIns="45720" rtlCol="0" anchor="ctr"/>
          <a:lstStyle>
            <a:lvl1pPr algn="l">
              <a:defRPr sz="1100">
                <a:solidFill>
                  <a:schemeClr val="bg1"/>
                </a:solidFill>
              </a:defRPr>
            </a:lvl1pPr>
          </a:lstStyle>
          <a:p>
            <a:r>
              <a:rPr lang="en-US"/>
              <a:t>Add a footer</a:t>
            </a:r>
            <a:endParaRPr lang="en-US" dirty="0"/>
          </a:p>
        </p:txBody>
      </p:sp>
      <p:sp>
        <p:nvSpPr>
          <p:cNvPr id="4" name="Date Placeholder 3"/>
          <p:cNvSpPr>
            <a:spLocks noGrp="1"/>
          </p:cNvSpPr>
          <p:nvPr>
            <p:ph type="dt" sz="half" idx="2"/>
          </p:nvPr>
        </p:nvSpPr>
        <p:spPr>
          <a:xfrm>
            <a:off x="8187908" y="6601556"/>
            <a:ext cx="1534064" cy="228600"/>
          </a:xfrm>
          <a:prstGeom prst="rect">
            <a:avLst/>
          </a:prstGeom>
        </p:spPr>
        <p:txBody>
          <a:bodyPr vert="horz" lIns="91440" tIns="45720" rIns="91440" bIns="45720" rtlCol="0" anchor="ctr"/>
          <a:lstStyle>
            <a:lvl1pPr algn="r">
              <a:defRPr sz="1100">
                <a:solidFill>
                  <a:schemeClr val="bg1"/>
                </a:solidFill>
              </a:defRPr>
            </a:lvl1pPr>
          </a:lstStyle>
          <a:p>
            <a:fld id="{37CC0096-1860-4642-9CD2-0079EA5E7CD1}" type="datetimeFigureOut">
              <a:rPr lang="en-US" smtClean="0"/>
              <a:pPr/>
              <a:t>6/24/2019</a:t>
            </a:fld>
            <a:endParaRPr lang="en-US"/>
          </a:p>
        </p:txBody>
      </p:sp>
      <p:sp>
        <p:nvSpPr>
          <p:cNvPr id="6" name="Slide Number Placeholder 5"/>
          <p:cNvSpPr>
            <a:spLocks noGrp="1"/>
          </p:cNvSpPr>
          <p:nvPr>
            <p:ph type="sldNum" sz="quarter" idx="4"/>
          </p:nvPr>
        </p:nvSpPr>
        <p:spPr>
          <a:xfrm>
            <a:off x="9894499" y="6601556"/>
            <a:ext cx="773502" cy="228600"/>
          </a:xfrm>
          <a:prstGeom prst="rect">
            <a:avLst/>
          </a:prstGeom>
        </p:spPr>
        <p:txBody>
          <a:bodyPr vert="horz" lIns="91440" tIns="45720" rIns="91440" bIns="45720" rtlCol="0" anchor="ctr"/>
          <a:lstStyle>
            <a:lvl1pPr algn="r">
              <a:defRPr sz="1100">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cap="all" baseline="0">
          <a:solidFill>
            <a:schemeClr val="accent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hyperlink" Target="https://www.google.com/imgres?imgurl=https%3A%2F%2Fteam4code.com%2Fwp-content%2Fuploads%2F2018%2F01%2FPossible-1024x680.jpg&amp;imgrefurl=https%3A%2F%2Fteam4code.com%2Fservices%2Ffeasibility-and-prototyping%2F&amp;docid=LrfsZ7f0G41vqM&amp;tbnid=FwuIaFqNHCnYxM%3A&amp;vet=10ahUKEwj7ifzluY3iAhUIIKwKHQS0AKMQMwh5KA8wDw..i&amp;w=1024&amp;h=680&amp;bih=625&amp;biw=1536&amp;q=feasibility%20&amp;ved=0ahUKEwj7ifzluY3iAhUIIKwKHQS0AKMQMwh5KA8wDw&amp;iact=mrc&amp;uact=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hyperlink" Target="https://www.rwjf.org/content/rwjf/en/how-we-work/building-a-culture-of-health.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http://action4psechange.org/" TargetMode="External"/><Relationship Id="rId7"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ohio4h.org/changegame" TargetMode="External"/><Relationship Id="rId5" Type="http://schemas.openxmlformats.org/officeDocument/2006/relationships/hyperlink" Target="http://action4psechange.org/resources-and-tools/" TargetMode="External"/><Relationship Id="rId4" Type="http://schemas.openxmlformats.org/officeDocument/2006/relationships/hyperlink" Target="http://bit.ly/GWCCOnlineAcademy"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ksre.k-state.edu/fcs/cultureofhealth.html"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5767" b="5767"/>
          <a:stretch>
            <a:fillRect/>
          </a:stretch>
        </p:blipFill>
        <p:spPr/>
      </p:pic>
      <p:pic>
        <p:nvPicPr>
          <p:cNvPr id="16" name="Picture Placeholder 15"/>
          <p:cNvPicPr>
            <a:picLocks noGrp="1" noChangeAspect="1"/>
          </p:cNvPicPr>
          <p:nvPr>
            <p:ph type="pic" idx="11"/>
          </p:nvPr>
        </p:nvPicPr>
        <p:blipFill rotWithShape="1">
          <a:blip r:embed="rId4">
            <a:extLst>
              <a:ext uri="{28A0092B-C50C-407E-A947-70E740481C1C}">
                <a14:useLocalDpi xmlns:a14="http://schemas.microsoft.com/office/drawing/2010/main" val="0"/>
              </a:ext>
            </a:extLst>
          </a:blip>
          <a:srcRect r="29084" b="200"/>
          <a:stretch/>
        </p:blipFill>
        <p:spPr>
          <a:xfrm>
            <a:off x="4023361" y="1132883"/>
            <a:ext cx="4164882" cy="3612854"/>
          </a:xfrm>
        </p:spPr>
      </p:pic>
      <p:pic>
        <p:nvPicPr>
          <p:cNvPr id="1026" name="Picture 2" descr="Wilderness Park"/>
          <p:cNvPicPr>
            <a:picLocks noGrp="1" noChangeAspect="1" noChangeArrowheads="1"/>
          </p:cNvPicPr>
          <p:nvPr>
            <p:ph type="pic" idx="12"/>
          </p:nvPr>
        </p:nvPicPr>
        <p:blipFill>
          <a:blip r:embed="rId5">
            <a:extLst>
              <a:ext uri="{28A0092B-C50C-407E-A947-70E740481C1C}">
                <a14:useLocalDpi xmlns:a14="http://schemas.microsoft.com/office/drawing/2010/main" val="0"/>
              </a:ext>
            </a:extLst>
          </a:blip>
          <a:srcRect l="2901" r="2901"/>
          <a:stretch>
            <a:fillRect/>
          </a:stretch>
        </p:blipFill>
        <p:spPr bwMode="auto">
          <a:xfrm>
            <a:off x="8169275" y="699"/>
            <a:ext cx="4022725" cy="474503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68289" y="5242210"/>
            <a:ext cx="3592954" cy="991423"/>
          </a:xfrm>
          <a:prstGeom prst="rect">
            <a:avLst/>
          </a:prstGeom>
        </p:spPr>
      </p:pic>
      <p:sp>
        <p:nvSpPr>
          <p:cNvPr id="2" name="Title 1"/>
          <p:cNvSpPr>
            <a:spLocks noGrp="1"/>
          </p:cNvSpPr>
          <p:nvPr>
            <p:ph type="ctrTitle"/>
          </p:nvPr>
        </p:nvSpPr>
        <p:spPr>
          <a:xfrm>
            <a:off x="732182" y="326401"/>
            <a:ext cx="11125200" cy="914400"/>
          </a:xfrm>
          <a:solidFill>
            <a:srgbClr val="7030A0"/>
          </a:solidFill>
        </p:spPr>
        <p:txBody>
          <a:bodyPr>
            <a:normAutofit/>
          </a:bodyPr>
          <a:lstStyle/>
          <a:p>
            <a:r>
              <a:rPr lang="en-US" sz="6000" dirty="0" smtClean="0"/>
              <a:t>Culture of Health Boot Camp</a:t>
            </a:r>
            <a:endParaRPr lang="en-US" sz="6000" dirty="0"/>
          </a:p>
        </p:txBody>
      </p:sp>
      <p:sp>
        <p:nvSpPr>
          <p:cNvPr id="3" name="TextBox 2"/>
          <p:cNvSpPr txBox="1"/>
          <p:nvPr/>
        </p:nvSpPr>
        <p:spPr>
          <a:xfrm>
            <a:off x="339957" y="5422832"/>
            <a:ext cx="3291179" cy="707886"/>
          </a:xfrm>
          <a:prstGeom prst="rect">
            <a:avLst/>
          </a:prstGeom>
          <a:noFill/>
        </p:spPr>
        <p:txBody>
          <a:bodyPr wrap="square" rtlCol="0">
            <a:spAutoFit/>
          </a:bodyPr>
          <a:lstStyle/>
          <a:p>
            <a:r>
              <a:rPr lang="en-US" sz="4000" dirty="0" smtClean="0">
                <a:solidFill>
                  <a:schemeClr val="bg1"/>
                </a:solidFill>
              </a:rPr>
              <a:t>June 26, 2019</a:t>
            </a:r>
            <a:endParaRPr lang="en-US" sz="4000" dirty="0">
              <a:solidFill>
                <a:schemeClr val="bg1"/>
              </a:solidFill>
            </a:endParaRPr>
          </a:p>
        </p:txBody>
      </p:sp>
      <p:sp>
        <p:nvSpPr>
          <p:cNvPr id="8" name="TextBox 7"/>
          <p:cNvSpPr txBox="1"/>
          <p:nvPr/>
        </p:nvSpPr>
        <p:spPr>
          <a:xfrm>
            <a:off x="8698396" y="5332015"/>
            <a:ext cx="3291179" cy="707886"/>
          </a:xfrm>
          <a:prstGeom prst="rect">
            <a:avLst/>
          </a:prstGeom>
          <a:noFill/>
        </p:spPr>
        <p:txBody>
          <a:bodyPr wrap="square" rtlCol="0">
            <a:spAutoFit/>
          </a:bodyPr>
          <a:lstStyle/>
          <a:p>
            <a:r>
              <a:rPr lang="en-US" sz="4000" dirty="0" smtClean="0">
                <a:solidFill>
                  <a:schemeClr val="bg1"/>
                </a:solidFill>
              </a:rPr>
              <a:t>Salina, Kansas</a:t>
            </a:r>
            <a:endParaRPr lang="en-US" sz="4000" dirty="0">
              <a:solidFill>
                <a:schemeClr val="bg1"/>
              </a:solidFill>
            </a:endParaRPr>
          </a:p>
        </p:txBody>
      </p:sp>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8740"/>
          </a:xfrm>
          <a:solidFill>
            <a:srgbClr val="7030A0"/>
          </a:solidFill>
        </p:spPr>
        <p:txBody>
          <a:bodyPr>
            <a:normAutofit/>
          </a:bodyPr>
          <a:lstStyle/>
          <a:p>
            <a:r>
              <a:rPr lang="en-US" sz="4000" dirty="0" smtClean="0">
                <a:solidFill>
                  <a:schemeClr val="bg1"/>
                </a:solidFill>
                <a:latin typeface="Arial" panose="020B0604020202020204" pitchFamily="34" charset="0"/>
                <a:cs typeface="Arial" panose="020B0604020202020204" pitchFamily="34" charset="0"/>
              </a:rPr>
              <a:t>Lunch Discussion</a:t>
            </a:r>
            <a:endParaRPr lang="en-US" sz="40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0" y="6280030"/>
            <a:ext cx="12192000" cy="577970"/>
          </a:xfrm>
          <a:prstGeom prst="rect">
            <a:avLst/>
          </a:prstGeom>
          <a:solidFill>
            <a:srgbClr val="7030A0"/>
          </a:solidFill>
        </p:spPr>
        <p:txBody>
          <a:bodyPr wrap="square" rtlCol="0">
            <a:spAutoFit/>
          </a:bodyPr>
          <a:lstStyle/>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9608" y="5489375"/>
            <a:ext cx="2182483" cy="602224"/>
          </a:xfrm>
          <a:prstGeom prst="rect">
            <a:avLst/>
          </a:prstGeom>
        </p:spPr>
      </p:pic>
      <p:pic>
        <p:nvPicPr>
          <p:cNvPr id="7" name="Content Placeholder 6"/>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t="10664" b="16279"/>
          <a:stretch/>
        </p:blipFill>
        <p:spPr>
          <a:xfrm>
            <a:off x="0" y="747823"/>
            <a:ext cx="9799608" cy="5532207"/>
          </a:xfrm>
        </p:spPr>
      </p:pic>
      <p:sp>
        <p:nvSpPr>
          <p:cNvPr id="9" name="Down Arrow 8"/>
          <p:cNvSpPr/>
          <p:nvPr/>
        </p:nvSpPr>
        <p:spPr>
          <a:xfrm rot="19811462">
            <a:off x="3879577" y="792414"/>
            <a:ext cx="242110" cy="58684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Down Arrow 10"/>
          <p:cNvSpPr/>
          <p:nvPr/>
        </p:nvSpPr>
        <p:spPr>
          <a:xfrm rot="19614932">
            <a:off x="6233104" y="766330"/>
            <a:ext cx="242110" cy="58684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2" name="Down Arrow 11"/>
          <p:cNvSpPr/>
          <p:nvPr/>
        </p:nvSpPr>
        <p:spPr>
          <a:xfrm rot="19614932">
            <a:off x="371957" y="905681"/>
            <a:ext cx="242110" cy="58684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78350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8740"/>
          </a:xfrm>
          <a:solidFill>
            <a:srgbClr val="7030A0"/>
          </a:solidFill>
        </p:spPr>
        <p:txBody>
          <a:bodyPr>
            <a:normAutofit/>
          </a:bodyPr>
          <a:lstStyle/>
          <a:p>
            <a:r>
              <a:rPr lang="en-US" sz="4000" dirty="0" smtClean="0">
                <a:solidFill>
                  <a:schemeClr val="bg1"/>
                </a:solidFill>
                <a:latin typeface="Arial" panose="020B0604020202020204" pitchFamily="34" charset="0"/>
                <a:cs typeface="Arial" panose="020B0604020202020204" pitchFamily="34" charset="0"/>
              </a:rPr>
              <a:t>Step 1: Engage</a:t>
            </a:r>
            <a:endParaRPr lang="en-US" sz="40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0" y="6280030"/>
            <a:ext cx="12192000" cy="577970"/>
          </a:xfrm>
          <a:prstGeom prst="rect">
            <a:avLst/>
          </a:prstGeom>
          <a:solidFill>
            <a:srgbClr val="7030A0"/>
          </a:solidFill>
        </p:spPr>
        <p:txBody>
          <a:bodyPr wrap="square" rtlCol="0">
            <a:spAutoFit/>
          </a:bodyPr>
          <a:lstStyle/>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9608" y="5489375"/>
            <a:ext cx="2182483" cy="602224"/>
          </a:xfrm>
          <a:prstGeom prst="rect">
            <a:avLst/>
          </a:prstGeom>
        </p:spPr>
      </p:pic>
      <p:sp>
        <p:nvSpPr>
          <p:cNvPr id="9" name="Content Placeholder 8"/>
          <p:cNvSpPr>
            <a:spLocks noGrp="1"/>
          </p:cNvSpPr>
          <p:nvPr>
            <p:ph idx="1"/>
          </p:nvPr>
        </p:nvSpPr>
        <p:spPr>
          <a:xfrm>
            <a:off x="200526" y="937460"/>
            <a:ext cx="11790947" cy="4457700"/>
          </a:xfrm>
        </p:spPr>
        <p:txBody>
          <a:bodyPr>
            <a:normAutofit/>
          </a:bodyPr>
          <a:lstStyle/>
          <a:p>
            <a:pPr marL="45720" indent="0">
              <a:buNone/>
            </a:pPr>
            <a:r>
              <a:rPr lang="en-US" sz="4000" b="1" dirty="0" smtClean="0">
                <a:latin typeface="Arial" panose="020B0604020202020204" pitchFamily="34" charset="0"/>
                <a:cs typeface="Arial" panose="020B0604020202020204" pitchFamily="34" charset="0"/>
              </a:rPr>
              <a:t>Build </a:t>
            </a:r>
            <a:r>
              <a:rPr lang="en-US" sz="4000" b="1" dirty="0">
                <a:latin typeface="Arial" panose="020B0604020202020204" pitchFamily="34" charset="0"/>
                <a:cs typeface="Arial" panose="020B0604020202020204" pitchFamily="34" charset="0"/>
              </a:rPr>
              <a:t>partnerships and engage the </a:t>
            </a:r>
            <a:r>
              <a:rPr lang="en-US" sz="4000" b="1" dirty="0" smtClean="0">
                <a:latin typeface="Arial" panose="020B0604020202020204" pitchFamily="34" charset="0"/>
                <a:cs typeface="Arial" panose="020B0604020202020204" pitchFamily="34" charset="0"/>
              </a:rPr>
              <a:t>community</a:t>
            </a:r>
            <a:endParaRPr lang="en-US" sz="40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2850" y="1741181"/>
            <a:ext cx="5302667" cy="4242134"/>
          </a:xfrm>
          <a:prstGeom prst="rect">
            <a:avLst/>
          </a:prstGeom>
        </p:spPr>
      </p:pic>
    </p:spTree>
    <p:extLst>
      <p:ext uri="{BB962C8B-B14F-4D97-AF65-F5344CB8AC3E}">
        <p14:creationId xmlns:p14="http://schemas.microsoft.com/office/powerpoint/2010/main" val="2907309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8740"/>
          </a:xfrm>
          <a:solidFill>
            <a:srgbClr val="7030A0"/>
          </a:solidFill>
        </p:spPr>
        <p:txBody>
          <a:bodyPr>
            <a:normAutofit/>
          </a:bodyPr>
          <a:lstStyle/>
          <a:p>
            <a:r>
              <a:rPr lang="en-US" sz="4000" dirty="0" smtClean="0">
                <a:solidFill>
                  <a:schemeClr val="bg1"/>
                </a:solidFill>
                <a:latin typeface="Arial" panose="020B0604020202020204" pitchFamily="34" charset="0"/>
                <a:cs typeface="Arial" panose="020B0604020202020204" pitchFamily="34" charset="0"/>
              </a:rPr>
              <a:t>Step 2: Scan</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680408" y="1031675"/>
            <a:ext cx="9557085" cy="4457700"/>
          </a:xfrm>
        </p:spPr>
        <p:txBody>
          <a:bodyPr>
            <a:noAutofit/>
          </a:bodyPr>
          <a:lstStyle/>
          <a:p>
            <a:pPr marL="45720" indent="0">
              <a:buNone/>
            </a:pPr>
            <a:r>
              <a:rPr lang="en-US" sz="4000" b="1" dirty="0" smtClean="0">
                <a:latin typeface="Arial" panose="020B0604020202020204" pitchFamily="34" charset="0"/>
                <a:cs typeface="Arial" panose="020B0604020202020204" pitchFamily="34" charset="0"/>
              </a:rPr>
              <a:t>Perform </a:t>
            </a:r>
            <a:r>
              <a:rPr lang="en-US" sz="4000" b="1" dirty="0">
                <a:latin typeface="Arial" panose="020B0604020202020204" pitchFamily="34" charset="0"/>
                <a:cs typeface="Arial" panose="020B0604020202020204" pitchFamily="34" charset="0"/>
              </a:rPr>
              <a:t>environmental </a:t>
            </a:r>
            <a:r>
              <a:rPr lang="en-US" sz="4000" b="1" dirty="0" smtClean="0">
                <a:latin typeface="Arial" panose="020B0604020202020204" pitchFamily="34" charset="0"/>
                <a:cs typeface="Arial" panose="020B0604020202020204" pitchFamily="34" charset="0"/>
              </a:rPr>
              <a:t>scans</a:t>
            </a:r>
            <a:endParaRPr lang="en-US" sz="4000" dirty="0">
              <a:latin typeface="Arial" panose="020B0604020202020204" pitchFamily="34" charset="0"/>
              <a:cs typeface="Arial" panose="020B0604020202020204" pitchFamily="34" charset="0"/>
            </a:endParaRPr>
          </a:p>
          <a:p>
            <a:pPr marL="45720" indent="0">
              <a:buNone/>
            </a:pPr>
            <a:endParaRPr lang="en-US" sz="2800" dirty="0" smtClean="0">
              <a:latin typeface="Arial" panose="020B0604020202020204" pitchFamily="34" charset="0"/>
              <a:cs typeface="Arial" panose="020B0604020202020204" pitchFamily="34" charset="0"/>
            </a:endParaRPr>
          </a:p>
        </p:txBody>
      </p:sp>
      <p:sp>
        <p:nvSpPr>
          <p:cNvPr id="4" name="TextBox 3"/>
          <p:cNvSpPr txBox="1"/>
          <p:nvPr/>
        </p:nvSpPr>
        <p:spPr>
          <a:xfrm>
            <a:off x="0" y="6280030"/>
            <a:ext cx="12192000" cy="577970"/>
          </a:xfrm>
          <a:prstGeom prst="rect">
            <a:avLst/>
          </a:prstGeom>
          <a:solidFill>
            <a:srgbClr val="7030A0"/>
          </a:solidFill>
        </p:spPr>
        <p:txBody>
          <a:bodyPr wrap="square" rtlCol="0">
            <a:spAutoFit/>
          </a:bodyPr>
          <a:lstStyle/>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9608" y="5489375"/>
            <a:ext cx="2182483" cy="60222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6304" y="1702413"/>
            <a:ext cx="6462984" cy="4300822"/>
          </a:xfrm>
          <a:prstGeom prst="rect">
            <a:avLst/>
          </a:prstGeom>
        </p:spPr>
      </p:pic>
    </p:spTree>
    <p:extLst>
      <p:ext uri="{BB962C8B-B14F-4D97-AF65-F5344CB8AC3E}">
        <p14:creationId xmlns:p14="http://schemas.microsoft.com/office/powerpoint/2010/main" val="18259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8740"/>
          </a:xfrm>
          <a:solidFill>
            <a:srgbClr val="7030A0"/>
          </a:solidFill>
        </p:spPr>
        <p:txBody>
          <a:bodyPr>
            <a:normAutofit/>
          </a:bodyPr>
          <a:lstStyle/>
          <a:p>
            <a:r>
              <a:rPr lang="en-US" sz="4000" dirty="0" smtClean="0">
                <a:solidFill>
                  <a:schemeClr val="bg1"/>
                </a:solidFill>
                <a:latin typeface="Arial" panose="020B0604020202020204" pitchFamily="34" charset="0"/>
                <a:cs typeface="Arial" panose="020B0604020202020204" pitchFamily="34" charset="0"/>
              </a:rPr>
              <a:t>Step 3: Assess</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357688" y="1031675"/>
            <a:ext cx="9144000" cy="4457700"/>
          </a:xfrm>
        </p:spPr>
        <p:txBody>
          <a:bodyPr>
            <a:noAutofit/>
          </a:bodyPr>
          <a:lstStyle/>
          <a:p>
            <a:pPr marL="45720" indent="0">
              <a:buNone/>
            </a:pPr>
            <a:r>
              <a:rPr lang="en-US" sz="4000" b="1" dirty="0" smtClean="0">
                <a:latin typeface="Arial" panose="020B0604020202020204" pitchFamily="34" charset="0"/>
                <a:cs typeface="Arial" panose="020B0604020202020204" pitchFamily="34" charset="0"/>
              </a:rPr>
              <a:t>Identify </a:t>
            </a:r>
            <a:r>
              <a:rPr lang="en-US" sz="4000" b="1" dirty="0">
                <a:latin typeface="Arial" panose="020B0604020202020204" pitchFamily="34" charset="0"/>
                <a:cs typeface="Arial" panose="020B0604020202020204" pitchFamily="34" charset="0"/>
              </a:rPr>
              <a:t>priority </a:t>
            </a:r>
            <a:r>
              <a:rPr lang="en-US" sz="4000" b="1" dirty="0" smtClean="0">
                <a:latin typeface="Arial" panose="020B0604020202020204" pitchFamily="34" charset="0"/>
                <a:cs typeface="Arial" panose="020B0604020202020204" pitchFamily="34" charset="0"/>
              </a:rPr>
              <a:t>areas</a:t>
            </a:r>
            <a:endParaRPr lang="en-US" sz="4000" dirty="0" smtClean="0">
              <a:latin typeface="Arial" panose="020B0604020202020204" pitchFamily="34" charset="0"/>
              <a:cs typeface="Arial" panose="020B0604020202020204" pitchFamily="34" charset="0"/>
            </a:endParaRPr>
          </a:p>
        </p:txBody>
      </p:sp>
      <p:sp>
        <p:nvSpPr>
          <p:cNvPr id="4" name="TextBox 3"/>
          <p:cNvSpPr txBox="1"/>
          <p:nvPr/>
        </p:nvSpPr>
        <p:spPr>
          <a:xfrm>
            <a:off x="0" y="6280030"/>
            <a:ext cx="12192000" cy="577970"/>
          </a:xfrm>
          <a:prstGeom prst="rect">
            <a:avLst/>
          </a:prstGeom>
          <a:solidFill>
            <a:srgbClr val="7030A0"/>
          </a:solidFill>
        </p:spPr>
        <p:txBody>
          <a:bodyPr wrap="square" rtlCol="0">
            <a:spAutoFit/>
          </a:bodyPr>
          <a:lstStyle/>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9608" y="5489375"/>
            <a:ext cx="2182483" cy="602224"/>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8219"/>
          <a:stretch/>
        </p:blipFill>
        <p:spPr>
          <a:xfrm>
            <a:off x="1789043" y="1764401"/>
            <a:ext cx="7265504" cy="4421413"/>
          </a:xfrm>
          <a:prstGeom prst="rect">
            <a:avLst/>
          </a:prstGeom>
        </p:spPr>
      </p:pic>
    </p:spTree>
    <p:extLst>
      <p:ext uri="{BB962C8B-B14F-4D97-AF65-F5344CB8AC3E}">
        <p14:creationId xmlns:p14="http://schemas.microsoft.com/office/powerpoint/2010/main" val="46427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8740"/>
          </a:xfrm>
          <a:solidFill>
            <a:srgbClr val="7030A0"/>
          </a:solidFill>
        </p:spPr>
        <p:txBody>
          <a:bodyPr>
            <a:normAutofit/>
          </a:bodyPr>
          <a:lstStyle/>
          <a:p>
            <a:r>
              <a:rPr lang="en-US" sz="4000" dirty="0" smtClean="0">
                <a:solidFill>
                  <a:schemeClr val="bg1"/>
                </a:solidFill>
                <a:latin typeface="Arial" panose="020B0604020202020204" pitchFamily="34" charset="0"/>
                <a:cs typeface="Arial" panose="020B0604020202020204" pitchFamily="34" charset="0"/>
              </a:rPr>
              <a:t>Step 4: Review</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415715" y="1031675"/>
            <a:ext cx="9144000" cy="4457700"/>
          </a:xfrm>
        </p:spPr>
        <p:txBody>
          <a:bodyPr>
            <a:noAutofit/>
          </a:bodyPr>
          <a:lstStyle/>
          <a:p>
            <a:pPr marL="45720" indent="0">
              <a:buNone/>
            </a:pPr>
            <a:r>
              <a:rPr lang="en-US" sz="4000" b="1" dirty="0">
                <a:latin typeface="Arial" panose="020B0604020202020204" pitchFamily="34" charset="0"/>
                <a:cs typeface="Arial" panose="020B0604020202020204" pitchFamily="34" charset="0"/>
              </a:rPr>
              <a:t>Assess feasibility of interventions </a:t>
            </a:r>
            <a:endParaRPr lang="en-US" sz="4000" dirty="0" smtClean="0">
              <a:latin typeface="Arial" panose="020B0604020202020204" pitchFamily="34" charset="0"/>
              <a:cs typeface="Arial" panose="020B0604020202020204" pitchFamily="34" charset="0"/>
            </a:endParaRPr>
          </a:p>
        </p:txBody>
      </p:sp>
      <p:sp>
        <p:nvSpPr>
          <p:cNvPr id="4" name="TextBox 3"/>
          <p:cNvSpPr txBox="1"/>
          <p:nvPr/>
        </p:nvSpPr>
        <p:spPr>
          <a:xfrm>
            <a:off x="0" y="6207909"/>
            <a:ext cx="12192000" cy="577970"/>
          </a:xfrm>
          <a:prstGeom prst="rect">
            <a:avLst/>
          </a:prstGeom>
          <a:solidFill>
            <a:srgbClr val="7030A0"/>
          </a:solidFill>
        </p:spPr>
        <p:txBody>
          <a:bodyPr wrap="square" rtlCol="0">
            <a:spAutoFit/>
          </a:bodyPr>
          <a:lstStyle/>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9608" y="5489375"/>
            <a:ext cx="2182483" cy="602224"/>
          </a:xfrm>
          <a:prstGeom prst="rect">
            <a:avLst/>
          </a:prstGeom>
        </p:spPr>
      </p:pic>
      <p:sp>
        <p:nvSpPr>
          <p:cNvPr id="6" name="AutoShape 3" descr="Image result for feasibility">
            <a:hlinkClick r:id="rId4"/>
          </p:cNvPr>
          <p:cNvSpPr>
            <a:spLocks noChangeAspect="1" noChangeArrowheads="1"/>
          </p:cNvSpPr>
          <p:nvPr/>
        </p:nvSpPr>
        <p:spPr bwMode="auto">
          <a:xfrm>
            <a:off x="92075"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5"/>
          <a:stretch>
            <a:fillRect/>
          </a:stretch>
        </p:blipFill>
        <p:spPr>
          <a:xfrm>
            <a:off x="2442411" y="1812711"/>
            <a:ext cx="6086976" cy="4035931"/>
          </a:xfrm>
          <a:prstGeom prst="rect">
            <a:avLst/>
          </a:prstGeom>
        </p:spPr>
      </p:pic>
    </p:spTree>
    <p:extLst>
      <p:ext uri="{BB962C8B-B14F-4D97-AF65-F5344CB8AC3E}">
        <p14:creationId xmlns:p14="http://schemas.microsoft.com/office/powerpoint/2010/main" val="207759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099" y="887171"/>
            <a:ext cx="4403320" cy="5032366"/>
          </a:xfrm>
          <a:prstGeom prst="rect">
            <a:avLst/>
          </a:prstGeom>
        </p:spPr>
      </p:pic>
      <p:sp>
        <p:nvSpPr>
          <p:cNvPr id="2" name="Title 1"/>
          <p:cNvSpPr>
            <a:spLocks noGrp="1"/>
          </p:cNvSpPr>
          <p:nvPr>
            <p:ph type="title"/>
          </p:nvPr>
        </p:nvSpPr>
        <p:spPr>
          <a:xfrm>
            <a:off x="0" y="0"/>
            <a:ext cx="9144000" cy="698740"/>
          </a:xfrm>
          <a:solidFill>
            <a:srgbClr val="7030A0"/>
          </a:solidFill>
        </p:spPr>
        <p:txBody>
          <a:bodyPr>
            <a:normAutofit/>
          </a:bodyPr>
          <a:lstStyle/>
          <a:p>
            <a:r>
              <a:rPr lang="en-US" sz="4000" dirty="0" smtClean="0">
                <a:solidFill>
                  <a:schemeClr val="bg1"/>
                </a:solidFill>
                <a:latin typeface="Arial" panose="020B0604020202020204" pitchFamily="34" charset="0"/>
                <a:cs typeface="Arial" panose="020B0604020202020204" pitchFamily="34" charset="0"/>
              </a:rPr>
              <a:t>Step 5: Promote</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487778" y="2280053"/>
            <a:ext cx="7363327" cy="1594116"/>
          </a:xfrm>
        </p:spPr>
        <p:txBody>
          <a:bodyPr>
            <a:noAutofit/>
          </a:bodyPr>
          <a:lstStyle/>
          <a:p>
            <a:pPr marL="45720" indent="0">
              <a:buNone/>
            </a:pPr>
            <a:r>
              <a:rPr lang="en-US" sz="4000" b="1" dirty="0" smtClean="0">
                <a:latin typeface="Arial" panose="020B0604020202020204" pitchFamily="34" charset="0"/>
                <a:cs typeface="Arial" panose="020B0604020202020204" pitchFamily="34" charset="0"/>
              </a:rPr>
              <a:t>“Promote </a:t>
            </a:r>
            <a:r>
              <a:rPr lang="en-US" sz="4000" b="1" dirty="0">
                <a:latin typeface="Arial" panose="020B0604020202020204" pitchFamily="34" charset="0"/>
                <a:cs typeface="Arial" panose="020B0604020202020204" pitchFamily="34" charset="0"/>
              </a:rPr>
              <a:t>awareness, communicate and </a:t>
            </a:r>
            <a:r>
              <a:rPr lang="en-US" sz="4000" b="1" dirty="0" smtClean="0">
                <a:latin typeface="Arial" panose="020B0604020202020204" pitchFamily="34" charset="0"/>
                <a:cs typeface="Arial" panose="020B0604020202020204" pitchFamily="34" charset="0"/>
              </a:rPr>
              <a:t>educate”</a:t>
            </a:r>
            <a:endParaRPr lang="en-US" sz="4000" dirty="0">
              <a:latin typeface="Arial" panose="020B0604020202020204" pitchFamily="34" charset="0"/>
              <a:cs typeface="Arial" panose="020B0604020202020204" pitchFamily="34" charset="0"/>
            </a:endParaRPr>
          </a:p>
        </p:txBody>
      </p:sp>
      <p:sp>
        <p:nvSpPr>
          <p:cNvPr id="4" name="TextBox 3"/>
          <p:cNvSpPr txBox="1"/>
          <p:nvPr/>
        </p:nvSpPr>
        <p:spPr>
          <a:xfrm>
            <a:off x="0" y="6280030"/>
            <a:ext cx="12192000" cy="577970"/>
          </a:xfrm>
          <a:prstGeom prst="rect">
            <a:avLst/>
          </a:prstGeom>
          <a:solidFill>
            <a:srgbClr val="7030A0"/>
          </a:solidFill>
        </p:spPr>
        <p:txBody>
          <a:bodyPr wrap="square" rtlCol="0">
            <a:spAutoFit/>
          </a:bodyPr>
          <a:lstStyle/>
          <a:p>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9608" y="5489375"/>
            <a:ext cx="2182483" cy="602224"/>
          </a:xfrm>
          <a:prstGeom prst="rect">
            <a:avLst/>
          </a:prstGeom>
        </p:spPr>
      </p:pic>
    </p:spTree>
    <p:extLst>
      <p:ext uri="{BB962C8B-B14F-4D97-AF65-F5344CB8AC3E}">
        <p14:creationId xmlns:p14="http://schemas.microsoft.com/office/powerpoint/2010/main" val="415193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8740"/>
          </a:xfrm>
          <a:solidFill>
            <a:srgbClr val="7030A0"/>
          </a:solidFill>
        </p:spPr>
        <p:txBody>
          <a:bodyPr>
            <a:normAutofit/>
          </a:bodyPr>
          <a:lstStyle/>
          <a:p>
            <a:r>
              <a:rPr lang="en-US" sz="4000" dirty="0" smtClean="0">
                <a:solidFill>
                  <a:schemeClr val="bg1"/>
                </a:solidFill>
                <a:latin typeface="Arial" panose="020B0604020202020204" pitchFamily="34" charset="0"/>
                <a:cs typeface="Arial" panose="020B0604020202020204" pitchFamily="34" charset="0"/>
              </a:rPr>
              <a:t>Step 6: Implement</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16311" y="2772432"/>
            <a:ext cx="5410199" cy="643621"/>
          </a:xfrm>
        </p:spPr>
        <p:txBody>
          <a:bodyPr>
            <a:noAutofit/>
          </a:bodyPr>
          <a:lstStyle/>
          <a:p>
            <a:pPr marL="45720" indent="0">
              <a:buNone/>
            </a:pPr>
            <a:r>
              <a:rPr lang="en-US" sz="4000" b="1" dirty="0">
                <a:latin typeface="Arial" panose="020B0604020202020204" pitchFamily="34" charset="0"/>
                <a:cs typeface="Arial" panose="020B0604020202020204" pitchFamily="34" charset="0"/>
              </a:rPr>
              <a:t>Take action </a:t>
            </a:r>
            <a:endParaRPr lang="en-US" sz="4000" dirty="0" smtClean="0">
              <a:latin typeface="Arial" panose="020B0604020202020204" pitchFamily="34" charset="0"/>
              <a:cs typeface="Arial" panose="020B0604020202020204" pitchFamily="34" charset="0"/>
            </a:endParaRPr>
          </a:p>
        </p:txBody>
      </p:sp>
      <p:sp>
        <p:nvSpPr>
          <p:cNvPr id="4" name="TextBox 3"/>
          <p:cNvSpPr txBox="1"/>
          <p:nvPr/>
        </p:nvSpPr>
        <p:spPr>
          <a:xfrm>
            <a:off x="0" y="6280030"/>
            <a:ext cx="12192000" cy="577970"/>
          </a:xfrm>
          <a:prstGeom prst="rect">
            <a:avLst/>
          </a:prstGeom>
          <a:solidFill>
            <a:srgbClr val="7030A0"/>
          </a:solidFill>
        </p:spPr>
        <p:txBody>
          <a:bodyPr wrap="square" rtlCol="0">
            <a:spAutoFit/>
          </a:bodyPr>
          <a:lstStyle/>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9608" y="5489375"/>
            <a:ext cx="2182483" cy="60222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287" y="886875"/>
            <a:ext cx="4757713" cy="5205020"/>
          </a:xfrm>
          <a:prstGeom prst="rect">
            <a:avLst/>
          </a:prstGeom>
        </p:spPr>
      </p:pic>
    </p:spTree>
    <p:extLst>
      <p:ext uri="{BB962C8B-B14F-4D97-AF65-F5344CB8AC3E}">
        <p14:creationId xmlns:p14="http://schemas.microsoft.com/office/powerpoint/2010/main" val="202970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0738" y="887171"/>
            <a:ext cx="7355306" cy="5002690"/>
          </a:xfrm>
          <a:prstGeom prst="rect">
            <a:avLst/>
          </a:prstGeom>
        </p:spPr>
      </p:pic>
      <p:sp>
        <p:nvSpPr>
          <p:cNvPr id="2" name="Title 1"/>
          <p:cNvSpPr>
            <a:spLocks noGrp="1"/>
          </p:cNvSpPr>
          <p:nvPr>
            <p:ph type="title"/>
          </p:nvPr>
        </p:nvSpPr>
        <p:spPr>
          <a:xfrm>
            <a:off x="0" y="0"/>
            <a:ext cx="9144000" cy="698740"/>
          </a:xfrm>
          <a:solidFill>
            <a:srgbClr val="7030A0"/>
          </a:solidFill>
        </p:spPr>
        <p:txBody>
          <a:bodyPr>
            <a:normAutofit/>
          </a:bodyPr>
          <a:lstStyle/>
          <a:p>
            <a:r>
              <a:rPr lang="en-US" sz="4000" dirty="0" smtClean="0">
                <a:solidFill>
                  <a:schemeClr val="bg1"/>
                </a:solidFill>
                <a:latin typeface="Arial" panose="020B0604020202020204" pitchFamily="34" charset="0"/>
                <a:cs typeface="Arial" panose="020B0604020202020204" pitchFamily="34" charset="0"/>
              </a:rPr>
              <a:t>Step 7: Evaluate</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70547" y="1677826"/>
            <a:ext cx="9144000" cy="1254325"/>
          </a:xfrm>
        </p:spPr>
        <p:txBody>
          <a:bodyPr>
            <a:noAutofit/>
          </a:bodyPr>
          <a:lstStyle/>
          <a:p>
            <a:pPr marL="45720" indent="0">
              <a:buNone/>
            </a:pPr>
            <a:r>
              <a:rPr lang="en-US" sz="4000" b="1" dirty="0">
                <a:latin typeface="Arial" panose="020B0604020202020204" pitchFamily="34" charset="0"/>
                <a:cs typeface="Arial" panose="020B0604020202020204" pitchFamily="34" charset="0"/>
              </a:rPr>
              <a:t>Measure your success </a:t>
            </a:r>
            <a:endParaRPr lang="en-US" sz="4000" dirty="0">
              <a:latin typeface="Arial" panose="020B0604020202020204" pitchFamily="34" charset="0"/>
              <a:cs typeface="Arial" panose="020B0604020202020204" pitchFamily="34" charset="0"/>
            </a:endParaRPr>
          </a:p>
          <a:p>
            <a:pPr marL="45720" indent="0">
              <a:buNone/>
            </a:pPr>
            <a:endParaRPr lang="en-US" sz="2800" dirty="0" smtClean="0">
              <a:latin typeface="Arial" panose="020B0604020202020204" pitchFamily="34" charset="0"/>
              <a:cs typeface="Arial" panose="020B0604020202020204" pitchFamily="34" charset="0"/>
            </a:endParaRPr>
          </a:p>
        </p:txBody>
      </p:sp>
      <p:sp>
        <p:nvSpPr>
          <p:cNvPr id="4" name="TextBox 3"/>
          <p:cNvSpPr txBox="1"/>
          <p:nvPr/>
        </p:nvSpPr>
        <p:spPr>
          <a:xfrm>
            <a:off x="0" y="6280030"/>
            <a:ext cx="12192000" cy="577970"/>
          </a:xfrm>
          <a:prstGeom prst="rect">
            <a:avLst/>
          </a:prstGeom>
          <a:solidFill>
            <a:srgbClr val="7030A0"/>
          </a:solidFill>
        </p:spPr>
        <p:txBody>
          <a:bodyPr wrap="square" rtlCol="0">
            <a:spAutoFit/>
          </a:bodyPr>
          <a:lstStyle/>
          <a:p>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9608" y="5489375"/>
            <a:ext cx="2182483" cy="602224"/>
          </a:xfrm>
          <a:prstGeom prst="rect">
            <a:avLst/>
          </a:prstGeom>
        </p:spPr>
      </p:pic>
    </p:spTree>
    <p:extLst>
      <p:ext uri="{BB962C8B-B14F-4D97-AF65-F5344CB8AC3E}">
        <p14:creationId xmlns:p14="http://schemas.microsoft.com/office/powerpoint/2010/main" val="276846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590260" y="817081"/>
            <a:ext cx="8209348" cy="5462949"/>
          </a:xfrm>
          <a:prstGeom prst="rect">
            <a:avLst/>
          </a:prstGeom>
          <a:effectLst>
            <a:softEdge rad="317500"/>
          </a:effectLst>
        </p:spPr>
      </p:pic>
      <p:sp>
        <p:nvSpPr>
          <p:cNvPr id="2" name="Title 1"/>
          <p:cNvSpPr>
            <a:spLocks noGrp="1"/>
          </p:cNvSpPr>
          <p:nvPr>
            <p:ph type="title"/>
          </p:nvPr>
        </p:nvSpPr>
        <p:spPr>
          <a:xfrm>
            <a:off x="0" y="0"/>
            <a:ext cx="9144000" cy="698740"/>
          </a:xfrm>
          <a:solidFill>
            <a:srgbClr val="7030A0"/>
          </a:solidFill>
        </p:spPr>
        <p:txBody>
          <a:bodyPr>
            <a:normAutofit/>
          </a:bodyPr>
          <a:lstStyle/>
          <a:p>
            <a:r>
              <a:rPr lang="en-US" sz="4000" dirty="0" smtClean="0">
                <a:solidFill>
                  <a:schemeClr val="bg1"/>
                </a:solidFill>
                <a:latin typeface="Arial" panose="020B0604020202020204" pitchFamily="34" charset="0"/>
                <a:cs typeface="Arial" panose="020B0604020202020204" pitchFamily="34" charset="0"/>
              </a:rPr>
              <a:t>Reflections</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965539" y="1479043"/>
            <a:ext cx="3849931" cy="618113"/>
          </a:xfrm>
        </p:spPr>
        <p:txBody>
          <a:bodyPr>
            <a:noAutofit/>
          </a:bodyPr>
          <a:lstStyle/>
          <a:p>
            <a:pPr marL="45720" indent="0">
              <a:buNone/>
            </a:pPr>
            <a:r>
              <a:rPr lang="en-US" sz="4000" b="1" dirty="0" smtClean="0">
                <a:solidFill>
                  <a:schemeClr val="tx2"/>
                </a:solidFill>
                <a:latin typeface="Arial" panose="020B0604020202020204" pitchFamily="34" charset="0"/>
                <a:cs typeface="Arial" panose="020B0604020202020204" pitchFamily="34" charset="0"/>
              </a:rPr>
              <a:t>What’s Next?</a:t>
            </a:r>
          </a:p>
        </p:txBody>
      </p:sp>
      <p:sp>
        <p:nvSpPr>
          <p:cNvPr id="4" name="TextBox 3"/>
          <p:cNvSpPr txBox="1"/>
          <p:nvPr/>
        </p:nvSpPr>
        <p:spPr>
          <a:xfrm>
            <a:off x="0" y="6280030"/>
            <a:ext cx="12192000" cy="577970"/>
          </a:xfrm>
          <a:prstGeom prst="rect">
            <a:avLst/>
          </a:prstGeom>
          <a:solidFill>
            <a:srgbClr val="7030A0"/>
          </a:solidFill>
        </p:spPr>
        <p:txBody>
          <a:bodyPr wrap="square" rtlCol="0">
            <a:spAutoFit/>
          </a:bodyPr>
          <a:lstStyle/>
          <a:p>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9608" y="5489375"/>
            <a:ext cx="2182483" cy="602224"/>
          </a:xfrm>
          <a:prstGeom prst="rect">
            <a:avLst/>
          </a:prstGeom>
        </p:spPr>
      </p:pic>
    </p:spTree>
    <p:extLst>
      <p:ext uri="{BB962C8B-B14F-4D97-AF65-F5344CB8AC3E}">
        <p14:creationId xmlns:p14="http://schemas.microsoft.com/office/powerpoint/2010/main" val="2920157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1982092" cy="698740"/>
          </a:xfrm>
          <a:solidFill>
            <a:srgbClr val="7030A0"/>
          </a:solidFill>
        </p:spPr>
        <p:txBody>
          <a:bodyPr>
            <a:normAutofit fontScale="90000"/>
          </a:bodyPr>
          <a:lstStyle/>
          <a:p>
            <a:r>
              <a:rPr lang="en-US" sz="4000" dirty="0" smtClean="0">
                <a:solidFill>
                  <a:schemeClr val="bg1"/>
                </a:solidFill>
                <a:latin typeface="Arial" panose="020B0604020202020204" pitchFamily="34" charset="0"/>
                <a:cs typeface="Arial" panose="020B0604020202020204" pitchFamily="34" charset="0"/>
              </a:rPr>
              <a:t>Policy, Systems, and Environmental Change</a:t>
            </a:r>
            <a:endParaRPr lang="en-US" sz="40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0" y="6280030"/>
            <a:ext cx="12192000" cy="577970"/>
          </a:xfrm>
          <a:prstGeom prst="rect">
            <a:avLst/>
          </a:prstGeom>
          <a:solidFill>
            <a:srgbClr val="7030A0"/>
          </a:solidFill>
        </p:spPr>
        <p:txBody>
          <a:bodyPr wrap="square" rtlCol="0">
            <a:spAutoFit/>
          </a:bodyPr>
          <a:lstStyle/>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9608" y="5489375"/>
            <a:ext cx="2182483" cy="602224"/>
          </a:xfrm>
          <a:prstGeom prst="rect">
            <a:avLst/>
          </a:prstGeom>
        </p:spPr>
      </p:pic>
      <p:sp>
        <p:nvSpPr>
          <p:cNvPr id="6" name="Rectangle 5"/>
          <p:cNvSpPr/>
          <p:nvPr/>
        </p:nvSpPr>
        <p:spPr>
          <a:xfrm>
            <a:off x="766354" y="1171864"/>
            <a:ext cx="11300151" cy="830997"/>
          </a:xfrm>
          <a:prstGeom prst="rect">
            <a:avLst/>
          </a:prstGeom>
        </p:spPr>
        <p:txBody>
          <a:bodyPr wrap="square">
            <a:spAutoFit/>
          </a:bodyPr>
          <a:lstStyle/>
          <a:p>
            <a:r>
              <a:rPr lang="en-US" sz="2400" dirty="0">
                <a:solidFill>
                  <a:srgbClr val="443B3B"/>
                </a:solidFill>
                <a:latin typeface="Arial" panose="020B0604020202020204" pitchFamily="34" charset="0"/>
                <a:cs typeface="Arial" panose="020B0604020202020204" pitchFamily="34" charset="0"/>
              </a:rPr>
              <a:t>In a </a:t>
            </a:r>
            <a:r>
              <a:rPr lang="en-US" sz="2400" dirty="0">
                <a:solidFill>
                  <a:srgbClr val="7030A0"/>
                </a:solidFill>
                <a:latin typeface="Arial" panose="020B0604020202020204" pitchFamily="34" charset="0"/>
                <a:cs typeface="Arial" panose="020B0604020202020204" pitchFamily="34" charset="0"/>
                <a:hlinkClick r:id="rId4"/>
              </a:rPr>
              <a:t>Culture of </a:t>
            </a:r>
            <a:r>
              <a:rPr lang="en-US" sz="2400" dirty="0" smtClean="0">
                <a:solidFill>
                  <a:srgbClr val="7030A0"/>
                </a:solidFill>
                <a:latin typeface="Arial" panose="020B0604020202020204" pitchFamily="34" charset="0"/>
                <a:cs typeface="Arial" panose="020B0604020202020204" pitchFamily="34" charset="0"/>
                <a:hlinkClick r:id="rId4"/>
              </a:rPr>
              <a:t>Health</a:t>
            </a:r>
            <a:r>
              <a:rPr lang="en-US" sz="2400" dirty="0">
                <a:solidFill>
                  <a:srgbClr val="443B3B"/>
                </a:solidFill>
                <a:latin typeface="Arial" panose="020B0604020202020204" pitchFamily="34" charset="0"/>
                <a:cs typeface="Arial" panose="020B0604020202020204" pitchFamily="34" charset="0"/>
              </a:rPr>
              <a:t>, </a:t>
            </a:r>
            <a:r>
              <a:rPr lang="en-US" sz="2400" i="1" dirty="0" smtClean="0">
                <a:solidFill>
                  <a:srgbClr val="443B3B"/>
                </a:solidFill>
                <a:latin typeface="Arial" panose="020B0604020202020204" pitchFamily="34" charset="0"/>
                <a:cs typeface="Arial" panose="020B0604020202020204" pitchFamily="34" charset="0"/>
              </a:rPr>
              <a:t>everyone</a:t>
            </a:r>
            <a:r>
              <a:rPr lang="en-US" sz="2400" i="1" dirty="0">
                <a:solidFill>
                  <a:srgbClr val="443B3B"/>
                </a:solidFill>
                <a:latin typeface="Arial" panose="020B0604020202020204" pitchFamily="34" charset="0"/>
                <a:cs typeface="Arial" panose="020B0604020202020204" pitchFamily="34" charset="0"/>
              </a:rPr>
              <a:t> </a:t>
            </a:r>
            <a:r>
              <a:rPr lang="en-US" sz="2400" dirty="0">
                <a:solidFill>
                  <a:srgbClr val="443B3B"/>
                </a:solidFill>
                <a:latin typeface="Arial" panose="020B0604020202020204" pitchFamily="34" charset="0"/>
                <a:cs typeface="Arial" panose="020B0604020202020204" pitchFamily="34" charset="0"/>
              </a:rPr>
              <a:t>has the opportunity to live a healthier life, no matter who we are, where we live, or how much money we make.</a:t>
            </a:r>
            <a:endParaRPr lang="en-US" sz="2400" dirty="0">
              <a:latin typeface="Arial" panose="020B0604020202020204" pitchFamily="34" charset="0"/>
              <a:cs typeface="Arial" panose="020B0604020202020204" pitchFamily="34" charset="0"/>
            </a:endParaRPr>
          </a:p>
        </p:txBody>
      </p:sp>
      <p:pic>
        <p:nvPicPr>
          <p:cNvPr id="1026" name="Picture 2" descr="Image result for global divers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2651" y="1986203"/>
            <a:ext cx="5619750" cy="380404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a:stretch>
            <a:fillRect/>
          </a:stretch>
        </p:blipFill>
        <p:spPr>
          <a:xfrm>
            <a:off x="8674614" y="2036650"/>
            <a:ext cx="2842171" cy="968490"/>
          </a:xfrm>
          <a:prstGeom prst="rect">
            <a:avLst/>
          </a:prstGeom>
        </p:spPr>
      </p:pic>
    </p:spTree>
    <p:extLst>
      <p:ext uri="{BB962C8B-B14F-4D97-AF65-F5344CB8AC3E}">
        <p14:creationId xmlns:p14="http://schemas.microsoft.com/office/powerpoint/2010/main" val="352762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8740"/>
          </a:xfrm>
          <a:solidFill>
            <a:srgbClr val="7030A0"/>
          </a:solidFill>
        </p:spPr>
        <p:txBody>
          <a:bodyPr anchor="ctr">
            <a:normAutofit/>
          </a:bodyPr>
          <a:lstStyle/>
          <a:p>
            <a:r>
              <a:rPr lang="en-US" sz="4000" dirty="0" smtClean="0">
                <a:solidFill>
                  <a:schemeClr val="bg1"/>
                </a:solidFill>
                <a:latin typeface="Arial" panose="020B0604020202020204" pitchFamily="34" charset="0"/>
                <a:cs typeface="Arial" panose="020B0604020202020204" pitchFamily="34" charset="0"/>
              </a:rPr>
              <a:t>What is Culture of Health?</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51728" y="987236"/>
            <a:ext cx="11264900" cy="4457700"/>
          </a:xfrm>
        </p:spPr>
        <p:txBody>
          <a:bodyPr>
            <a:normAutofit/>
          </a:bodyPr>
          <a:lstStyle/>
          <a:p>
            <a:r>
              <a:rPr lang="en-US" sz="2800" i="1" dirty="0" smtClean="0">
                <a:latin typeface="Arial" panose="020B0604020202020204" pitchFamily="34" charset="0"/>
                <a:cs typeface="Arial" panose="020B0604020202020204" pitchFamily="34" charset="0"/>
              </a:rPr>
              <a:t>Good </a:t>
            </a:r>
            <a:r>
              <a:rPr lang="en-US" sz="2800" i="1" dirty="0">
                <a:latin typeface="Arial" panose="020B0604020202020204" pitchFamily="34" charset="0"/>
                <a:cs typeface="Arial" panose="020B0604020202020204" pitchFamily="34" charset="0"/>
              </a:rPr>
              <a:t>health and well-being flourish across geographic, demographic, and social </a:t>
            </a:r>
            <a:r>
              <a:rPr lang="en-US" sz="2800" i="1" dirty="0" smtClean="0">
                <a:latin typeface="Arial" panose="020B0604020202020204" pitchFamily="34" charset="0"/>
                <a:cs typeface="Arial" panose="020B0604020202020204" pitchFamily="34" charset="0"/>
              </a:rPr>
              <a:t>sectors.</a:t>
            </a:r>
          </a:p>
          <a:p>
            <a:r>
              <a:rPr lang="en-US" sz="2800" i="1" dirty="0" smtClean="0">
                <a:latin typeface="Arial" panose="020B0604020202020204" pitchFamily="34" charset="0"/>
                <a:cs typeface="Arial" panose="020B0604020202020204" pitchFamily="34" charset="0"/>
              </a:rPr>
              <a:t>Fostering </a:t>
            </a:r>
            <a:r>
              <a:rPr lang="en-US" sz="2800" i="1" dirty="0">
                <a:latin typeface="Arial" panose="020B0604020202020204" pitchFamily="34" charset="0"/>
                <a:cs typeface="Arial" panose="020B0604020202020204" pitchFamily="34" charset="0"/>
              </a:rPr>
              <a:t>healthy equitable communities </a:t>
            </a:r>
            <a:endParaRPr lang="en-US" sz="2800" i="1" dirty="0" smtClean="0">
              <a:latin typeface="Arial" panose="020B0604020202020204" pitchFamily="34" charset="0"/>
              <a:cs typeface="Arial" panose="020B0604020202020204" pitchFamily="34" charset="0"/>
            </a:endParaRPr>
          </a:p>
          <a:p>
            <a:r>
              <a:rPr lang="en-US" sz="2800" i="1" dirty="0" smtClean="0">
                <a:latin typeface="Arial" panose="020B0604020202020204" pitchFamily="34" charset="0"/>
                <a:cs typeface="Arial" panose="020B0604020202020204" pitchFamily="34" charset="0"/>
              </a:rPr>
              <a:t>Guides </a:t>
            </a:r>
            <a:r>
              <a:rPr lang="en-US" sz="2800" i="1" dirty="0">
                <a:latin typeface="Arial" panose="020B0604020202020204" pitchFamily="34" charset="0"/>
                <a:cs typeface="Arial" panose="020B0604020202020204" pitchFamily="34" charset="0"/>
              </a:rPr>
              <a:t>public and private decision </a:t>
            </a:r>
            <a:r>
              <a:rPr lang="en-US" sz="2800" i="1" dirty="0" smtClean="0">
                <a:latin typeface="Arial" panose="020B0604020202020204" pitchFamily="34" charset="0"/>
                <a:cs typeface="Arial" panose="020B0604020202020204" pitchFamily="34" charset="0"/>
              </a:rPr>
              <a:t>making </a:t>
            </a:r>
          </a:p>
          <a:p>
            <a:r>
              <a:rPr lang="en-US" sz="2800" i="1" dirty="0" smtClean="0">
                <a:latin typeface="Arial" panose="020B0604020202020204" pitchFamily="34" charset="0"/>
                <a:cs typeface="Arial" panose="020B0604020202020204" pitchFamily="34" charset="0"/>
              </a:rPr>
              <a:t>Everyone </a:t>
            </a:r>
            <a:r>
              <a:rPr lang="en-US" sz="2800" i="1" dirty="0">
                <a:latin typeface="Arial" panose="020B0604020202020204" pitchFamily="34" charset="0"/>
                <a:cs typeface="Arial" panose="020B0604020202020204" pitchFamily="34" charset="0"/>
              </a:rPr>
              <a:t>has the opportunity to make choices </a:t>
            </a:r>
            <a:r>
              <a:rPr lang="en-US" sz="2800" i="1" dirty="0" smtClean="0">
                <a:latin typeface="Arial" panose="020B0604020202020204" pitchFamily="34" charset="0"/>
                <a:cs typeface="Arial" panose="020B0604020202020204" pitchFamily="34" charset="0"/>
              </a:rPr>
              <a:t>that </a:t>
            </a:r>
            <a:r>
              <a:rPr lang="en-US" sz="2800" i="1" dirty="0">
                <a:latin typeface="Arial" panose="020B0604020202020204" pitchFamily="34" charset="0"/>
                <a:cs typeface="Arial" panose="020B0604020202020204" pitchFamily="34" charset="0"/>
              </a:rPr>
              <a:t>lead to healthy lifestyles</a:t>
            </a:r>
            <a:r>
              <a:rPr lang="en-US" sz="2800" i="1" dirty="0" smtClean="0">
                <a:latin typeface="Arial" panose="020B0604020202020204" pitchFamily="34" charset="0"/>
                <a:cs typeface="Arial" panose="020B0604020202020204" pitchFamily="34" charset="0"/>
              </a:rPr>
              <a:t>.</a:t>
            </a:r>
          </a:p>
          <a:p>
            <a:pPr marL="45720" indent="0" algn="ctr">
              <a:buNone/>
            </a:pPr>
            <a:r>
              <a:rPr lang="en-US" sz="3600" b="1" dirty="0" smtClean="0"/>
              <a:t>“Everyone </a:t>
            </a:r>
            <a:r>
              <a:rPr lang="en-US" sz="3600" b="1" dirty="0"/>
              <a:t>deserves to live the healthiest life </a:t>
            </a:r>
            <a:r>
              <a:rPr lang="en-US" sz="3600" b="1" dirty="0" smtClean="0"/>
              <a:t>possible”</a:t>
            </a:r>
          </a:p>
          <a:p>
            <a:pPr marL="45720" indent="0" algn="ctr">
              <a:buNone/>
            </a:pPr>
            <a:endParaRPr lang="en-US" sz="3600" b="1" dirty="0" smtClean="0"/>
          </a:p>
          <a:p>
            <a:pPr marL="45720" indent="0" algn="ctr">
              <a:buNone/>
            </a:pPr>
            <a:endParaRPr lang="en-US" sz="2400" b="1" dirty="0" smtClean="0"/>
          </a:p>
          <a:p>
            <a:pPr marL="45720" indent="0" algn="ctr">
              <a:buNone/>
            </a:pPr>
            <a:endParaRPr lang="en-US" sz="2400" b="1" dirty="0"/>
          </a:p>
        </p:txBody>
      </p:sp>
      <p:sp>
        <p:nvSpPr>
          <p:cNvPr id="4" name="TextBox 3"/>
          <p:cNvSpPr txBox="1"/>
          <p:nvPr/>
        </p:nvSpPr>
        <p:spPr>
          <a:xfrm>
            <a:off x="0" y="6280030"/>
            <a:ext cx="12192000" cy="577970"/>
          </a:xfrm>
          <a:prstGeom prst="rect">
            <a:avLst/>
          </a:prstGeom>
          <a:solidFill>
            <a:srgbClr val="7030A0"/>
          </a:solidFill>
        </p:spPr>
        <p:txBody>
          <a:bodyPr wrap="square" rtlCol="0">
            <a:spAutoFit/>
          </a:bodyPr>
          <a:lstStyle/>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9608" y="5489375"/>
            <a:ext cx="2182483" cy="602224"/>
          </a:xfrm>
          <a:prstGeom prst="rect">
            <a:avLst/>
          </a:prstGeom>
        </p:spPr>
      </p:pic>
      <p:pic>
        <p:nvPicPr>
          <p:cNvPr id="6" name="Picture 5"/>
          <p:cNvPicPr>
            <a:picLocks noChangeAspect="1"/>
          </p:cNvPicPr>
          <p:nvPr/>
        </p:nvPicPr>
        <p:blipFill>
          <a:blip r:embed="rId4"/>
          <a:stretch>
            <a:fillRect/>
          </a:stretch>
        </p:blipFill>
        <p:spPr>
          <a:xfrm>
            <a:off x="3611114" y="5022867"/>
            <a:ext cx="2737435" cy="933016"/>
          </a:xfrm>
          <a:prstGeom prst="rect">
            <a:avLst/>
          </a:prstGeom>
        </p:spPr>
      </p:pic>
    </p:spTree>
    <p:extLst>
      <p:ext uri="{BB962C8B-B14F-4D97-AF65-F5344CB8AC3E}">
        <p14:creationId xmlns:p14="http://schemas.microsoft.com/office/powerpoint/2010/main" val="480582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8740"/>
          </a:xfrm>
          <a:solidFill>
            <a:srgbClr val="7030A0"/>
          </a:solidFill>
        </p:spPr>
        <p:txBody>
          <a:bodyPr>
            <a:normAutofit/>
          </a:bodyPr>
          <a:lstStyle/>
          <a:p>
            <a:r>
              <a:rPr lang="en-US" sz="4000" dirty="0" smtClean="0">
                <a:solidFill>
                  <a:schemeClr val="bg1"/>
                </a:solidFill>
                <a:latin typeface="Arial" panose="020B0604020202020204" pitchFamily="34" charset="0"/>
                <a:cs typeface="Arial" panose="020B0604020202020204" pitchFamily="34" charset="0"/>
              </a:rPr>
              <a:t>Resources</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21461" y="1001965"/>
            <a:ext cx="9144000" cy="1105131"/>
          </a:xfrm>
        </p:spPr>
        <p:txBody>
          <a:bodyPr>
            <a:noAutofit/>
          </a:bodyPr>
          <a:lstStyle/>
          <a:p>
            <a:r>
              <a:rPr lang="en-US" sz="1800" dirty="0" smtClean="0">
                <a:latin typeface="Arial" panose="020B0604020202020204" pitchFamily="34" charset="0"/>
                <a:cs typeface="Arial" panose="020B0604020202020204" pitchFamily="34" charset="0"/>
              </a:rPr>
              <a:t>George Washington University- Action 4 PSE Change</a:t>
            </a:r>
          </a:p>
          <a:p>
            <a:pPr marL="365760" lvl="1" indent="0">
              <a:buNone/>
            </a:pPr>
            <a:r>
              <a:rPr lang="en-US" dirty="0">
                <a:latin typeface="Arial" panose="020B0604020202020204" pitchFamily="34" charset="0"/>
                <a:cs typeface="Arial" panose="020B0604020202020204" pitchFamily="34" charset="0"/>
                <a:hlinkClick r:id="rId3"/>
              </a:rPr>
              <a:t>http://action4psechange.org</a:t>
            </a:r>
            <a:r>
              <a:rPr lang="en-US" dirty="0" smtClean="0">
                <a:latin typeface="Arial" panose="020B0604020202020204" pitchFamily="34" charset="0"/>
                <a:cs typeface="Arial" panose="020B0604020202020204" pitchFamily="34" charset="0"/>
                <a:hlinkClick r:id="rId3"/>
              </a:rPr>
              <a:t>/</a:t>
            </a:r>
            <a:endParaRPr lang="en-US" dirty="0" smtClean="0">
              <a:latin typeface="Arial" panose="020B0604020202020204" pitchFamily="34" charset="0"/>
              <a:cs typeface="Arial" panose="020B0604020202020204" pitchFamily="34" charset="0"/>
            </a:endParaRPr>
          </a:p>
          <a:p>
            <a:pPr>
              <a:lnSpc>
                <a:spcPct val="100000"/>
              </a:lnSpc>
            </a:pPr>
            <a:r>
              <a:rPr lang="en-US" sz="1800" dirty="0" smtClean="0">
                <a:hlinkClick r:id="rId4"/>
              </a:rPr>
              <a:t>Action </a:t>
            </a:r>
            <a:r>
              <a:rPr lang="en-US" sz="1800" dirty="0">
                <a:hlinkClick r:id="rId4"/>
              </a:rPr>
              <a:t>for PSE Change: A Training</a:t>
            </a:r>
            <a:r>
              <a:rPr lang="en-US" sz="1800" dirty="0"/>
              <a:t> </a:t>
            </a:r>
            <a:r>
              <a:rPr lang="en-US" sz="1800" dirty="0" smtClean="0"/>
              <a:t>– </a:t>
            </a:r>
            <a:r>
              <a:rPr lang="en-US" sz="1800" dirty="0"/>
              <a:t>It provides background information on the 7-step PSE change process, stepwise worksheets, a PSE action plan template, real-world examples from comprehensive cancer control programs, an </a:t>
            </a:r>
            <a:r>
              <a:rPr lang="en-US" sz="1800" dirty="0" smtClean="0"/>
              <a:t>extensive </a:t>
            </a:r>
            <a:r>
              <a:rPr lang="en-US" sz="1800" dirty="0"/>
              <a:t>resource list and theoretical and evaluation approaches to help grow </a:t>
            </a:r>
            <a:r>
              <a:rPr lang="en-US" sz="1800" dirty="0" smtClean="0"/>
              <a:t>the PSE </a:t>
            </a:r>
            <a:r>
              <a:rPr lang="en-US" sz="1800" dirty="0"/>
              <a:t>change evidence base. </a:t>
            </a:r>
            <a:r>
              <a:rPr lang="en-US" sz="1800" dirty="0">
                <a:hlinkClick r:id="rId5"/>
              </a:rPr>
              <a:t>http://action4psechange.org/resources-and-tools</a:t>
            </a:r>
            <a:r>
              <a:rPr lang="en-US" sz="1800" dirty="0" smtClean="0">
                <a:hlinkClick r:id="rId5"/>
              </a:rPr>
              <a:t>/</a:t>
            </a:r>
            <a:endParaRPr lang="en-US" sz="1800" dirty="0" smtClean="0"/>
          </a:p>
          <a:p>
            <a:pPr>
              <a:lnSpc>
                <a:spcPct val="100000"/>
              </a:lnSpc>
            </a:pPr>
            <a:r>
              <a:rPr lang="en-US" sz="1800" dirty="0" smtClean="0"/>
              <a:t>Levels of Community Change Game- Ohio State University-    </a:t>
            </a:r>
            <a:r>
              <a:rPr lang="en-US" sz="1800" dirty="0">
                <a:hlinkClick r:id="rId6"/>
              </a:rPr>
              <a:t>https://</a:t>
            </a:r>
            <a:r>
              <a:rPr lang="en-US" sz="1800" dirty="0" smtClean="0">
                <a:hlinkClick r:id="rId6"/>
              </a:rPr>
              <a:t>ohio4h.org/changegame</a:t>
            </a:r>
            <a:endParaRPr lang="en-US" sz="1800" dirty="0" smtClean="0"/>
          </a:p>
          <a:p>
            <a:pPr>
              <a:lnSpc>
                <a:spcPct val="100000"/>
              </a:lnSpc>
            </a:pPr>
            <a:endParaRPr lang="en-US" sz="1800" dirty="0"/>
          </a:p>
          <a:p>
            <a:pPr marL="45720" indent="0">
              <a:lnSpc>
                <a:spcPct val="100000"/>
              </a:lnSpc>
              <a:buNone/>
            </a:pPr>
            <a:endParaRPr lang="en-US" sz="1800" dirty="0" smtClean="0"/>
          </a:p>
          <a:p>
            <a:pPr marL="45720" indent="0">
              <a:lnSpc>
                <a:spcPct val="100000"/>
              </a:lnSpc>
              <a:buNone/>
            </a:pPr>
            <a:r>
              <a:rPr lang="en-US" sz="1800" dirty="0">
                <a:latin typeface="Arial" panose="020B0604020202020204" pitchFamily="34" charset="0"/>
                <a:cs typeface="Arial" panose="020B0604020202020204" pitchFamily="34" charset="0"/>
              </a:rPr>
              <a:t>	</a:t>
            </a:r>
            <a:endParaRPr lang="en-US" sz="1800" dirty="0" smtClean="0">
              <a:latin typeface="Arial" panose="020B0604020202020204" pitchFamily="34" charset="0"/>
              <a:cs typeface="Arial" panose="020B0604020202020204" pitchFamily="34" charset="0"/>
            </a:endParaRPr>
          </a:p>
        </p:txBody>
      </p:sp>
      <p:sp>
        <p:nvSpPr>
          <p:cNvPr id="4" name="TextBox 3"/>
          <p:cNvSpPr txBox="1"/>
          <p:nvPr/>
        </p:nvSpPr>
        <p:spPr>
          <a:xfrm>
            <a:off x="0" y="6280030"/>
            <a:ext cx="12192000" cy="577970"/>
          </a:xfrm>
          <a:prstGeom prst="rect">
            <a:avLst/>
          </a:prstGeom>
          <a:solidFill>
            <a:srgbClr val="7030A0"/>
          </a:solidFill>
        </p:spPr>
        <p:txBody>
          <a:bodyPr wrap="square" rtlCol="0">
            <a:spAutoFit/>
          </a:bodyPr>
          <a:lstStyle/>
          <a:p>
            <a:endParaRPr lang="en-US" dirty="0"/>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99608" y="5489375"/>
            <a:ext cx="2182483" cy="602224"/>
          </a:xfrm>
          <a:prstGeom prst="rect">
            <a:avLst/>
          </a:prstGeom>
        </p:spPr>
      </p:pic>
    </p:spTree>
    <p:extLst>
      <p:ext uri="{BB962C8B-B14F-4D97-AF65-F5344CB8AC3E}">
        <p14:creationId xmlns:p14="http://schemas.microsoft.com/office/powerpoint/2010/main" val="33655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5767" b="5767"/>
          <a:stretch>
            <a:fillRect/>
          </a:stretch>
        </p:blipFill>
        <p:spPr/>
      </p:pic>
      <p:pic>
        <p:nvPicPr>
          <p:cNvPr id="1026" name="Picture 2" descr="Wilderness Park"/>
          <p:cNvPicPr>
            <a:picLocks noGrp="1" noChangeAspect="1" noChangeArrowheads="1"/>
          </p:cNvPicPr>
          <p:nvPr>
            <p:ph type="pic" idx="12"/>
          </p:nvPr>
        </p:nvPicPr>
        <p:blipFill>
          <a:blip r:embed="rId4">
            <a:extLst>
              <a:ext uri="{28A0092B-C50C-407E-A947-70E740481C1C}">
                <a14:useLocalDpi xmlns:a14="http://schemas.microsoft.com/office/drawing/2010/main" val="0"/>
              </a:ext>
            </a:extLst>
          </a:blip>
          <a:srcRect l="2901" r="2901"/>
          <a:stretch>
            <a:fillRect/>
          </a:stretch>
        </p:blipFill>
        <p:spPr bwMode="auto">
          <a:xfrm>
            <a:off x="8169275" y="699"/>
            <a:ext cx="4022725" cy="474503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57740" y="5300051"/>
            <a:ext cx="3455421" cy="953473"/>
          </a:xfrm>
          <a:prstGeom prst="rect">
            <a:avLst/>
          </a:prstGeom>
        </p:spPr>
      </p:pic>
      <p:sp>
        <p:nvSpPr>
          <p:cNvPr id="2" name="Title 1"/>
          <p:cNvSpPr>
            <a:spLocks noGrp="1"/>
          </p:cNvSpPr>
          <p:nvPr>
            <p:ph type="ctrTitle"/>
          </p:nvPr>
        </p:nvSpPr>
        <p:spPr>
          <a:xfrm>
            <a:off x="622851" y="366157"/>
            <a:ext cx="11125200" cy="914400"/>
          </a:xfrm>
          <a:solidFill>
            <a:srgbClr val="7030A0"/>
          </a:solidFill>
        </p:spPr>
        <p:txBody>
          <a:bodyPr>
            <a:normAutofit/>
          </a:bodyPr>
          <a:lstStyle/>
          <a:p>
            <a:r>
              <a:rPr lang="en-US" sz="6000" dirty="0" smtClean="0"/>
              <a:t>Culture of Health Boot Camp</a:t>
            </a:r>
            <a:endParaRPr lang="en-US" sz="6000" dirty="0"/>
          </a:p>
        </p:txBody>
      </p:sp>
      <p:sp>
        <p:nvSpPr>
          <p:cNvPr id="3" name="TextBox 2"/>
          <p:cNvSpPr txBox="1"/>
          <p:nvPr/>
        </p:nvSpPr>
        <p:spPr>
          <a:xfrm>
            <a:off x="595407" y="4745735"/>
            <a:ext cx="2554357" cy="2062103"/>
          </a:xfrm>
          <a:prstGeom prst="rect">
            <a:avLst/>
          </a:prstGeom>
          <a:noFill/>
        </p:spPr>
        <p:txBody>
          <a:bodyPr wrap="square" rtlCol="0">
            <a:spAutoFit/>
          </a:bodyPr>
          <a:lstStyle/>
          <a:p>
            <a:r>
              <a:rPr lang="en-US" sz="1600" dirty="0" smtClean="0">
                <a:solidFill>
                  <a:schemeClr val="bg1"/>
                </a:solidFill>
              </a:rPr>
              <a:t>Boot Camp Planning Team:</a:t>
            </a:r>
          </a:p>
          <a:p>
            <a:pPr lvl="1"/>
            <a:r>
              <a:rPr lang="en-US" sz="1600" dirty="0" smtClean="0">
                <a:solidFill>
                  <a:schemeClr val="bg1"/>
                </a:solidFill>
              </a:rPr>
              <a:t>Dr. Elaine Johannes</a:t>
            </a:r>
          </a:p>
          <a:p>
            <a:pPr lvl="1"/>
            <a:r>
              <a:rPr lang="en-US" sz="1600" dirty="0" smtClean="0">
                <a:solidFill>
                  <a:schemeClr val="bg1"/>
                </a:solidFill>
              </a:rPr>
              <a:t>Dr. Elizabeth Kiss</a:t>
            </a:r>
          </a:p>
          <a:p>
            <a:pPr lvl="1"/>
            <a:r>
              <a:rPr lang="en-US" sz="1600" dirty="0" smtClean="0">
                <a:solidFill>
                  <a:schemeClr val="bg1"/>
                </a:solidFill>
              </a:rPr>
              <a:t>Dr. Erin Yelland</a:t>
            </a:r>
          </a:p>
          <a:p>
            <a:pPr lvl="1"/>
            <a:r>
              <a:rPr lang="en-US" sz="1600" dirty="0" smtClean="0">
                <a:solidFill>
                  <a:schemeClr val="bg1"/>
                </a:solidFill>
              </a:rPr>
              <a:t>Dr. Londa </a:t>
            </a:r>
            <a:r>
              <a:rPr lang="en-US" sz="1600" dirty="0" err="1" smtClean="0">
                <a:solidFill>
                  <a:schemeClr val="bg1"/>
                </a:solidFill>
              </a:rPr>
              <a:t>Nwadike</a:t>
            </a:r>
            <a:endParaRPr lang="en-US" sz="1600" dirty="0" smtClean="0">
              <a:solidFill>
                <a:schemeClr val="bg1"/>
              </a:solidFill>
            </a:endParaRPr>
          </a:p>
          <a:p>
            <a:pPr lvl="1"/>
            <a:r>
              <a:rPr lang="en-US" sz="1600" dirty="0" smtClean="0">
                <a:solidFill>
                  <a:schemeClr val="bg1"/>
                </a:solidFill>
              </a:rPr>
              <a:t>Tandy Rundus</a:t>
            </a:r>
          </a:p>
          <a:p>
            <a:pPr lvl="1"/>
            <a:r>
              <a:rPr lang="en-US" sz="1600" dirty="0" smtClean="0">
                <a:solidFill>
                  <a:schemeClr val="bg1"/>
                </a:solidFill>
              </a:rPr>
              <a:t>Trudy Rice</a:t>
            </a:r>
          </a:p>
          <a:p>
            <a:pPr lvl="1"/>
            <a:r>
              <a:rPr lang="en-US" sz="1600" dirty="0" smtClean="0">
                <a:solidFill>
                  <a:schemeClr val="bg1"/>
                </a:solidFill>
              </a:rPr>
              <a:t>Gayle Price</a:t>
            </a:r>
          </a:p>
        </p:txBody>
      </p:sp>
      <p:sp>
        <p:nvSpPr>
          <p:cNvPr id="8" name="TextBox 7"/>
          <p:cNvSpPr txBox="1"/>
          <p:nvPr/>
        </p:nvSpPr>
        <p:spPr>
          <a:xfrm>
            <a:off x="8396563" y="4854204"/>
            <a:ext cx="3568148" cy="1938992"/>
          </a:xfrm>
          <a:prstGeom prst="rect">
            <a:avLst/>
          </a:prstGeom>
          <a:noFill/>
        </p:spPr>
        <p:txBody>
          <a:bodyPr wrap="square" rtlCol="0">
            <a:spAutoFit/>
          </a:bodyPr>
          <a:lstStyle/>
          <a:p>
            <a:r>
              <a:rPr lang="en-US" sz="1600" dirty="0" smtClean="0">
                <a:solidFill>
                  <a:schemeClr val="bg1"/>
                </a:solidFill>
              </a:rPr>
              <a:t>Culture of Health Resources</a:t>
            </a:r>
          </a:p>
          <a:p>
            <a:r>
              <a:rPr lang="en-US" sz="1200" dirty="0">
                <a:hlinkClick r:id="rId6"/>
              </a:rPr>
              <a:t>https://</a:t>
            </a:r>
            <a:r>
              <a:rPr lang="en-US" sz="1200" dirty="0" smtClean="0">
                <a:hlinkClick r:id="rId6"/>
              </a:rPr>
              <a:t>www.ksre.k-state.edu/fcs/cultureofhealth.html</a:t>
            </a:r>
            <a:endParaRPr lang="en-US" sz="1200" dirty="0" smtClean="0"/>
          </a:p>
          <a:p>
            <a:endParaRPr lang="en-US" sz="1200" dirty="0">
              <a:solidFill>
                <a:schemeClr val="bg1"/>
              </a:solidFill>
            </a:endParaRPr>
          </a:p>
          <a:p>
            <a:endParaRPr lang="en-US" sz="1200" dirty="0">
              <a:solidFill>
                <a:schemeClr val="bg1"/>
              </a:solidFill>
            </a:endParaRPr>
          </a:p>
          <a:p>
            <a:endParaRPr lang="en-US" sz="1200" dirty="0" smtClean="0">
              <a:solidFill>
                <a:schemeClr val="bg1"/>
              </a:solidFill>
            </a:endParaRPr>
          </a:p>
          <a:p>
            <a:endParaRPr lang="en-US" sz="1200" dirty="0">
              <a:solidFill>
                <a:schemeClr val="bg1"/>
              </a:solidFill>
            </a:endParaRPr>
          </a:p>
          <a:p>
            <a:endParaRPr lang="en-US" sz="1600" dirty="0" smtClean="0">
              <a:solidFill>
                <a:schemeClr val="bg1"/>
              </a:solidFill>
            </a:endParaRPr>
          </a:p>
          <a:p>
            <a:r>
              <a:rPr lang="en-US" sz="1600" dirty="0" smtClean="0">
                <a:solidFill>
                  <a:schemeClr val="bg1"/>
                </a:solidFill>
              </a:rPr>
              <a:t>June 26, 2019</a:t>
            </a:r>
          </a:p>
          <a:p>
            <a:endParaRPr lang="en-US" sz="1200" dirty="0" smtClean="0">
              <a:solidFill>
                <a:schemeClr val="bg1"/>
              </a:solidFill>
            </a:endParaRPr>
          </a:p>
        </p:txBody>
      </p:sp>
      <p:sp>
        <p:nvSpPr>
          <p:cNvPr id="4" name="Picture Placeholder 3"/>
          <p:cNvSpPr>
            <a:spLocks noGrp="1"/>
          </p:cNvSpPr>
          <p:nvPr>
            <p:ph type="pic" idx="11"/>
          </p:nvPr>
        </p:nvSpPr>
        <p:spPr/>
      </p:sp>
      <p:pic>
        <p:nvPicPr>
          <p:cNvPr id="11" name="Picture Placeholder 15"/>
          <p:cNvPicPr>
            <a:picLocks noChangeAspect="1"/>
          </p:cNvPicPr>
          <p:nvPr/>
        </p:nvPicPr>
        <p:blipFill rotWithShape="1">
          <a:blip r:embed="rId7">
            <a:extLst>
              <a:ext uri="{28A0092B-C50C-407E-A947-70E740481C1C}">
                <a14:useLocalDpi xmlns:a14="http://schemas.microsoft.com/office/drawing/2010/main" val="0"/>
              </a:ext>
            </a:extLst>
          </a:blip>
          <a:srcRect r="29084" b="200"/>
          <a:stretch/>
        </p:blipFill>
        <p:spPr>
          <a:xfrm>
            <a:off x="4023361" y="1132881"/>
            <a:ext cx="4164882" cy="3612854"/>
          </a:xfrm>
          <a:prstGeom prst="rect">
            <a:avLst/>
          </a:prstGeom>
        </p:spPr>
      </p:pic>
    </p:spTree>
    <p:extLst>
      <p:ext uri="{BB962C8B-B14F-4D97-AF65-F5344CB8AC3E}">
        <p14:creationId xmlns:p14="http://schemas.microsoft.com/office/powerpoint/2010/main" val="2618550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8740"/>
          </a:xfrm>
          <a:solidFill>
            <a:srgbClr val="7030A0"/>
          </a:solidFill>
        </p:spPr>
        <p:txBody>
          <a:bodyPr anchor="ctr">
            <a:normAutofit/>
          </a:bodyPr>
          <a:lstStyle/>
          <a:p>
            <a:r>
              <a:rPr lang="en-US" sz="4000" dirty="0" smtClean="0">
                <a:solidFill>
                  <a:schemeClr val="bg1"/>
                </a:solidFill>
                <a:latin typeface="Arial" panose="020B0604020202020204" pitchFamily="34" charset="0"/>
                <a:cs typeface="Arial" panose="020B0604020202020204" pitchFamily="34" charset="0"/>
              </a:rPr>
              <a:t>Grantees</a:t>
            </a:r>
            <a:endParaRPr lang="en-US" sz="40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0" y="6280030"/>
            <a:ext cx="12192000" cy="577970"/>
          </a:xfrm>
          <a:prstGeom prst="rect">
            <a:avLst/>
          </a:prstGeom>
          <a:solidFill>
            <a:srgbClr val="7030A0"/>
          </a:solidFill>
        </p:spPr>
        <p:txBody>
          <a:bodyPr wrap="square" rtlCol="0">
            <a:spAutoFit/>
          </a:bodyPr>
          <a:lstStyle/>
          <a:p>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641" t="6286" r="3862" b="11037"/>
          <a:stretch/>
        </p:blipFill>
        <p:spPr>
          <a:xfrm>
            <a:off x="1864226" y="693936"/>
            <a:ext cx="8182144" cy="5590899"/>
          </a:xfrm>
          <a:prstGeom prst="rect">
            <a:avLst/>
          </a:prstGeom>
        </p:spPr>
      </p:pic>
    </p:spTree>
    <p:extLst>
      <p:ext uri="{BB962C8B-B14F-4D97-AF65-F5344CB8AC3E}">
        <p14:creationId xmlns:p14="http://schemas.microsoft.com/office/powerpoint/2010/main" val="3369360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8740"/>
          </a:xfrm>
          <a:solidFill>
            <a:srgbClr val="7030A0"/>
          </a:solidFill>
        </p:spPr>
        <p:txBody>
          <a:bodyPr>
            <a:normAutofit/>
          </a:bodyPr>
          <a:lstStyle/>
          <a:p>
            <a:r>
              <a:rPr lang="en-US" sz="4000" dirty="0" smtClean="0">
                <a:solidFill>
                  <a:schemeClr val="bg1"/>
                </a:solidFill>
                <a:latin typeface="Arial" panose="020B0604020202020204" pitchFamily="34" charset="0"/>
                <a:cs typeface="Arial" panose="020B0604020202020204" pitchFamily="34" charset="0"/>
              </a:rPr>
              <a:t>Boot Camp outcomes</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49443" y="964522"/>
            <a:ext cx="11093114" cy="4831064"/>
          </a:xfrm>
        </p:spPr>
        <p:txBody>
          <a:bodyPr>
            <a:normAutofit fontScale="85000" lnSpcReduction="20000"/>
          </a:bodyPr>
          <a:lstStyle/>
          <a:p>
            <a:pPr marL="45720" indent="0">
              <a:buNone/>
            </a:pPr>
            <a:r>
              <a:rPr lang="en-US" sz="3300" b="1" dirty="0" smtClean="0">
                <a:latin typeface="Arial" panose="020B0604020202020204" pitchFamily="34" charset="0"/>
                <a:cs typeface="Arial" panose="020B0604020202020204" pitchFamily="34" charset="0"/>
              </a:rPr>
              <a:t>Increase understanding of:</a:t>
            </a:r>
          </a:p>
          <a:p>
            <a:r>
              <a:rPr lang="en-US" sz="3300" dirty="0" smtClean="0">
                <a:latin typeface="Arial" panose="020B0604020202020204" pitchFamily="34" charset="0"/>
                <a:cs typeface="Arial" panose="020B0604020202020204" pitchFamily="34" charset="0"/>
              </a:rPr>
              <a:t>Policy, Systems, and Environmental (PSE) work </a:t>
            </a:r>
          </a:p>
          <a:p>
            <a:r>
              <a:rPr lang="en-US" sz="3300" dirty="0" smtClean="0">
                <a:latin typeface="Arial" panose="020B0604020202020204" pitchFamily="34" charset="0"/>
                <a:cs typeface="Arial" panose="020B0604020202020204" pitchFamily="34" charset="0"/>
              </a:rPr>
              <a:t>Why PSE work is an important focus for K-State Research and Extension</a:t>
            </a:r>
          </a:p>
          <a:p>
            <a:r>
              <a:rPr lang="en-US" sz="3300" dirty="0" smtClean="0">
                <a:latin typeface="Arial" panose="020B0604020202020204" pitchFamily="34" charset="0"/>
                <a:cs typeface="Arial" panose="020B0604020202020204" pitchFamily="34" charset="0"/>
              </a:rPr>
              <a:t>How to do PSE work</a:t>
            </a:r>
          </a:p>
          <a:p>
            <a:pPr marL="45720" indent="0">
              <a:buNone/>
            </a:pPr>
            <a:endParaRPr lang="en-US" sz="1100" dirty="0">
              <a:latin typeface="Arial" panose="020B0604020202020204" pitchFamily="34" charset="0"/>
              <a:cs typeface="Arial" panose="020B0604020202020204" pitchFamily="34" charset="0"/>
            </a:endParaRPr>
          </a:p>
          <a:p>
            <a:pPr marL="45720" indent="0">
              <a:buNone/>
            </a:pPr>
            <a:r>
              <a:rPr lang="en-US" sz="3300" b="1" dirty="0" smtClean="0">
                <a:latin typeface="Arial" panose="020B0604020202020204" pitchFamily="34" charset="0"/>
                <a:cs typeface="Arial" panose="020B0604020202020204" pitchFamily="34" charset="0"/>
              </a:rPr>
              <a:t>Understand:</a:t>
            </a:r>
          </a:p>
          <a:p>
            <a:r>
              <a:rPr lang="en-US" sz="3300" dirty="0" smtClean="0">
                <a:latin typeface="Arial" panose="020B0604020202020204" pitchFamily="34" charset="0"/>
                <a:cs typeface="Arial" panose="020B0604020202020204" pitchFamily="34" charset="0"/>
              </a:rPr>
              <a:t>Where the strengths and weaknesses are related to PSE as it applies to current COH grants.</a:t>
            </a:r>
          </a:p>
          <a:p>
            <a:r>
              <a:rPr lang="en-US" sz="3300" dirty="0" smtClean="0">
                <a:latin typeface="Arial" panose="020B0604020202020204" pitchFamily="34" charset="0"/>
                <a:cs typeface="Arial" panose="020B0604020202020204" pitchFamily="34" charset="0"/>
              </a:rPr>
              <a:t>How to communicate the impact of PSE work to stakeholders.</a:t>
            </a:r>
          </a:p>
          <a:p>
            <a:pPr marL="45720" indent="0">
              <a:buNone/>
            </a:pPr>
            <a:endParaRPr lang="en-US" dirty="0"/>
          </a:p>
        </p:txBody>
      </p:sp>
      <p:sp>
        <p:nvSpPr>
          <p:cNvPr id="4" name="TextBox 3"/>
          <p:cNvSpPr txBox="1"/>
          <p:nvPr/>
        </p:nvSpPr>
        <p:spPr>
          <a:xfrm>
            <a:off x="0" y="6280030"/>
            <a:ext cx="12192000" cy="577970"/>
          </a:xfrm>
          <a:prstGeom prst="rect">
            <a:avLst/>
          </a:prstGeom>
          <a:solidFill>
            <a:srgbClr val="7030A0"/>
          </a:solidFill>
        </p:spPr>
        <p:txBody>
          <a:bodyPr wrap="square" rtlCol="0">
            <a:spAutoFit/>
          </a:bodyPr>
          <a:lstStyle/>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9608" y="5603805"/>
            <a:ext cx="2182483" cy="602224"/>
          </a:xfrm>
          <a:prstGeom prst="rect">
            <a:avLst/>
          </a:prstGeom>
        </p:spPr>
      </p:pic>
    </p:spTree>
    <p:extLst>
      <p:ext uri="{BB962C8B-B14F-4D97-AF65-F5344CB8AC3E}">
        <p14:creationId xmlns:p14="http://schemas.microsoft.com/office/powerpoint/2010/main" val="273465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78305"/>
          </a:xfrm>
          <a:solidFill>
            <a:srgbClr val="7030A0"/>
          </a:solidFill>
        </p:spPr>
        <p:txBody>
          <a:bodyPr anchor="ctr">
            <a:normAutofit/>
          </a:bodyPr>
          <a:lstStyle/>
          <a:p>
            <a:r>
              <a:rPr lang="en-US" sz="4000" dirty="0" smtClean="0">
                <a:solidFill>
                  <a:schemeClr val="bg1"/>
                </a:solidFill>
                <a:latin typeface="Arial" panose="020B0604020202020204" pitchFamily="34" charset="0"/>
                <a:cs typeface="Arial" panose="020B0604020202020204" pitchFamily="34" charset="0"/>
              </a:rPr>
              <a:t>PSE Process</a:t>
            </a:r>
            <a:endParaRPr lang="en-US" sz="40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0" y="6280030"/>
            <a:ext cx="12192000" cy="577970"/>
          </a:xfrm>
          <a:prstGeom prst="rect">
            <a:avLst/>
          </a:prstGeom>
          <a:solidFill>
            <a:srgbClr val="7030A0"/>
          </a:solidFill>
        </p:spPr>
        <p:txBody>
          <a:bodyPr wrap="square" rtlCol="0">
            <a:spAutoFit/>
          </a:bodyPr>
          <a:lstStyle/>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9608" y="5489375"/>
            <a:ext cx="2182483" cy="602224"/>
          </a:xfrm>
          <a:prstGeom prst="rect">
            <a:avLst/>
          </a:prstGeom>
        </p:spPr>
      </p:pic>
      <p:sp>
        <p:nvSpPr>
          <p:cNvPr id="7" name="Rectangle 6"/>
          <p:cNvSpPr/>
          <p:nvPr/>
        </p:nvSpPr>
        <p:spPr>
          <a:xfrm>
            <a:off x="6096000" y="1353723"/>
            <a:ext cx="6023814" cy="4832092"/>
          </a:xfrm>
          <a:prstGeom prst="rect">
            <a:avLst/>
          </a:prstGeom>
        </p:spPr>
        <p:txBody>
          <a:bodyPr wrap="square">
            <a:spAutoFit/>
          </a:bodyPr>
          <a:lstStyle/>
          <a:p>
            <a:pPr marL="457200" indent="-457200">
              <a:buFont typeface="Arial" panose="020B0604020202020204" pitchFamily="34" charset="0"/>
              <a:buChar char="•"/>
            </a:pPr>
            <a:r>
              <a:rPr lang="en-US" sz="2800" dirty="0" smtClean="0"/>
              <a:t>Is ongoing</a:t>
            </a:r>
          </a:p>
          <a:p>
            <a:pPr marL="457200" indent="-457200">
              <a:buFont typeface="Arial" panose="020B0604020202020204" pitchFamily="34" charset="0"/>
              <a:buChar char="•"/>
            </a:pPr>
            <a:r>
              <a:rPr lang="en-US" sz="2800" dirty="0" smtClean="0"/>
              <a:t>Produces longer-term behavior change over time</a:t>
            </a:r>
          </a:p>
          <a:p>
            <a:pPr marL="457200" indent="-457200">
              <a:buFont typeface="Arial" panose="020B0604020202020204" pitchFamily="34" charset="0"/>
              <a:buChar char="•"/>
            </a:pPr>
            <a:r>
              <a:rPr lang="en-US" sz="2800" dirty="0" smtClean="0"/>
              <a:t>Occurs at the community or population level</a:t>
            </a:r>
          </a:p>
          <a:p>
            <a:pPr marL="457200" indent="-457200">
              <a:buFont typeface="Arial" panose="020B0604020202020204" pitchFamily="34" charset="0"/>
              <a:buChar char="•"/>
            </a:pPr>
            <a:r>
              <a:rPr lang="en-US" sz="2800" dirty="0" smtClean="0"/>
              <a:t>Ongoing plan and engages multiple stakeholders</a:t>
            </a:r>
          </a:p>
          <a:p>
            <a:pPr marL="457200" indent="-457200">
              <a:buFont typeface="Arial" panose="020B0604020202020204" pitchFamily="34" charset="0"/>
              <a:buChar char="•"/>
            </a:pPr>
            <a:r>
              <a:rPr lang="en-US" sz="2800" dirty="0" smtClean="0"/>
              <a:t>Long-term</a:t>
            </a:r>
          </a:p>
          <a:p>
            <a:pPr marL="457200" indent="-457200">
              <a:buFont typeface="Arial" panose="020B0604020202020204" pitchFamily="34" charset="0"/>
              <a:buChar char="•"/>
            </a:pPr>
            <a:r>
              <a:rPr lang="en-US" sz="2800" dirty="0" smtClean="0"/>
              <a:t>Sustainable</a:t>
            </a: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666" y="1353723"/>
            <a:ext cx="5566611" cy="4174959"/>
          </a:xfrm>
          <a:prstGeom prst="rect">
            <a:avLst/>
          </a:prstGeom>
        </p:spPr>
      </p:pic>
    </p:spTree>
    <p:extLst>
      <p:ext uri="{BB962C8B-B14F-4D97-AF65-F5344CB8AC3E}">
        <p14:creationId xmlns:p14="http://schemas.microsoft.com/office/powerpoint/2010/main" val="317072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0247243" cy="698740"/>
          </a:xfrm>
          <a:solidFill>
            <a:srgbClr val="7030A0"/>
          </a:solidFill>
        </p:spPr>
        <p:txBody>
          <a:bodyPr>
            <a:normAutofit/>
          </a:bodyPr>
          <a:lstStyle/>
          <a:p>
            <a:r>
              <a:rPr lang="en-US" sz="4000" dirty="0" smtClean="0">
                <a:solidFill>
                  <a:schemeClr val="bg1"/>
                </a:solidFill>
                <a:latin typeface="Arial" panose="020B0604020202020204" pitchFamily="34" charset="0"/>
                <a:cs typeface="Arial" panose="020B0604020202020204" pitchFamily="34" charset="0"/>
              </a:rPr>
              <a:t>Levels of Community Change Game</a:t>
            </a:r>
            <a:endParaRPr lang="en-US" sz="4000" dirty="0">
              <a:solidFill>
                <a:schemeClr val="bg1"/>
              </a:solidFill>
              <a:latin typeface="Arial" panose="020B0604020202020204" pitchFamily="34" charset="0"/>
              <a:cs typeface="Arial" panose="020B0604020202020204" pitchFamily="34" charset="0"/>
            </a:endParaRPr>
          </a:p>
        </p:txBody>
      </p:sp>
      <p:pic>
        <p:nvPicPr>
          <p:cNvPr id="7" name="Content Placeholder 6"/>
          <p:cNvPicPr>
            <a:picLocks noGrp="1" noChangeAspect="1"/>
          </p:cNvPicPr>
          <p:nvPr>
            <p:ph idx="1"/>
          </p:nvPr>
        </p:nvPicPr>
        <p:blipFill rotWithShape="1">
          <a:blip r:embed="rId3"/>
          <a:srcRect t="3829" b="8734"/>
          <a:stretch/>
        </p:blipFill>
        <p:spPr>
          <a:xfrm>
            <a:off x="2763078" y="887171"/>
            <a:ext cx="5645426" cy="4967553"/>
          </a:xfrm>
          <a:prstGeom prst="rect">
            <a:avLst/>
          </a:prstGeom>
        </p:spPr>
      </p:pic>
      <p:sp>
        <p:nvSpPr>
          <p:cNvPr id="4" name="TextBox 3"/>
          <p:cNvSpPr txBox="1"/>
          <p:nvPr/>
        </p:nvSpPr>
        <p:spPr>
          <a:xfrm>
            <a:off x="0" y="6280030"/>
            <a:ext cx="12192000" cy="577970"/>
          </a:xfrm>
          <a:prstGeom prst="rect">
            <a:avLst/>
          </a:prstGeom>
          <a:solidFill>
            <a:srgbClr val="7030A0"/>
          </a:solidFill>
        </p:spPr>
        <p:txBody>
          <a:bodyPr wrap="square" rtlCol="0">
            <a:spAutoFit/>
          </a:bodyPr>
          <a:lstStyle/>
          <a:p>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9608" y="5489375"/>
            <a:ext cx="2182483" cy="602224"/>
          </a:xfrm>
          <a:prstGeom prst="rect">
            <a:avLst/>
          </a:prstGeom>
        </p:spPr>
      </p:pic>
    </p:spTree>
    <p:extLst>
      <p:ext uri="{BB962C8B-B14F-4D97-AF65-F5344CB8AC3E}">
        <p14:creationId xmlns:p14="http://schemas.microsoft.com/office/powerpoint/2010/main" val="310810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0247243" cy="698740"/>
          </a:xfrm>
          <a:solidFill>
            <a:srgbClr val="7030A0"/>
          </a:solidFill>
        </p:spPr>
        <p:txBody>
          <a:bodyPr>
            <a:normAutofit/>
          </a:bodyPr>
          <a:lstStyle/>
          <a:p>
            <a:r>
              <a:rPr lang="en-US" sz="4000" dirty="0" smtClean="0">
                <a:solidFill>
                  <a:schemeClr val="bg1"/>
                </a:solidFill>
                <a:latin typeface="Arial" panose="020B0604020202020204" pitchFamily="34" charset="0"/>
                <a:cs typeface="Arial" panose="020B0604020202020204" pitchFamily="34" charset="0"/>
              </a:rPr>
              <a:t>Levels of Community Change Game</a:t>
            </a:r>
            <a:endParaRPr lang="en-US" sz="40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0" y="6280030"/>
            <a:ext cx="12192000" cy="577970"/>
          </a:xfrm>
          <a:prstGeom prst="rect">
            <a:avLst/>
          </a:prstGeom>
          <a:solidFill>
            <a:srgbClr val="7030A0"/>
          </a:solidFill>
        </p:spPr>
        <p:txBody>
          <a:bodyPr wrap="square" rtlCol="0">
            <a:spAutoFit/>
          </a:bodyPr>
          <a:lstStyle/>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9608" y="5489375"/>
            <a:ext cx="2182483" cy="602224"/>
          </a:xfrm>
          <a:prstGeom prst="rect">
            <a:avLst/>
          </a:prstGeom>
        </p:spPr>
      </p:pic>
      <p:sp>
        <p:nvSpPr>
          <p:cNvPr id="3" name="Content Placeholder 2"/>
          <p:cNvSpPr>
            <a:spLocks noGrp="1"/>
          </p:cNvSpPr>
          <p:nvPr>
            <p:ph idx="1"/>
          </p:nvPr>
        </p:nvSpPr>
        <p:spPr>
          <a:xfrm>
            <a:off x="805070" y="966225"/>
            <a:ext cx="9962322" cy="4442792"/>
          </a:xfrm>
        </p:spPr>
        <p:txBody>
          <a:bodyPr/>
          <a:lstStyle/>
          <a:p>
            <a:pPr marL="45720" indent="0">
              <a:buNone/>
            </a:pPr>
            <a:r>
              <a:rPr lang="en-US" sz="2400" b="1" dirty="0" smtClean="0"/>
              <a:t>Level </a:t>
            </a:r>
            <a:r>
              <a:rPr lang="en-US" sz="2400" b="1" dirty="0"/>
              <a:t>Descriptions</a:t>
            </a:r>
            <a:endParaRPr lang="en-US" sz="2400" dirty="0"/>
          </a:p>
          <a:p>
            <a:r>
              <a:rPr lang="en-US" sz="2400" b="1" dirty="0"/>
              <a:t>Individual</a:t>
            </a:r>
            <a:r>
              <a:rPr lang="en-US" sz="2400" dirty="0"/>
              <a:t>—knowledge, skills, attitudes, beliefs, preferences, demographic factors, and personality traits</a:t>
            </a:r>
          </a:p>
          <a:p>
            <a:r>
              <a:rPr lang="en-US" sz="2400" b="1" dirty="0"/>
              <a:t>Group/Social</a:t>
            </a:r>
            <a:r>
              <a:rPr lang="en-US" sz="2400" dirty="0"/>
              <a:t>—the support or lack thereof provided by friends, family, and peers, as well as social norms and identity </a:t>
            </a:r>
          </a:p>
          <a:p>
            <a:r>
              <a:rPr lang="en-US" sz="2400" b="1" dirty="0"/>
              <a:t>Organizational</a:t>
            </a:r>
            <a:r>
              <a:rPr lang="en-US" sz="2400" dirty="0"/>
              <a:t>—rules, regulations, guidelines, policies, cultures, and structures in place at institutions where people live, work, worship, and play, including the built </a:t>
            </a:r>
            <a:r>
              <a:rPr lang="en-US" sz="2400" dirty="0" smtClean="0"/>
              <a:t>environment </a:t>
            </a:r>
          </a:p>
          <a:p>
            <a:r>
              <a:rPr lang="en-US" sz="2400" b="1" dirty="0" smtClean="0"/>
              <a:t>Policy/System</a:t>
            </a:r>
            <a:r>
              <a:rPr lang="en-US" sz="2400" dirty="0" smtClean="0"/>
              <a:t>—local</a:t>
            </a:r>
            <a:r>
              <a:rPr lang="en-US" sz="2400" dirty="0"/>
              <a:t>, state, and federal policies, laws, </a:t>
            </a:r>
            <a:r>
              <a:rPr lang="en-US" sz="2400" dirty="0" smtClean="0"/>
              <a:t>and wide-reaching </a:t>
            </a:r>
            <a:r>
              <a:rPr lang="en-US" sz="2400" dirty="0"/>
              <a:t>systematic </a:t>
            </a:r>
            <a:r>
              <a:rPr lang="en-US" sz="2400" dirty="0" smtClean="0"/>
              <a:t>practices</a:t>
            </a:r>
          </a:p>
          <a:p>
            <a:endParaRPr lang="en-US" dirty="0"/>
          </a:p>
        </p:txBody>
      </p:sp>
      <p:sp>
        <p:nvSpPr>
          <p:cNvPr id="6" name="Text Box 2"/>
          <p:cNvSpPr txBox="1">
            <a:spLocks noChangeArrowheads="1"/>
          </p:cNvSpPr>
          <p:nvPr/>
        </p:nvSpPr>
        <p:spPr bwMode="auto">
          <a:xfrm>
            <a:off x="5417655" y="5719098"/>
            <a:ext cx="4223301" cy="526568"/>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Resource from “Levels of Community Change Game”</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3180522" y="5668520"/>
            <a:ext cx="2695161" cy="496788"/>
          </a:xfrm>
          <a:prstGeom prst="rect">
            <a:avLst/>
          </a:prstGeom>
          <a:noFill/>
          <a:ln>
            <a:noFill/>
          </a:ln>
        </p:spPr>
      </p:pic>
    </p:spTree>
    <p:extLst>
      <p:ext uri="{BB962C8B-B14F-4D97-AF65-F5344CB8AC3E}">
        <p14:creationId xmlns:p14="http://schemas.microsoft.com/office/powerpoint/2010/main" val="163933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8740"/>
          </a:xfrm>
          <a:solidFill>
            <a:srgbClr val="7030A0"/>
          </a:solidFill>
        </p:spPr>
        <p:txBody>
          <a:bodyPr>
            <a:normAutofit/>
          </a:bodyPr>
          <a:lstStyle/>
          <a:p>
            <a:r>
              <a:rPr lang="en-US" sz="4000" dirty="0" smtClean="0">
                <a:solidFill>
                  <a:schemeClr val="bg1"/>
                </a:solidFill>
                <a:latin typeface="Arial" panose="020B0604020202020204" pitchFamily="34" charset="0"/>
                <a:cs typeface="Arial" panose="020B0604020202020204" pitchFamily="34" charset="0"/>
              </a:rPr>
              <a:t>7 steps of PSE Change</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26957" y="1161116"/>
            <a:ext cx="9144000" cy="4457700"/>
          </a:xfrm>
        </p:spPr>
        <p:txBody>
          <a:bodyPr>
            <a:noAutofit/>
          </a:bodyPr>
          <a:lstStyle/>
          <a:p>
            <a:r>
              <a:rPr lang="en-US" sz="2800" dirty="0" smtClean="0">
                <a:latin typeface="Arial" panose="020B0604020202020204" pitchFamily="34" charset="0"/>
                <a:cs typeface="Arial" panose="020B0604020202020204" pitchFamily="34" charset="0"/>
              </a:rPr>
              <a:t>Step 1: Engage</a:t>
            </a:r>
          </a:p>
          <a:p>
            <a:r>
              <a:rPr lang="en-US" sz="2800" dirty="0" smtClean="0">
                <a:latin typeface="Arial" panose="020B0604020202020204" pitchFamily="34" charset="0"/>
                <a:cs typeface="Arial" panose="020B0604020202020204" pitchFamily="34" charset="0"/>
              </a:rPr>
              <a:t>Step 2: Scan</a:t>
            </a:r>
          </a:p>
          <a:p>
            <a:r>
              <a:rPr lang="en-US" sz="2800" dirty="0" smtClean="0">
                <a:latin typeface="Arial" panose="020B0604020202020204" pitchFamily="34" charset="0"/>
                <a:cs typeface="Arial" panose="020B0604020202020204" pitchFamily="34" charset="0"/>
              </a:rPr>
              <a:t>Step 3: Assess</a:t>
            </a:r>
          </a:p>
          <a:p>
            <a:r>
              <a:rPr lang="en-US" sz="2800" dirty="0" smtClean="0">
                <a:latin typeface="Arial" panose="020B0604020202020204" pitchFamily="34" charset="0"/>
                <a:cs typeface="Arial" panose="020B0604020202020204" pitchFamily="34" charset="0"/>
              </a:rPr>
              <a:t>Step 4: Review</a:t>
            </a:r>
          </a:p>
          <a:p>
            <a:r>
              <a:rPr lang="en-US" sz="2800" dirty="0" smtClean="0">
                <a:latin typeface="Arial" panose="020B0604020202020204" pitchFamily="34" charset="0"/>
                <a:cs typeface="Arial" panose="020B0604020202020204" pitchFamily="34" charset="0"/>
              </a:rPr>
              <a:t>Step 5 : Promote</a:t>
            </a:r>
          </a:p>
          <a:p>
            <a:r>
              <a:rPr lang="en-US" sz="2800" dirty="0" smtClean="0">
                <a:latin typeface="Arial" panose="020B0604020202020204" pitchFamily="34" charset="0"/>
                <a:cs typeface="Arial" panose="020B0604020202020204" pitchFamily="34" charset="0"/>
              </a:rPr>
              <a:t>Step 6: Implement</a:t>
            </a:r>
          </a:p>
          <a:p>
            <a:r>
              <a:rPr lang="en-US" sz="2800" dirty="0" smtClean="0">
                <a:latin typeface="Arial" panose="020B0604020202020204" pitchFamily="34" charset="0"/>
                <a:cs typeface="Arial" panose="020B0604020202020204" pitchFamily="34" charset="0"/>
              </a:rPr>
              <a:t>Step 7: Evaluate</a:t>
            </a:r>
            <a:endParaRPr lang="en-US" sz="2800" dirty="0">
              <a:latin typeface="Arial" panose="020B0604020202020204" pitchFamily="34" charset="0"/>
              <a:cs typeface="Arial" panose="020B0604020202020204" pitchFamily="34" charset="0"/>
            </a:endParaRPr>
          </a:p>
        </p:txBody>
      </p:sp>
      <p:sp>
        <p:nvSpPr>
          <p:cNvPr id="4" name="TextBox 3"/>
          <p:cNvSpPr txBox="1"/>
          <p:nvPr/>
        </p:nvSpPr>
        <p:spPr>
          <a:xfrm>
            <a:off x="0" y="6280030"/>
            <a:ext cx="12192000" cy="577970"/>
          </a:xfrm>
          <a:prstGeom prst="rect">
            <a:avLst/>
          </a:prstGeom>
          <a:solidFill>
            <a:srgbClr val="7030A0"/>
          </a:solidFill>
        </p:spPr>
        <p:txBody>
          <a:bodyPr wrap="square" rtlCol="0">
            <a:spAutoFit/>
          </a:bodyPr>
          <a:lstStyle/>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9608" y="5489375"/>
            <a:ext cx="2182483" cy="602224"/>
          </a:xfrm>
          <a:prstGeom prst="rect">
            <a:avLst/>
          </a:prstGeom>
        </p:spPr>
      </p:pic>
      <p:pic>
        <p:nvPicPr>
          <p:cNvPr id="6" name="Picture 5"/>
          <p:cNvPicPr>
            <a:picLocks noChangeAspect="1"/>
          </p:cNvPicPr>
          <p:nvPr/>
        </p:nvPicPr>
        <p:blipFill>
          <a:blip r:embed="rId4"/>
          <a:stretch>
            <a:fillRect/>
          </a:stretch>
        </p:blipFill>
        <p:spPr>
          <a:xfrm>
            <a:off x="4993105" y="1304046"/>
            <a:ext cx="6701589" cy="4091114"/>
          </a:xfrm>
          <a:prstGeom prst="rect">
            <a:avLst/>
          </a:prstGeom>
        </p:spPr>
      </p:pic>
    </p:spTree>
    <p:extLst>
      <p:ext uri="{BB962C8B-B14F-4D97-AF65-F5344CB8AC3E}">
        <p14:creationId xmlns:p14="http://schemas.microsoft.com/office/powerpoint/2010/main" val="223524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8740"/>
          </a:xfrm>
          <a:solidFill>
            <a:srgbClr val="7030A0"/>
          </a:solidFill>
        </p:spPr>
        <p:txBody>
          <a:bodyPr>
            <a:normAutofit/>
          </a:bodyPr>
          <a:lstStyle/>
          <a:p>
            <a:r>
              <a:rPr lang="en-US" sz="4000" dirty="0" smtClean="0">
                <a:solidFill>
                  <a:schemeClr val="bg1"/>
                </a:solidFill>
                <a:latin typeface="Arial" panose="020B0604020202020204" pitchFamily="34" charset="0"/>
                <a:cs typeface="Arial" panose="020B0604020202020204" pitchFamily="34" charset="0"/>
              </a:rPr>
              <a:t>7 steps of PSE Change</a:t>
            </a:r>
            <a:endParaRPr lang="en-US" sz="40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26957" y="1161116"/>
            <a:ext cx="9144000" cy="4457700"/>
          </a:xfrm>
        </p:spPr>
        <p:txBody>
          <a:bodyPr>
            <a:noAutofit/>
          </a:bodyPr>
          <a:lstStyle/>
          <a:p>
            <a:r>
              <a:rPr lang="en-US" sz="2800" dirty="0" smtClean="0">
                <a:latin typeface="Arial" panose="020B0604020202020204" pitchFamily="34" charset="0"/>
                <a:cs typeface="Arial" panose="020B0604020202020204" pitchFamily="34" charset="0"/>
              </a:rPr>
              <a:t>Step 1: Engage</a:t>
            </a:r>
          </a:p>
          <a:p>
            <a:r>
              <a:rPr lang="en-US" sz="2800" dirty="0" smtClean="0">
                <a:latin typeface="Arial" panose="020B0604020202020204" pitchFamily="34" charset="0"/>
                <a:cs typeface="Arial" panose="020B0604020202020204" pitchFamily="34" charset="0"/>
              </a:rPr>
              <a:t>Step 2: Scan</a:t>
            </a:r>
          </a:p>
          <a:p>
            <a:r>
              <a:rPr lang="en-US" sz="2800" dirty="0" smtClean="0">
                <a:latin typeface="Arial" panose="020B0604020202020204" pitchFamily="34" charset="0"/>
                <a:cs typeface="Arial" panose="020B0604020202020204" pitchFamily="34" charset="0"/>
              </a:rPr>
              <a:t>Step 3: Assess</a:t>
            </a:r>
          </a:p>
          <a:p>
            <a:r>
              <a:rPr lang="en-US" sz="2800" dirty="0" smtClean="0">
                <a:latin typeface="Arial" panose="020B0604020202020204" pitchFamily="34" charset="0"/>
                <a:cs typeface="Arial" panose="020B0604020202020204" pitchFamily="34" charset="0"/>
              </a:rPr>
              <a:t>Step 4: Review</a:t>
            </a:r>
          </a:p>
          <a:p>
            <a:r>
              <a:rPr lang="en-US" sz="2800" dirty="0" smtClean="0">
                <a:latin typeface="Arial" panose="020B0604020202020204" pitchFamily="34" charset="0"/>
                <a:cs typeface="Arial" panose="020B0604020202020204" pitchFamily="34" charset="0"/>
              </a:rPr>
              <a:t>Step 5 : Promote</a:t>
            </a:r>
          </a:p>
          <a:p>
            <a:r>
              <a:rPr lang="en-US" sz="2800" dirty="0" smtClean="0">
                <a:latin typeface="Arial" panose="020B0604020202020204" pitchFamily="34" charset="0"/>
                <a:cs typeface="Arial" panose="020B0604020202020204" pitchFamily="34" charset="0"/>
              </a:rPr>
              <a:t>Step 6: Implement</a:t>
            </a:r>
          </a:p>
          <a:p>
            <a:r>
              <a:rPr lang="en-US" sz="2800" dirty="0" smtClean="0">
                <a:latin typeface="Arial" panose="020B0604020202020204" pitchFamily="34" charset="0"/>
                <a:cs typeface="Arial" panose="020B0604020202020204" pitchFamily="34" charset="0"/>
              </a:rPr>
              <a:t>Step 7: Evaluate</a:t>
            </a:r>
            <a:endParaRPr lang="en-US" sz="2800" dirty="0">
              <a:latin typeface="Arial" panose="020B0604020202020204" pitchFamily="34" charset="0"/>
              <a:cs typeface="Arial" panose="020B0604020202020204" pitchFamily="34" charset="0"/>
            </a:endParaRPr>
          </a:p>
        </p:txBody>
      </p:sp>
      <p:sp>
        <p:nvSpPr>
          <p:cNvPr id="4" name="TextBox 3"/>
          <p:cNvSpPr txBox="1"/>
          <p:nvPr/>
        </p:nvSpPr>
        <p:spPr>
          <a:xfrm>
            <a:off x="0" y="6280030"/>
            <a:ext cx="12192000" cy="577970"/>
          </a:xfrm>
          <a:prstGeom prst="rect">
            <a:avLst/>
          </a:prstGeom>
          <a:solidFill>
            <a:srgbClr val="7030A0"/>
          </a:solidFill>
        </p:spPr>
        <p:txBody>
          <a:bodyPr wrap="square" rtlCol="0">
            <a:spAutoFit/>
          </a:bodyPr>
          <a:lstStyle/>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9608" y="5489375"/>
            <a:ext cx="2182483" cy="602224"/>
          </a:xfrm>
          <a:prstGeom prst="rect">
            <a:avLst/>
          </a:prstGeom>
        </p:spPr>
      </p:pic>
      <p:pic>
        <p:nvPicPr>
          <p:cNvPr id="6" name="Picture 5"/>
          <p:cNvPicPr>
            <a:picLocks noChangeAspect="1"/>
          </p:cNvPicPr>
          <p:nvPr/>
        </p:nvPicPr>
        <p:blipFill>
          <a:blip r:embed="rId4"/>
          <a:stretch>
            <a:fillRect/>
          </a:stretch>
        </p:blipFill>
        <p:spPr>
          <a:xfrm>
            <a:off x="4993105" y="1304046"/>
            <a:ext cx="6701589" cy="4091114"/>
          </a:xfrm>
          <a:prstGeom prst="rect">
            <a:avLst/>
          </a:prstGeom>
        </p:spPr>
      </p:pic>
    </p:spTree>
    <p:extLst>
      <p:ext uri="{BB962C8B-B14F-4D97-AF65-F5344CB8AC3E}">
        <p14:creationId xmlns:p14="http://schemas.microsoft.com/office/powerpoint/2010/main" val="680691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ealth Fitness 16x9">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lth and fitness presentation (widescreen).potx" id="{ABFD658B-2256-413B-9244-0F977A0B2D12}" vid="{E4CB021D-C859-4C82-BDBB-2F2FACCF0D80}"/>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Health and fitness presentation (widescreen)</Template>
  <TotalTime>422</TotalTime>
  <Words>1317</Words>
  <Application>Microsoft Office PowerPoint</Application>
  <PresentationFormat>Widescreen</PresentationFormat>
  <Paragraphs>156</Paragraphs>
  <Slides>21</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Health Fitness 16x9</vt:lpstr>
      <vt:lpstr>Culture of Health Boot Camp</vt:lpstr>
      <vt:lpstr>What is Culture of Health?</vt:lpstr>
      <vt:lpstr>Grantees</vt:lpstr>
      <vt:lpstr>Boot Camp outcomes</vt:lpstr>
      <vt:lpstr>PSE Process</vt:lpstr>
      <vt:lpstr>Levels of Community Change Game</vt:lpstr>
      <vt:lpstr>Levels of Community Change Game</vt:lpstr>
      <vt:lpstr>7 steps of PSE Change</vt:lpstr>
      <vt:lpstr>7 steps of PSE Change</vt:lpstr>
      <vt:lpstr>Lunch Discussion</vt:lpstr>
      <vt:lpstr>Step 1: Engage</vt:lpstr>
      <vt:lpstr>Step 2: Scan</vt:lpstr>
      <vt:lpstr>Step 3: Assess</vt:lpstr>
      <vt:lpstr>Step 4: Review</vt:lpstr>
      <vt:lpstr>Step 5: Promote</vt:lpstr>
      <vt:lpstr>Step 6: Implement</vt:lpstr>
      <vt:lpstr>Step 7: Evaluate</vt:lpstr>
      <vt:lpstr>Reflections</vt:lpstr>
      <vt:lpstr>Policy, Systems, and Environmental Change</vt:lpstr>
      <vt:lpstr>Resources</vt:lpstr>
      <vt:lpstr>Culture of Health Boot Camp</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Pictures layout</dc:title>
  <dc:creator>Gayle Price</dc:creator>
  <cp:lastModifiedBy>Linda Lamb</cp:lastModifiedBy>
  <cp:revision>42</cp:revision>
  <dcterms:created xsi:type="dcterms:W3CDTF">2019-05-07T17:48:10Z</dcterms:created>
  <dcterms:modified xsi:type="dcterms:W3CDTF">2019-06-24T19:44:22Z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