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82" r:id="rId1"/>
    <p:sldMasterId id="2147483686" r:id="rId2"/>
    <p:sldMasterId id="2147483698" r:id="rId3"/>
  </p:sldMasterIdLst>
  <p:notesMasterIdLst>
    <p:notesMasterId r:id="rId43"/>
  </p:notesMasterIdLst>
  <p:sldIdLst>
    <p:sldId id="256" r:id="rId4"/>
    <p:sldId id="288" r:id="rId5"/>
    <p:sldId id="262" r:id="rId6"/>
    <p:sldId id="313" r:id="rId7"/>
    <p:sldId id="263" r:id="rId8"/>
    <p:sldId id="315" r:id="rId9"/>
    <p:sldId id="317" r:id="rId10"/>
    <p:sldId id="264" r:id="rId11"/>
    <p:sldId id="266" r:id="rId12"/>
    <p:sldId id="314" r:id="rId13"/>
    <p:sldId id="268" r:id="rId14"/>
    <p:sldId id="318" r:id="rId15"/>
    <p:sldId id="269" r:id="rId16"/>
    <p:sldId id="270" r:id="rId17"/>
    <p:sldId id="271" r:id="rId18"/>
    <p:sldId id="304" r:id="rId19"/>
    <p:sldId id="272" r:id="rId20"/>
    <p:sldId id="296" r:id="rId21"/>
    <p:sldId id="306" r:id="rId22"/>
    <p:sldId id="273" r:id="rId23"/>
    <p:sldId id="295" r:id="rId24"/>
    <p:sldId id="276" r:id="rId25"/>
    <p:sldId id="274" r:id="rId26"/>
    <p:sldId id="309" r:id="rId27"/>
    <p:sldId id="277" r:id="rId28"/>
    <p:sldId id="257" r:id="rId29"/>
    <p:sldId id="278" r:id="rId30"/>
    <p:sldId id="291" r:id="rId31"/>
    <p:sldId id="292" r:id="rId32"/>
    <p:sldId id="279" r:id="rId33"/>
    <p:sldId id="311" r:id="rId34"/>
    <p:sldId id="280" r:id="rId35"/>
    <p:sldId id="285" r:id="rId36"/>
    <p:sldId id="297" r:id="rId37"/>
    <p:sldId id="312" r:id="rId38"/>
    <p:sldId id="298" r:id="rId39"/>
    <p:sldId id="281" r:id="rId40"/>
    <p:sldId id="286" r:id="rId41"/>
    <p:sldId id="283" r:id="rId42"/>
  </p:sldIdLst>
  <p:sldSz cx="9144000" cy="6858000" type="screen4x3"/>
  <p:notesSz cx="6950075" cy="9236075"/>
  <p:embeddedFontLst>
    <p:embeddedFont>
      <p:font typeface="Arial Narrow" panose="020B0606020202030204" pitchFamily="34" charset="0"/>
      <p:regular r:id="rId44"/>
      <p:bold r:id="rId45"/>
      <p:italic r:id="rId46"/>
      <p:boldItalic r:id="rId47"/>
    </p:embeddedFont>
    <p:embeddedFont>
      <p:font typeface="Calibri" panose="020F0502020204030204" pitchFamily="34" charset="0"/>
      <p:regular r:id="rId48"/>
      <p:bold r:id="rId49"/>
      <p:italic r:id="rId50"/>
      <p:boldItalic r:id="rId51"/>
    </p:embeddedFont>
    <p:embeddedFont>
      <p:font typeface="Raleway" pitchFamily="2" charset="0"/>
      <p:regular r:id="rId52"/>
      <p:bold r:id="rId53"/>
      <p:italic r:id="rId54"/>
      <p:boldItalic r:id="rId55"/>
    </p:embeddedFont>
    <p:embeddedFont>
      <p:font typeface="Roboto" panose="02000000000000000000" pitchFamily="2" charset="0"/>
      <p:regular r:id="rId56"/>
      <p:bold r:id="rId57"/>
      <p:italic r:id="rId58"/>
      <p:boldItalic r:id="rId59"/>
    </p:embeddedFont>
    <p:embeddedFont>
      <p:font typeface="Source Sans Pro" panose="020B0503030403020204" pitchFamily="3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l" initials="C" lastIdx="1" clrIdx="0">
    <p:extLst>
      <p:ext uri="{19B8F6BF-5375-455C-9EA6-DF929625EA0E}">
        <p15:presenceInfo xmlns:p15="http://schemas.microsoft.com/office/powerpoint/2012/main" userId="C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2E87"/>
    <a:srgbClr val="E6E6E6"/>
    <a:srgbClr val="434343"/>
    <a:srgbClr val="184437"/>
    <a:srgbClr val="4E268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EE65DE-1292-4602-BD9A-4DB652F8DEFA}" v="2" dt="2024-03-25T19:06:20.1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814" autoAdjust="0"/>
    <p:restoredTop sz="86408" autoAdjust="0"/>
  </p:normalViewPr>
  <p:slideViewPr>
    <p:cSldViewPr snapToGrid="0">
      <p:cViewPr varScale="1">
        <p:scale>
          <a:sx n="98" d="100"/>
          <a:sy n="98" d="100"/>
        </p:scale>
        <p:origin x="1572" y="84"/>
      </p:cViewPr>
      <p:guideLst>
        <p:guide orient="horz" pos="2160"/>
        <p:guide pos="2880"/>
      </p:guideLst>
    </p:cSldViewPr>
  </p:slideViewPr>
  <p:outlineViewPr>
    <p:cViewPr>
      <p:scale>
        <a:sx n="33" d="100"/>
        <a:sy n="33" d="100"/>
      </p:scale>
      <p:origin x="-24"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font" Target="fonts/font4.fntdata"/><Relationship Id="rId63" Type="http://schemas.openxmlformats.org/officeDocument/2006/relationships/font" Target="fonts/font20.fntdata"/><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font" Target="fonts/font18.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commentAuthors" Target="commentAuthors.xml"/><Relationship Id="rId69" Type="http://schemas.microsoft.com/office/2016/11/relationships/changesInfo" Target="changesInfos/changesInfo1.xml"/><Relationship Id="rId8" Type="http://schemas.openxmlformats.org/officeDocument/2006/relationships/slide" Target="slides/slide5.xml"/><Relationship Id="rId51" Type="http://schemas.openxmlformats.org/officeDocument/2006/relationships/font" Target="fonts/font8.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3.fntdata"/><Relationship Id="rId59" Type="http://schemas.openxmlformats.org/officeDocument/2006/relationships/font" Target="fonts/font16.fntdata"/><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11.fntdata"/><Relationship Id="rId62" Type="http://schemas.openxmlformats.org/officeDocument/2006/relationships/font" Target="fonts/font19.fntdata"/><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font" Target="fonts/font7.fntdata"/><Relationship Id="rId55" Type="http://schemas.openxmlformats.org/officeDocument/2006/relationships/font" Target="fonts/font1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lynn Stull" userId="b678bcbb-85a8-4ad7-9b07-c122b14eca9e" providerId="ADAL" clId="{D7EE65DE-1292-4602-BD9A-4DB652F8DEFA}"/>
    <pc:docChg chg="modSld">
      <pc:chgData name="Katelynn Stull" userId="b678bcbb-85a8-4ad7-9b07-c122b14eca9e" providerId="ADAL" clId="{D7EE65DE-1292-4602-BD9A-4DB652F8DEFA}" dt="2024-03-25T19:09:37.582" v="13" actId="14100"/>
      <pc:docMkLst>
        <pc:docMk/>
      </pc:docMkLst>
      <pc:sldChg chg="modSp mod">
        <pc:chgData name="Katelynn Stull" userId="b678bcbb-85a8-4ad7-9b07-c122b14eca9e" providerId="ADAL" clId="{D7EE65DE-1292-4602-BD9A-4DB652F8DEFA}" dt="2024-03-25T19:09:37.582" v="13" actId="14100"/>
        <pc:sldMkLst>
          <pc:docMk/>
          <pc:sldMk cId="3909303602" sldId="314"/>
        </pc:sldMkLst>
        <pc:spChg chg="mod">
          <ac:chgData name="Katelynn Stull" userId="b678bcbb-85a8-4ad7-9b07-c122b14eca9e" providerId="ADAL" clId="{D7EE65DE-1292-4602-BD9A-4DB652F8DEFA}" dt="2024-03-25T19:09:37.582" v="13" actId="14100"/>
          <ac:spMkLst>
            <pc:docMk/>
            <pc:sldMk cId="3909303602" sldId="314"/>
            <ac:spMk id="37" creationId="{43F865D6-775A-477B-9F7F-40F22C45529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ksre.k-state.edu/foodsafety/produce/guidance/index.html#agricultural-water"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ksre.k-state.edu/foodsafety/produce/guidance/docs/Managing-Post-Harvest-Water.pdf"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ksre.k-state.edu/foodsafety/produce/guidance/index.html#sanitation"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ksre.k-state.edu/foodsafety/produce/usda-gap/doc/LOG-Water-Annual.pdf" TargetMode="External"/><Relationship Id="rId4" Type="http://schemas.openxmlformats.org/officeDocument/2006/relationships/hyperlink" Target="https://www.ksre.k-state.edu/foodsafety/produce/guidance/index.html#water-testing"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roducesafetyalliance.cornell.edu/"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ksre.k-state.edu/foodsafety/produce/docs/dealing-with-wildlife.pdf"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ww.ksre.k-state.edu/foodsafety/produce/guidance/index.html#wildlife-rodents-pest" TargetMode="External"/><Relationship Id="rId5" Type="http://schemas.openxmlformats.org/officeDocument/2006/relationships/hyperlink" Target="https://www.ksre.k-state.edu/foodsafety/produce/docs/NCR-Domesticated-Animals-Factsheet.pdf" TargetMode="External"/><Relationship Id="rId4" Type="http://schemas.openxmlformats.org/officeDocument/2006/relationships/hyperlink" Target="http://animalrange.montana.edu/documents/extension/WILDLIFEDAMAGECONTROLFORORGANICFARMERS.pdf"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ksre.k-state.edu/foodsafety/produce/fsma/docs/visitor.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fsh.iit.edu/ss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p: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d379a65555_0_27:notes"/>
          <p:cNvSpPr txBox="1">
            <a:spLocks noGrp="1"/>
          </p:cNvSpPr>
          <p:nvPr>
            <p:ph type="body" idx="1"/>
          </p:nvPr>
        </p:nvSpPr>
        <p:spPr>
          <a:xfrm>
            <a:off x="695008" y="4444861"/>
            <a:ext cx="5560060" cy="3636856"/>
          </a:xfrm>
          <a:prstGeom prst="rect">
            <a:avLst/>
          </a:prstGeom>
        </p:spPr>
        <p:txBody>
          <a:bodyPr spcFirstLastPara="1" wrap="square" lIns="92476" tIns="92476" rIns="92476" bIns="92476" anchor="t" anchorCtr="0">
            <a:noAutofit/>
          </a:bodyPr>
          <a:lstStyle/>
          <a:p>
            <a:pPr marL="0" indent="0">
              <a:buNone/>
            </a:pPr>
            <a:r>
              <a:rPr lang="en-US" dirty="0"/>
              <a:t>Well Construction: location not subject to flooding, upslope, watertight casing, sanitary seal or cap, and backflow prevention.</a:t>
            </a:r>
          </a:p>
          <a:p>
            <a:pPr marL="0" indent="0">
              <a:buNone/>
            </a:pPr>
            <a:endParaRPr dirty="0"/>
          </a:p>
        </p:txBody>
      </p:sp>
      <p:sp>
        <p:nvSpPr>
          <p:cNvPr id="278" name="Google Shape;278;gd379a65555_0_27: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3995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d379a65555_0_35:notes"/>
          <p:cNvSpPr txBox="1">
            <a:spLocks noGrp="1"/>
          </p:cNvSpPr>
          <p:nvPr>
            <p:ph type="body" idx="1"/>
          </p:nvPr>
        </p:nvSpPr>
        <p:spPr>
          <a:xfrm>
            <a:off x="695008" y="4444861"/>
            <a:ext cx="5560060" cy="3636856"/>
          </a:xfrm>
          <a:prstGeom prst="rect">
            <a:avLst/>
          </a:prstGeom>
        </p:spPr>
        <p:txBody>
          <a:bodyPr spcFirstLastPara="1" wrap="square" lIns="92476" tIns="92476" rIns="92476" bIns="92476" anchor="t" anchorCtr="0">
            <a:noAutofit/>
          </a:bodyPr>
          <a:lstStyle/>
          <a:p>
            <a:pPr marL="0" indent="0">
              <a:buClr>
                <a:schemeClr val="dk1"/>
              </a:buClr>
              <a:buNone/>
            </a:pPr>
            <a:r>
              <a:rPr lang="en">
                <a:solidFill>
                  <a:schemeClr val="dk1"/>
                </a:solidFill>
              </a:rPr>
              <a:t>Images courtesy of Produce Safety Alliance</a:t>
            </a:r>
            <a:endParaRPr>
              <a:solidFill>
                <a:schemeClr val="dk1"/>
              </a:solidFill>
            </a:endParaRPr>
          </a:p>
          <a:p>
            <a:pPr marL="0" indent="0">
              <a:buNone/>
            </a:pPr>
            <a:endParaRPr/>
          </a:p>
        </p:txBody>
      </p:sp>
      <p:sp>
        <p:nvSpPr>
          <p:cNvPr id="333" name="Google Shape;333;gd379a65555_0_35: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d379a65555_0_223:notes"/>
          <p:cNvSpPr txBox="1">
            <a:spLocks noGrp="1"/>
          </p:cNvSpPr>
          <p:nvPr>
            <p:ph type="body" idx="1"/>
          </p:nvPr>
        </p:nvSpPr>
        <p:spPr>
          <a:xfrm>
            <a:off x="695008" y="4444861"/>
            <a:ext cx="5560060" cy="3636856"/>
          </a:xfrm>
          <a:prstGeom prst="rect">
            <a:avLst/>
          </a:prstGeom>
        </p:spPr>
        <p:txBody>
          <a:bodyPr spcFirstLastPara="1" wrap="square" lIns="92476" tIns="92476" rIns="92476" bIns="92476" anchor="t" anchorCtr="0">
            <a:noAutofit/>
          </a:bodyPr>
          <a:lstStyle/>
          <a:p>
            <a:pPr marL="0" indent="0">
              <a:buNone/>
            </a:pPr>
            <a:endParaRPr dirty="0"/>
          </a:p>
        </p:txBody>
      </p:sp>
      <p:sp>
        <p:nvSpPr>
          <p:cNvPr id="343" name="Google Shape;343;gd379a65555_0_223: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d379a65555_0_233:notes"/>
          <p:cNvSpPr txBox="1">
            <a:spLocks noGrp="1"/>
          </p:cNvSpPr>
          <p:nvPr>
            <p:ph type="body" idx="1"/>
          </p:nvPr>
        </p:nvSpPr>
        <p:spPr>
          <a:xfrm>
            <a:off x="695008" y="4444861"/>
            <a:ext cx="5560060" cy="3636856"/>
          </a:xfrm>
          <a:prstGeom prst="rect">
            <a:avLst/>
          </a:prstGeom>
        </p:spPr>
        <p:txBody>
          <a:bodyPr spcFirstLastPara="1" wrap="square" lIns="92476" tIns="92476" rIns="92476" bIns="92476" anchor="t" anchorCtr="0">
            <a:noAutofit/>
          </a:bodyPr>
          <a:lstStyle/>
          <a:p>
            <a:pPr marL="0" indent="0">
              <a:spcBef>
                <a:spcPts val="364"/>
              </a:spcBef>
              <a:buNone/>
            </a:pPr>
            <a:r>
              <a:rPr lang="en" u="sng" dirty="0">
                <a:solidFill>
                  <a:schemeClr val="hlink"/>
                </a:solidFill>
                <a:hlinkClick r:id="rId3"/>
              </a:rPr>
              <a:t>https://www.ksre.k-state.edu/foodsafety/produce/guidance/index.html#agricultural-water</a:t>
            </a:r>
            <a:endParaRPr dirty="0"/>
          </a:p>
          <a:p>
            <a:pPr marL="0" indent="0">
              <a:spcBef>
                <a:spcPts val="364"/>
              </a:spcBef>
              <a:buNone/>
            </a:pPr>
            <a:endParaRPr dirty="0"/>
          </a:p>
          <a:p>
            <a:pPr marL="0" indent="0">
              <a:spcBef>
                <a:spcPts val="364"/>
              </a:spcBef>
              <a:buNone/>
            </a:pPr>
            <a:r>
              <a:rPr lang="en" u="sng" dirty="0">
                <a:solidFill>
                  <a:schemeClr val="hlink"/>
                </a:solidFill>
                <a:hlinkClick r:id="rId4"/>
              </a:rPr>
              <a:t>https://www.ksre.k-state.edu/foodsafety/produce/guidance/docs/Managing-Post-Harvest-Water.pdf</a:t>
            </a:r>
            <a:endParaRPr dirty="0"/>
          </a:p>
          <a:p>
            <a:pPr marL="0" indent="0">
              <a:spcBef>
                <a:spcPts val="364"/>
              </a:spcBef>
              <a:buNone/>
            </a:pPr>
            <a:endParaRPr dirty="0"/>
          </a:p>
        </p:txBody>
      </p:sp>
      <p:sp>
        <p:nvSpPr>
          <p:cNvPr id="352" name="Google Shape;352;gd379a65555_0_233: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d379a65555_0_248:notes"/>
          <p:cNvSpPr txBox="1">
            <a:spLocks noGrp="1"/>
          </p:cNvSpPr>
          <p:nvPr>
            <p:ph type="body" idx="1"/>
          </p:nvPr>
        </p:nvSpPr>
        <p:spPr>
          <a:xfrm>
            <a:off x="695008" y="4444861"/>
            <a:ext cx="5560060" cy="3636856"/>
          </a:xfrm>
          <a:prstGeom prst="rect">
            <a:avLst/>
          </a:prstGeom>
        </p:spPr>
        <p:txBody>
          <a:bodyPr spcFirstLastPara="1" wrap="square" lIns="92476" tIns="92476" rIns="92476" bIns="92476" anchor="t" anchorCtr="0">
            <a:noAutofit/>
          </a:bodyPr>
          <a:lstStyle/>
          <a:p>
            <a:pPr marL="0" indent="0">
              <a:spcBef>
                <a:spcPts val="364"/>
              </a:spcBef>
              <a:buNone/>
            </a:pPr>
            <a:r>
              <a:rPr lang="en-US" u="sng" dirty="0">
                <a:solidFill>
                  <a:schemeClr val="hlink"/>
                </a:solidFill>
              </a:rPr>
              <a:t>https://resources.producesafetyalliance.cornell.edu/documents/Sanitizer-Factsheet.pdf</a:t>
            </a:r>
          </a:p>
          <a:p>
            <a:pPr marL="0" indent="0">
              <a:spcBef>
                <a:spcPts val="364"/>
              </a:spcBef>
              <a:buNone/>
            </a:pPr>
            <a:endParaRPr dirty="0"/>
          </a:p>
          <a:p>
            <a:pPr marL="0" indent="0">
              <a:spcBef>
                <a:spcPts val="364"/>
              </a:spcBef>
              <a:buNone/>
            </a:pPr>
            <a:r>
              <a:rPr lang="en-US"/>
              <a:t>https://resources.producesafetyalliance.cornell.edu/sanitizer/</a:t>
            </a:r>
          </a:p>
          <a:p>
            <a:pPr marL="0" indent="0">
              <a:spcBef>
                <a:spcPts val="364"/>
              </a:spcBef>
              <a:buNone/>
            </a:pPr>
            <a:endParaRPr dirty="0"/>
          </a:p>
          <a:p>
            <a:pPr marL="0" indent="0">
              <a:spcBef>
                <a:spcPts val="364"/>
              </a:spcBef>
              <a:buNone/>
            </a:pPr>
            <a:r>
              <a:rPr lang="en" u="sng" dirty="0">
                <a:solidFill>
                  <a:schemeClr val="hlink"/>
                </a:solidFill>
                <a:hlinkClick r:id="rId3"/>
              </a:rPr>
              <a:t>https://www.ksre.k-state.edu/foodsafety/produce/guidance/index.html#sanitation</a:t>
            </a:r>
            <a:endParaRPr dirty="0"/>
          </a:p>
          <a:p>
            <a:pPr marL="0" indent="0">
              <a:spcBef>
                <a:spcPts val="364"/>
              </a:spcBef>
              <a:buNone/>
            </a:pPr>
            <a:endParaRPr dirty="0"/>
          </a:p>
          <a:p>
            <a:pPr marL="0" indent="0" defTabSz="924916">
              <a:spcBef>
                <a:spcPts val="364"/>
              </a:spcBef>
              <a:buNone/>
              <a:defRPr/>
            </a:pPr>
            <a:r>
              <a:rPr lang="en-US" u="sng" dirty="0">
                <a:solidFill>
                  <a:schemeClr val="hlink"/>
                </a:solidFill>
                <a:hlinkClick r:id="rId4"/>
              </a:rPr>
              <a:t>https://www.ksre.k-state.edu/foodsafety/produce/guidance/index.html#water-testing</a:t>
            </a:r>
            <a:endParaRPr lang="en-US" dirty="0"/>
          </a:p>
          <a:p>
            <a:pPr marL="0" indent="0">
              <a:spcBef>
                <a:spcPts val="364"/>
              </a:spcBef>
              <a:buNone/>
            </a:pPr>
            <a:endParaRPr lang="en-US" dirty="0"/>
          </a:p>
          <a:p>
            <a:pPr marL="0" indent="0" defTabSz="924916">
              <a:spcBef>
                <a:spcPts val="364"/>
              </a:spcBef>
              <a:buNone/>
              <a:defRPr/>
            </a:pPr>
            <a:r>
              <a:rPr lang="en-US" u="sng" dirty="0">
                <a:solidFill>
                  <a:schemeClr val="hlink"/>
                </a:solidFill>
                <a:hlinkClick r:id="rId5"/>
              </a:rPr>
              <a:t>https://www.ksre.k-state.edu/foodsafety/produce/usda-gap/doc/LOG-Water-Annual.pdf</a:t>
            </a:r>
            <a:endParaRPr lang="en-US" dirty="0">
              <a:solidFill>
                <a:schemeClr val="dk1"/>
              </a:solidFill>
            </a:endParaRPr>
          </a:p>
          <a:p>
            <a:pPr marL="0" indent="0">
              <a:spcBef>
                <a:spcPts val="364"/>
              </a:spcBef>
              <a:buNone/>
            </a:pPr>
            <a:endParaRPr dirty="0"/>
          </a:p>
        </p:txBody>
      </p:sp>
      <p:sp>
        <p:nvSpPr>
          <p:cNvPr id="361" name="Google Shape;361;gd379a65555_0_248: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p: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dirty="0"/>
          </a:p>
        </p:txBody>
      </p:sp>
    </p:spTree>
    <p:extLst>
      <p:ext uri="{BB962C8B-B14F-4D97-AF65-F5344CB8AC3E}">
        <p14:creationId xmlns:p14="http://schemas.microsoft.com/office/powerpoint/2010/main" val="2796449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d4332a4546_1_0:notes"/>
          <p:cNvSpPr txBox="1">
            <a:spLocks noGrp="1"/>
          </p:cNvSpPr>
          <p:nvPr>
            <p:ph type="body" idx="1"/>
          </p:nvPr>
        </p:nvSpPr>
        <p:spPr>
          <a:xfrm>
            <a:off x="695008" y="4444861"/>
            <a:ext cx="5560060" cy="3636856"/>
          </a:xfrm>
          <a:prstGeom prst="rect">
            <a:avLst/>
          </a:prstGeom>
        </p:spPr>
        <p:txBody>
          <a:bodyPr spcFirstLastPara="1" wrap="square" lIns="92476" tIns="92476" rIns="92476" bIns="92476" anchor="t" anchorCtr="0">
            <a:noAutofit/>
          </a:bodyPr>
          <a:lstStyle/>
          <a:p>
            <a:pPr marL="0" indent="0" defTabSz="924916">
              <a:buClr>
                <a:schemeClr val="dk1"/>
              </a:buClr>
              <a:buNone/>
              <a:defRPr/>
            </a:pPr>
            <a:r>
              <a:rPr lang="en-US" dirty="0"/>
              <a:t>Subpart F – Biological Soil Amendments of Animal Origin and Human Waste </a:t>
            </a:r>
            <a:r>
              <a:rPr lang="en-US" dirty="0">
                <a:solidFill>
                  <a:srgbClr val="434343"/>
                </a:solidFill>
                <a:latin typeface="Source Sans Pro"/>
                <a:ea typeface="Source Sans Pro"/>
                <a:cs typeface="Source Sans Pro"/>
                <a:sym typeface="Source Sans Pro"/>
              </a:rPr>
              <a:t>§112.51 </a:t>
            </a:r>
            <a:endParaRPr lang="en-US" dirty="0"/>
          </a:p>
          <a:p>
            <a:pPr marL="0" indent="0">
              <a:buClr>
                <a:schemeClr val="dk1"/>
              </a:buClr>
              <a:buNone/>
            </a:pPr>
            <a:endParaRPr lang="en" u="sng" dirty="0">
              <a:solidFill>
                <a:schemeClr val="hlink"/>
              </a:solidFill>
              <a:hlinkClick r:id="" action="ppaction://noaction"/>
            </a:endParaRPr>
          </a:p>
          <a:p>
            <a:pPr marL="0" indent="0">
              <a:buClr>
                <a:schemeClr val="dk1"/>
              </a:buClr>
              <a:buNone/>
            </a:pPr>
            <a:r>
              <a:rPr lang="en" u="sng" dirty="0">
                <a:solidFill>
                  <a:schemeClr val="hlink"/>
                </a:solidFill>
                <a:hlinkClick r:id="" action="ppaction://noaction"/>
              </a:rPr>
              <a:t>https://www.ksre.k-state.edu/foodsafety/produce/fsma/docs/Bsaao.pdf</a:t>
            </a:r>
            <a:endParaRPr dirty="0">
              <a:solidFill>
                <a:schemeClr val="dk1"/>
              </a:solidFill>
            </a:endParaRPr>
          </a:p>
          <a:p>
            <a:pPr marL="0" indent="0">
              <a:buClr>
                <a:schemeClr val="dk1"/>
              </a:buClr>
              <a:buNone/>
            </a:pPr>
            <a:endParaRPr dirty="0">
              <a:solidFill>
                <a:schemeClr val="dk1"/>
              </a:solidFill>
            </a:endParaRPr>
          </a:p>
        </p:txBody>
      </p:sp>
      <p:sp>
        <p:nvSpPr>
          <p:cNvPr id="372" name="Google Shape;372;gd4332a4546_1_0: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d4332a4546_1_0:notes"/>
          <p:cNvSpPr txBox="1">
            <a:spLocks noGrp="1"/>
          </p:cNvSpPr>
          <p:nvPr>
            <p:ph type="body" idx="1"/>
          </p:nvPr>
        </p:nvSpPr>
        <p:spPr>
          <a:xfrm>
            <a:off x="695008" y="4444861"/>
            <a:ext cx="5560060" cy="3636856"/>
          </a:xfrm>
          <a:prstGeom prst="rect">
            <a:avLst/>
          </a:prstGeom>
        </p:spPr>
        <p:txBody>
          <a:bodyPr spcFirstLastPara="1" wrap="square" lIns="92476" tIns="92476" rIns="92476" bIns="92476" anchor="t" anchorCtr="0">
            <a:noAutofit/>
          </a:bodyPr>
          <a:lstStyle/>
          <a:p>
            <a:pPr marL="0" indent="0">
              <a:buNone/>
            </a:pPr>
            <a:r>
              <a:rPr lang="en-US" dirty="0"/>
              <a:t>https://www.ncrfsma.org/files/page/files/ncr_bsaao_final.pdf</a:t>
            </a:r>
          </a:p>
          <a:p>
            <a:pPr marL="0" indent="0">
              <a:buNone/>
            </a:pPr>
            <a:endParaRPr lang="en-US" dirty="0"/>
          </a:p>
          <a:p>
            <a:pPr marL="0" indent="0">
              <a:buNone/>
            </a:pPr>
            <a:r>
              <a:rPr lang="en-US" dirty="0"/>
              <a:t>https://www.fda.gov/media/114775/download</a:t>
            </a:r>
          </a:p>
          <a:p>
            <a:pPr marL="0" indent="0">
              <a:buNone/>
            </a:pPr>
            <a:endParaRPr lang="en-US" dirty="0"/>
          </a:p>
          <a:p>
            <a:pPr marL="0" indent="0">
              <a:buNone/>
            </a:pPr>
            <a:r>
              <a:rPr lang="en-US" dirty="0"/>
              <a:t>https://www.youtube.com/watch?v=yJN29Aeh24o</a:t>
            </a:r>
          </a:p>
        </p:txBody>
      </p:sp>
      <p:sp>
        <p:nvSpPr>
          <p:cNvPr id="372" name="Google Shape;372;gd4332a4546_1_0: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9501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p: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dirty="0"/>
          </a:p>
        </p:txBody>
      </p:sp>
    </p:spTree>
    <p:extLst>
      <p:ext uri="{BB962C8B-B14F-4D97-AF65-F5344CB8AC3E}">
        <p14:creationId xmlns:p14="http://schemas.microsoft.com/office/powerpoint/2010/main" val="842972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d4332a4546_1_8:notes"/>
          <p:cNvSpPr txBox="1">
            <a:spLocks noGrp="1"/>
          </p:cNvSpPr>
          <p:nvPr>
            <p:ph type="body" idx="1"/>
          </p:nvPr>
        </p:nvSpPr>
        <p:spPr>
          <a:xfrm>
            <a:off x="695008" y="4444861"/>
            <a:ext cx="5560060" cy="3636856"/>
          </a:xfrm>
          <a:prstGeom prst="rect">
            <a:avLst/>
          </a:prstGeom>
        </p:spPr>
        <p:txBody>
          <a:bodyPr spcFirstLastPara="1" wrap="square" lIns="92476" tIns="92476" rIns="92476" bIns="92476" anchor="t" anchorCtr="0">
            <a:noAutofit/>
          </a:bodyPr>
          <a:lstStyle/>
          <a:p>
            <a:pPr marL="0" indent="0" defTabSz="924916">
              <a:buNone/>
              <a:defRPr/>
            </a:pPr>
            <a:r>
              <a:rPr lang="en-US" dirty="0"/>
              <a:t>Subpart I – Domesticated and Wild Animals </a:t>
            </a:r>
            <a:r>
              <a:rPr lang="en-US" dirty="0">
                <a:solidFill>
                  <a:srgbClr val="434343"/>
                </a:solidFill>
                <a:latin typeface="Source Sans Pro"/>
                <a:ea typeface="Source Sans Pro"/>
                <a:cs typeface="Source Sans Pro"/>
                <a:sym typeface="Source Sans Pro"/>
              </a:rPr>
              <a:t>§112.81 </a:t>
            </a:r>
            <a:endParaRPr lang="en" dirty="0"/>
          </a:p>
          <a:p>
            <a:pPr marL="0" indent="0">
              <a:buNone/>
            </a:pPr>
            <a:endParaRPr lang="en" dirty="0"/>
          </a:p>
          <a:p>
            <a:pPr marL="0" indent="0">
              <a:buNone/>
            </a:pPr>
            <a:r>
              <a:rPr lang="en" dirty="0"/>
              <a:t>Image courtesy of Montana State University.</a:t>
            </a:r>
            <a:endParaRPr dirty="0"/>
          </a:p>
        </p:txBody>
      </p:sp>
      <p:sp>
        <p:nvSpPr>
          <p:cNvPr id="380" name="Google Shape;380;gd4332a4546_1_8: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cd5729ea98_1_90:notes"/>
          <p:cNvSpPr txBox="1">
            <a:spLocks noGrp="1"/>
          </p:cNvSpPr>
          <p:nvPr>
            <p:ph type="body" idx="1"/>
          </p:nvPr>
        </p:nvSpPr>
        <p:spPr>
          <a:xfrm>
            <a:off x="695008" y="4444861"/>
            <a:ext cx="5560060" cy="3636856"/>
          </a:xfrm>
          <a:prstGeom prst="rect">
            <a:avLst/>
          </a:prstGeom>
        </p:spPr>
        <p:txBody>
          <a:bodyPr spcFirstLastPara="1" wrap="square" lIns="92476" tIns="92476" rIns="92476" bIns="92476" anchor="t" anchorCtr="0">
            <a:noAutofit/>
          </a:bodyPr>
          <a:lstStyle/>
          <a:p>
            <a:pPr marL="0" indent="0" defTabSz="924916">
              <a:lnSpc>
                <a:spcPct val="115000"/>
              </a:lnSpc>
              <a:spcBef>
                <a:spcPts val="364"/>
              </a:spcBef>
              <a:buClr>
                <a:schemeClr val="dk1"/>
              </a:buClr>
              <a:buNone/>
              <a:defRPr/>
            </a:pPr>
            <a:r>
              <a:rPr lang="en-US" dirty="0">
                <a:solidFill>
                  <a:srgbClr val="434343"/>
                </a:solidFill>
                <a:latin typeface="Source Sans Pro"/>
                <a:ea typeface="Source Sans Pro"/>
                <a:cs typeface="Source Sans Pro"/>
                <a:sym typeface="Source Sans Pro"/>
              </a:rPr>
              <a:t>This training </a:t>
            </a:r>
            <a:r>
              <a:rPr lang="en-US" dirty="0">
                <a:solidFill>
                  <a:srgbClr val="FF0000"/>
                </a:solidFill>
                <a:latin typeface="Source Sans Pro"/>
                <a:ea typeface="Source Sans Pro"/>
                <a:cs typeface="Source Sans Pro"/>
                <a:sym typeface="Source Sans Pro"/>
              </a:rPr>
              <a:t>DOES NOT </a:t>
            </a:r>
            <a:r>
              <a:rPr lang="en-US" dirty="0">
                <a:solidFill>
                  <a:srgbClr val="434343"/>
                </a:solidFill>
                <a:latin typeface="Source Sans Pro"/>
                <a:ea typeface="Source Sans Pro"/>
                <a:cs typeface="Source Sans Pro"/>
                <a:sym typeface="Source Sans Pro"/>
              </a:rPr>
              <a:t>satisfy §112.22(c) of the Produce Safety Rule requiring at least one supervisor or responsible party from a farm subject to the rule successfully complete a standardized food safety training. For more information on the curriculum recognized by FDA visit </a:t>
            </a:r>
            <a:r>
              <a:rPr lang="en-US" dirty="0">
                <a:solidFill>
                  <a:srgbClr val="4E2683"/>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https://producesafetyalliance.cornell.edu/</a:t>
            </a:r>
            <a:endParaRPr lang="en-US" dirty="0">
              <a:solidFill>
                <a:srgbClr val="4E2683"/>
              </a:solidFill>
              <a:latin typeface="Source Sans Pro"/>
              <a:ea typeface="Source Sans Pro"/>
              <a:cs typeface="Source Sans Pro"/>
              <a:sym typeface="Source Sans Pro"/>
            </a:endParaRPr>
          </a:p>
          <a:p>
            <a:pPr marL="0" indent="0">
              <a:lnSpc>
                <a:spcPct val="115000"/>
              </a:lnSpc>
              <a:spcBef>
                <a:spcPts val="364"/>
              </a:spcBef>
              <a:buClr>
                <a:schemeClr val="dk1"/>
              </a:buClr>
              <a:buNone/>
            </a:pPr>
            <a:endParaRPr dirty="0"/>
          </a:p>
        </p:txBody>
      </p:sp>
      <p:sp>
        <p:nvSpPr>
          <p:cNvPr id="176" name="Google Shape;176;gcd5729ea98_1_90: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d4332a4546_1_8:notes"/>
          <p:cNvSpPr txBox="1">
            <a:spLocks noGrp="1"/>
          </p:cNvSpPr>
          <p:nvPr>
            <p:ph type="body" idx="1"/>
          </p:nvPr>
        </p:nvSpPr>
        <p:spPr>
          <a:xfrm>
            <a:off x="695008" y="4444861"/>
            <a:ext cx="5560060" cy="3636856"/>
          </a:xfrm>
          <a:prstGeom prst="rect">
            <a:avLst/>
          </a:prstGeom>
        </p:spPr>
        <p:txBody>
          <a:bodyPr spcFirstLastPara="1" wrap="square" lIns="92476" tIns="92476" rIns="92476" bIns="92476" anchor="t" anchorCtr="0">
            <a:noAutofit/>
          </a:bodyPr>
          <a:lstStyle/>
          <a:p>
            <a:pPr marL="0" indent="0">
              <a:buNone/>
            </a:pPr>
            <a:r>
              <a:rPr lang="en" dirty="0"/>
              <a:t>Images courtesy of Produce Safety Alliance, Michigan State University Extension Agrifood Safety, Dreamstime, and Cakehead Loves Evil.</a:t>
            </a:r>
          </a:p>
        </p:txBody>
      </p:sp>
      <p:sp>
        <p:nvSpPr>
          <p:cNvPr id="380" name="Google Shape;380;gd4332a4546_1_8: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7267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7a416bf251_0_43:notes"/>
          <p:cNvSpPr txBox="1">
            <a:spLocks noGrp="1"/>
          </p:cNvSpPr>
          <p:nvPr>
            <p:ph type="body" idx="1"/>
          </p:nvPr>
        </p:nvSpPr>
        <p:spPr>
          <a:xfrm>
            <a:off x="695008" y="4444861"/>
            <a:ext cx="5560060" cy="3636856"/>
          </a:xfrm>
          <a:prstGeom prst="rect">
            <a:avLst/>
          </a:prstGeom>
        </p:spPr>
        <p:txBody>
          <a:bodyPr spcFirstLastPara="1" wrap="square" lIns="92476" tIns="92476" rIns="92476" bIns="92476" anchor="t" anchorCtr="0">
            <a:noAutofit/>
          </a:bodyPr>
          <a:lstStyle/>
          <a:p>
            <a:pPr marL="0" indent="0">
              <a:buClr>
                <a:schemeClr val="dk1"/>
              </a:buClr>
              <a:buNone/>
            </a:pPr>
            <a:r>
              <a:rPr lang="en" u="sng" dirty="0">
                <a:solidFill>
                  <a:schemeClr val="hlink"/>
                </a:solidFill>
                <a:hlinkClick r:id="rId3"/>
              </a:rPr>
              <a:t>https://www.ksre.k-state.edu/foodsafety/produce/docs/dealing-with-wildlife.pdf</a:t>
            </a:r>
            <a:endParaRPr dirty="0">
              <a:solidFill>
                <a:schemeClr val="dk1"/>
              </a:solidFill>
            </a:endParaRPr>
          </a:p>
          <a:p>
            <a:pPr marL="0" indent="0">
              <a:buClr>
                <a:schemeClr val="dk1"/>
              </a:buClr>
              <a:buNone/>
            </a:pPr>
            <a:endParaRPr dirty="0">
              <a:solidFill>
                <a:schemeClr val="dk1"/>
              </a:solidFill>
            </a:endParaRPr>
          </a:p>
          <a:p>
            <a:pPr marL="0" indent="0">
              <a:buClr>
                <a:schemeClr val="dk1"/>
              </a:buClr>
              <a:buNone/>
            </a:pPr>
            <a:r>
              <a:rPr lang="en" u="sng" dirty="0">
                <a:solidFill>
                  <a:schemeClr val="hlink"/>
                </a:solidFill>
                <a:hlinkClick r:id="rId4"/>
              </a:rPr>
              <a:t>http://animalrange.montana.edu/documents/extension/WILDLIFEDAMAGECONTROLFORORGANICFARMERS.pdf</a:t>
            </a:r>
            <a:endParaRPr dirty="0">
              <a:solidFill>
                <a:schemeClr val="dk1"/>
              </a:solidFill>
            </a:endParaRPr>
          </a:p>
          <a:p>
            <a:pPr marL="0" indent="0">
              <a:buClr>
                <a:schemeClr val="dk1"/>
              </a:buClr>
              <a:buNone/>
            </a:pPr>
            <a:endParaRPr dirty="0">
              <a:solidFill>
                <a:schemeClr val="dk1"/>
              </a:solidFill>
            </a:endParaRPr>
          </a:p>
          <a:p>
            <a:pPr marL="0" indent="0">
              <a:buClr>
                <a:schemeClr val="dk1"/>
              </a:buClr>
              <a:buNone/>
            </a:pPr>
            <a:r>
              <a:rPr lang="en" u="sng" dirty="0">
                <a:solidFill>
                  <a:schemeClr val="hlink"/>
                </a:solidFill>
                <a:hlinkClick r:id="rId5"/>
              </a:rPr>
              <a:t>https://www.ksre.k-state.edu/foodsafety/produce/docs/NCR-Domesticated-Animals-Factsheet.pdf</a:t>
            </a:r>
            <a:endParaRPr dirty="0">
              <a:solidFill>
                <a:schemeClr val="dk1"/>
              </a:solidFill>
            </a:endParaRPr>
          </a:p>
          <a:p>
            <a:pPr marL="0" indent="0">
              <a:buClr>
                <a:schemeClr val="dk1"/>
              </a:buClr>
              <a:buNone/>
            </a:pPr>
            <a:endParaRPr dirty="0">
              <a:solidFill>
                <a:schemeClr val="dk1"/>
              </a:solidFill>
            </a:endParaRPr>
          </a:p>
          <a:p>
            <a:pPr marL="0" indent="0">
              <a:buNone/>
            </a:pPr>
            <a:r>
              <a:rPr lang="en-US" u="sng" dirty="0">
                <a:solidFill>
                  <a:schemeClr val="hlink"/>
                </a:solidFill>
              </a:rPr>
              <a:t>https://www.canr.msu.edu/ipm/wildlife-management/</a:t>
            </a:r>
          </a:p>
          <a:p>
            <a:pPr marL="0" indent="0">
              <a:buNone/>
            </a:pPr>
            <a:endParaRPr lang="en-US" u="sng" dirty="0">
              <a:solidFill>
                <a:schemeClr val="hlink"/>
              </a:solidFill>
            </a:endParaRPr>
          </a:p>
          <a:p>
            <a:pPr marL="0" indent="0" defTabSz="924916">
              <a:buNone/>
              <a:defRPr/>
            </a:pPr>
            <a:r>
              <a:rPr lang="en-US" u="sng" dirty="0">
                <a:solidFill>
                  <a:schemeClr val="hlink"/>
                </a:solidFill>
                <a:hlinkClick r:id="rId6"/>
              </a:rPr>
              <a:t>https://www.ksre.k-state.edu/foodsafety/produce/guidance/index.html#wildlife-rodents-pest</a:t>
            </a:r>
            <a:endParaRPr lang="en-US" u="sng" dirty="0">
              <a:solidFill>
                <a:schemeClr val="hlink"/>
              </a:solidFill>
            </a:endParaRPr>
          </a:p>
          <a:p>
            <a:pPr marL="0" indent="0">
              <a:buNone/>
            </a:pPr>
            <a:endParaRPr lang="en-US" u="sng" dirty="0">
              <a:solidFill>
                <a:schemeClr val="hlink"/>
              </a:solidFill>
            </a:endParaRPr>
          </a:p>
          <a:p>
            <a:pPr marL="0" indent="0">
              <a:buNone/>
            </a:pPr>
            <a:endParaRPr lang="en-US" u="sng" dirty="0">
              <a:solidFill>
                <a:schemeClr val="hlink"/>
              </a:solidFill>
            </a:endParaRPr>
          </a:p>
        </p:txBody>
      </p:sp>
      <p:sp>
        <p:nvSpPr>
          <p:cNvPr id="406" name="Google Shape;406;g7a416bf251_0_43: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7a416bf251_0_31:notes"/>
          <p:cNvSpPr txBox="1">
            <a:spLocks noGrp="1"/>
          </p:cNvSpPr>
          <p:nvPr>
            <p:ph type="body" idx="1"/>
          </p:nvPr>
        </p:nvSpPr>
        <p:spPr>
          <a:xfrm>
            <a:off x="695008" y="4444861"/>
            <a:ext cx="5560060" cy="3636856"/>
          </a:xfrm>
          <a:prstGeom prst="rect">
            <a:avLst/>
          </a:prstGeom>
        </p:spPr>
        <p:txBody>
          <a:bodyPr spcFirstLastPara="1" wrap="square" lIns="92476" tIns="92476" rIns="92476" bIns="92476" anchor="t" anchorCtr="0">
            <a:noAutofit/>
          </a:bodyPr>
          <a:lstStyle/>
          <a:p>
            <a:pPr marL="0" indent="0">
              <a:buClr>
                <a:schemeClr val="dk1"/>
              </a:buClr>
              <a:buNone/>
            </a:pPr>
            <a:endParaRPr dirty="0">
              <a:solidFill>
                <a:schemeClr val="dk1"/>
              </a:solidFill>
            </a:endParaRPr>
          </a:p>
          <a:p>
            <a:pPr marL="0" indent="0">
              <a:buNone/>
            </a:pPr>
            <a:endParaRPr dirty="0"/>
          </a:p>
        </p:txBody>
      </p:sp>
      <p:sp>
        <p:nvSpPr>
          <p:cNvPr id="388" name="Google Shape;388;g7a416bf251_0_31: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p: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dirty="0"/>
          </a:p>
        </p:txBody>
      </p:sp>
    </p:spTree>
    <p:extLst>
      <p:ext uri="{BB962C8B-B14F-4D97-AF65-F5344CB8AC3E}">
        <p14:creationId xmlns:p14="http://schemas.microsoft.com/office/powerpoint/2010/main" val="3419713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d4332a4546_1_16:notes"/>
          <p:cNvSpPr txBox="1">
            <a:spLocks noGrp="1"/>
          </p:cNvSpPr>
          <p:nvPr>
            <p:ph type="body" idx="1"/>
          </p:nvPr>
        </p:nvSpPr>
        <p:spPr>
          <a:xfrm>
            <a:off x="695008" y="4444861"/>
            <a:ext cx="5560060" cy="3636856"/>
          </a:xfrm>
          <a:prstGeom prst="rect">
            <a:avLst/>
          </a:prstGeom>
        </p:spPr>
        <p:txBody>
          <a:bodyPr spcFirstLastPara="1" wrap="square" lIns="92476" tIns="92476" rIns="92476" bIns="92476" anchor="t" anchorCtr="0">
            <a:noAutofit/>
          </a:bodyPr>
          <a:lstStyle/>
          <a:p>
            <a:pPr marL="0" indent="0" defTabSz="924916">
              <a:buNone/>
              <a:defRPr/>
            </a:pPr>
            <a:r>
              <a:rPr lang="en-US" dirty="0"/>
              <a:t>Subpart C – Personnel Qualifications and Training </a:t>
            </a:r>
            <a:r>
              <a:rPr lang="en-US" dirty="0">
                <a:solidFill>
                  <a:srgbClr val="434343"/>
                </a:solidFill>
                <a:latin typeface="Source Sans Pro"/>
                <a:ea typeface="Source Sans Pro"/>
                <a:cs typeface="Source Sans Pro"/>
                <a:sym typeface="Source Sans Pro"/>
              </a:rPr>
              <a:t>§112.21 </a:t>
            </a:r>
            <a:endParaRPr lang="en-US" dirty="0"/>
          </a:p>
          <a:p>
            <a:pPr marL="0" indent="0">
              <a:buNone/>
            </a:pPr>
            <a:endParaRPr lang="en-US" u="sng" dirty="0">
              <a:solidFill>
                <a:schemeClr val="hlink"/>
              </a:solidFill>
            </a:endParaRPr>
          </a:p>
          <a:p>
            <a:pPr marL="0" indent="0" defTabSz="924916">
              <a:buNone/>
              <a:defRPr/>
            </a:pPr>
            <a:r>
              <a:rPr lang="en-US" dirty="0"/>
              <a:t>Subpart D – Health and Hygiene </a:t>
            </a:r>
            <a:r>
              <a:rPr lang="en-US" dirty="0">
                <a:solidFill>
                  <a:srgbClr val="434343"/>
                </a:solidFill>
                <a:latin typeface="Source Sans Pro"/>
                <a:ea typeface="Source Sans Pro"/>
                <a:cs typeface="Source Sans Pro"/>
                <a:sym typeface="Source Sans Pro"/>
              </a:rPr>
              <a:t>§112.31 </a:t>
            </a:r>
            <a:endParaRPr lang="en-US" u="sng" dirty="0">
              <a:solidFill>
                <a:schemeClr val="hlink"/>
              </a:solidFill>
            </a:endParaRPr>
          </a:p>
          <a:p>
            <a:pPr marL="0" indent="0">
              <a:buNone/>
            </a:pPr>
            <a:endParaRPr lang="en-US" u="sng" dirty="0">
              <a:solidFill>
                <a:schemeClr val="hlink"/>
              </a:solidFill>
            </a:endParaRPr>
          </a:p>
          <a:p>
            <a:pPr marL="0" indent="0">
              <a:buNone/>
            </a:pPr>
            <a:r>
              <a:rPr lang="en-US" u="sng" dirty="0">
                <a:solidFill>
                  <a:schemeClr val="hlink"/>
                </a:solidFill>
              </a:rPr>
              <a:t>https://www.ksre.k-state.edu/foodsafety/produce/fsma/docs/compliance-guide-worker-training.pdf</a:t>
            </a:r>
          </a:p>
          <a:p>
            <a:pPr marL="0" indent="0">
              <a:buNone/>
            </a:pPr>
            <a:endParaRPr lang="en-US" dirty="0"/>
          </a:p>
          <a:p>
            <a:pPr marL="0" indent="0">
              <a:buNone/>
            </a:pPr>
            <a:endParaRPr dirty="0"/>
          </a:p>
        </p:txBody>
      </p:sp>
      <p:sp>
        <p:nvSpPr>
          <p:cNvPr id="415" name="Google Shape;415;gd4332a4546_1_16: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7a416bf251_0_13:notes"/>
          <p:cNvSpPr txBox="1">
            <a:spLocks noGrp="1"/>
          </p:cNvSpPr>
          <p:nvPr>
            <p:ph type="body" idx="1"/>
          </p:nvPr>
        </p:nvSpPr>
        <p:spPr>
          <a:xfrm>
            <a:off x="695008" y="4444861"/>
            <a:ext cx="5560060" cy="3636856"/>
          </a:xfrm>
          <a:prstGeom prst="rect">
            <a:avLst/>
          </a:prstGeom>
        </p:spPr>
        <p:txBody>
          <a:bodyPr spcFirstLastPara="1" wrap="square" lIns="92476" tIns="92476" rIns="92476" bIns="92476" anchor="t" anchorCtr="0">
            <a:noAutofit/>
          </a:bodyPr>
          <a:lstStyle/>
          <a:p>
            <a:pPr marL="0" indent="0">
              <a:buNone/>
            </a:pPr>
            <a:endParaRPr dirty="0"/>
          </a:p>
        </p:txBody>
      </p:sp>
      <p:sp>
        <p:nvSpPr>
          <p:cNvPr id="423" name="Google Shape;423;g7a416bf251_0_13: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7a416bf251_0_13:notes"/>
          <p:cNvSpPr txBox="1">
            <a:spLocks noGrp="1"/>
          </p:cNvSpPr>
          <p:nvPr>
            <p:ph type="body" idx="1"/>
          </p:nvPr>
        </p:nvSpPr>
        <p:spPr>
          <a:xfrm>
            <a:off x="695008" y="4444861"/>
            <a:ext cx="5560060" cy="3636856"/>
          </a:xfrm>
          <a:prstGeom prst="rect">
            <a:avLst/>
          </a:prstGeom>
        </p:spPr>
        <p:txBody>
          <a:bodyPr spcFirstLastPara="1" wrap="square" lIns="92476" tIns="92476" rIns="92476" bIns="92476" anchor="t" anchorCtr="0">
            <a:noAutofit/>
          </a:bodyPr>
          <a:lstStyle/>
          <a:p>
            <a:pPr marL="0" indent="0">
              <a:buNone/>
            </a:pPr>
            <a:r>
              <a:rPr lang="en-US" dirty="0"/>
              <a:t>https://</a:t>
            </a:r>
            <a:r>
              <a:rPr lang="en-US" dirty="0" err="1"/>
              <a:t>blog.uvm.edu</a:t>
            </a:r>
            <a:r>
              <a:rPr lang="en-US" dirty="0"/>
              <a:t>/</a:t>
            </a:r>
            <a:r>
              <a:rPr lang="en-US" dirty="0" err="1"/>
              <a:t>cwcallah</a:t>
            </a:r>
            <a:r>
              <a:rPr lang="en-US" dirty="0"/>
              <a:t>/2020/06/09/improving-handwashing-stations/</a:t>
            </a:r>
          </a:p>
          <a:p>
            <a:pPr marL="0" indent="0">
              <a:buNone/>
            </a:pPr>
            <a:endParaRPr lang="en-US" dirty="0"/>
          </a:p>
          <a:p>
            <a:pPr marL="0" indent="0">
              <a:buNone/>
            </a:pPr>
            <a:endParaRPr dirty="0"/>
          </a:p>
        </p:txBody>
      </p:sp>
      <p:sp>
        <p:nvSpPr>
          <p:cNvPr id="423" name="Google Shape;423;g7a416bf251_0_13: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58198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7a416bf251_0_13:notes"/>
          <p:cNvSpPr txBox="1">
            <a:spLocks noGrp="1"/>
          </p:cNvSpPr>
          <p:nvPr>
            <p:ph type="body" idx="1"/>
          </p:nvPr>
        </p:nvSpPr>
        <p:spPr>
          <a:xfrm>
            <a:off x="695008" y="4444861"/>
            <a:ext cx="5560060" cy="3636856"/>
          </a:xfrm>
          <a:prstGeom prst="rect">
            <a:avLst/>
          </a:prstGeom>
        </p:spPr>
        <p:txBody>
          <a:bodyPr spcFirstLastPara="1" wrap="square" lIns="92476" tIns="92476" rIns="92476" bIns="92476" anchor="t" anchorCtr="0">
            <a:noAutofit/>
          </a:bodyPr>
          <a:lstStyle/>
          <a:p>
            <a:pPr marL="0" indent="0">
              <a:buNone/>
            </a:pPr>
            <a:endParaRPr dirty="0"/>
          </a:p>
        </p:txBody>
      </p:sp>
      <p:sp>
        <p:nvSpPr>
          <p:cNvPr id="423" name="Google Shape;423;g7a416bf251_0_13: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95279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d4332a4546_1_24:notes"/>
          <p:cNvSpPr txBox="1">
            <a:spLocks noGrp="1"/>
          </p:cNvSpPr>
          <p:nvPr>
            <p:ph type="body" idx="1"/>
          </p:nvPr>
        </p:nvSpPr>
        <p:spPr>
          <a:xfrm>
            <a:off x="695008" y="4444861"/>
            <a:ext cx="5560060" cy="3636856"/>
          </a:xfrm>
          <a:prstGeom prst="rect">
            <a:avLst/>
          </a:prstGeom>
        </p:spPr>
        <p:txBody>
          <a:bodyPr spcFirstLastPara="1" wrap="square" lIns="92476" tIns="92476" rIns="92476" bIns="92476" anchor="t" anchorCtr="0">
            <a:noAutofit/>
          </a:bodyPr>
          <a:lstStyle/>
          <a:p>
            <a:pPr marL="0" indent="0">
              <a:buNone/>
            </a:pPr>
            <a:r>
              <a:rPr lang="en" u="sng" dirty="0">
                <a:solidFill>
                  <a:schemeClr val="hlink"/>
                </a:solidFill>
                <a:hlinkClick r:id="rId3"/>
              </a:rPr>
              <a:t>https://www.ksre.k-state.edu/foodsafety/produce/fsma/docs/visitor.pdf</a:t>
            </a:r>
            <a:endParaRPr dirty="0"/>
          </a:p>
          <a:p>
            <a:pPr marL="0" indent="0">
              <a:buNone/>
            </a:pPr>
            <a:endParaRPr dirty="0"/>
          </a:p>
        </p:txBody>
      </p:sp>
      <p:sp>
        <p:nvSpPr>
          <p:cNvPr id="430" name="Google Shape;430;gd4332a4546_1_24: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p: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dirty="0"/>
          </a:p>
        </p:txBody>
      </p:sp>
    </p:spTree>
    <p:extLst>
      <p:ext uri="{BB962C8B-B14F-4D97-AF65-F5344CB8AC3E}">
        <p14:creationId xmlns:p14="http://schemas.microsoft.com/office/powerpoint/2010/main" val="96807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cd5729ea98_0_199: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cd5729ea98_0_199: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defTabSz="924916">
              <a:buNone/>
              <a:defRPr/>
            </a:pPr>
            <a:r>
              <a:rPr lang="en-US" dirty="0">
                <a:solidFill>
                  <a:srgbClr val="434343"/>
                </a:solidFill>
                <a:latin typeface="Source Sans Pro"/>
                <a:ea typeface="Source Sans Pro"/>
                <a:cs typeface="Source Sans Pro"/>
                <a:sym typeface="Source Sans Pro"/>
              </a:rPr>
              <a:t>This training </a:t>
            </a:r>
            <a:r>
              <a:rPr lang="en-US" dirty="0">
                <a:solidFill>
                  <a:srgbClr val="FF0000"/>
                </a:solidFill>
                <a:latin typeface="Source Sans Pro"/>
                <a:ea typeface="Source Sans Pro"/>
                <a:cs typeface="Source Sans Pro"/>
                <a:sym typeface="Source Sans Pro"/>
              </a:rPr>
              <a:t>DOES NOT </a:t>
            </a:r>
            <a:r>
              <a:rPr lang="en-US" dirty="0">
                <a:solidFill>
                  <a:srgbClr val="434343"/>
                </a:solidFill>
                <a:latin typeface="Source Sans Pro"/>
                <a:ea typeface="Source Sans Pro"/>
                <a:cs typeface="Source Sans Pro"/>
                <a:sym typeface="Source Sans Pro"/>
              </a:rPr>
              <a:t>cover Subpart M of the Produce Safety Rule – Sprouts. For more information on sprout training visit </a:t>
            </a:r>
            <a:r>
              <a:rPr lang="en-US" dirty="0">
                <a:solidFill>
                  <a:srgbClr val="4E2683"/>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https://www.ifsh.iit.edu/ssa</a:t>
            </a:r>
            <a:endParaRPr lang="en-US" dirty="0">
              <a:solidFill>
                <a:srgbClr val="4E2683"/>
              </a:solidFill>
              <a:latin typeface="Source Sans Pro"/>
              <a:ea typeface="Source Sans Pro"/>
              <a:cs typeface="Source Sans Pro"/>
              <a:sym typeface="Source Sans Pro"/>
            </a:endParaRPr>
          </a:p>
          <a:p>
            <a:pPr marL="0" indent="0">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d43ea0d03f_0_2:notes"/>
          <p:cNvSpPr txBox="1">
            <a:spLocks noGrp="1"/>
          </p:cNvSpPr>
          <p:nvPr>
            <p:ph type="body" idx="1"/>
          </p:nvPr>
        </p:nvSpPr>
        <p:spPr>
          <a:xfrm>
            <a:off x="695008" y="4444861"/>
            <a:ext cx="5560060" cy="3636856"/>
          </a:xfrm>
          <a:prstGeom prst="rect">
            <a:avLst/>
          </a:prstGeom>
        </p:spPr>
        <p:txBody>
          <a:bodyPr spcFirstLastPara="1" wrap="square" lIns="92476" tIns="92476" rIns="92476" bIns="92476" anchor="t" anchorCtr="0">
            <a:noAutofit/>
          </a:bodyPr>
          <a:lstStyle/>
          <a:p>
            <a:pPr marL="0" indent="0" defTabSz="924916">
              <a:buNone/>
              <a:defRPr/>
            </a:pPr>
            <a:r>
              <a:rPr lang="en-US" dirty="0"/>
              <a:t>Subpart L – Equipment, Tools, Buildings, and Sanitation </a:t>
            </a:r>
            <a:r>
              <a:rPr lang="en-US" dirty="0">
                <a:solidFill>
                  <a:srgbClr val="434343"/>
                </a:solidFill>
                <a:latin typeface="Source Sans Pro"/>
                <a:ea typeface="Source Sans Pro"/>
                <a:cs typeface="Source Sans Pro"/>
                <a:sym typeface="Source Sans Pro"/>
              </a:rPr>
              <a:t>§112.121 </a:t>
            </a:r>
            <a:endParaRPr lang="en" u="sng" dirty="0">
              <a:solidFill>
                <a:schemeClr val="hlink"/>
              </a:solidFill>
              <a:hlinkClick r:id="" action="ppaction://noaction"/>
            </a:endParaRPr>
          </a:p>
          <a:p>
            <a:pPr marL="0" indent="0">
              <a:buNone/>
            </a:pPr>
            <a:endParaRPr lang="en" u="sng" dirty="0">
              <a:solidFill>
                <a:schemeClr val="hlink"/>
              </a:solidFill>
              <a:hlinkClick r:id="" action="ppaction://noaction"/>
            </a:endParaRPr>
          </a:p>
          <a:p>
            <a:pPr marL="0" indent="0">
              <a:buNone/>
            </a:pPr>
            <a:r>
              <a:rPr lang="en" u="sng" dirty="0">
                <a:solidFill>
                  <a:schemeClr val="hlink"/>
                </a:solidFill>
                <a:hlinkClick r:id="" action="ppaction://noaction"/>
              </a:rPr>
              <a:t>https://www.ksre.k-state.edu/foodsafety/produce/fsma/docs/sanitizing.pdf</a:t>
            </a:r>
            <a:endParaRPr dirty="0">
              <a:solidFill>
                <a:schemeClr val="dk1"/>
              </a:solidFill>
            </a:endParaRPr>
          </a:p>
          <a:p>
            <a:pPr marL="0" indent="0">
              <a:buNone/>
            </a:pPr>
            <a:endParaRPr dirty="0">
              <a:solidFill>
                <a:schemeClr val="dk1"/>
              </a:solidFill>
            </a:endParaRPr>
          </a:p>
        </p:txBody>
      </p:sp>
      <p:sp>
        <p:nvSpPr>
          <p:cNvPr id="438" name="Google Shape;438;gd43ea0d03f_0_2: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pPr marL="160576" indent="0" defTabSz="924916">
              <a:buNone/>
              <a:defRPr/>
            </a:pPr>
            <a:r>
              <a:rPr lang="en-US" dirty="0"/>
              <a:t>1) Surface adhesion</a:t>
            </a:r>
          </a:p>
          <a:p>
            <a:pPr marL="160576" indent="0" defTabSz="924916">
              <a:buNone/>
              <a:defRPr/>
            </a:pPr>
            <a:r>
              <a:rPr lang="en-US" dirty="0"/>
              <a:t>2) Attachment process</a:t>
            </a:r>
          </a:p>
          <a:p>
            <a:pPr marL="160576" indent="0" defTabSz="924916">
              <a:buNone/>
              <a:defRPr/>
            </a:pPr>
            <a:r>
              <a:rPr lang="en-US" dirty="0"/>
              <a:t>3) Development by proliferation</a:t>
            </a:r>
          </a:p>
          <a:p>
            <a:pPr marL="160576" indent="0" defTabSz="924916">
              <a:buNone/>
              <a:defRPr/>
            </a:pPr>
            <a:r>
              <a:rPr lang="en-US" dirty="0"/>
              <a:t>4) Biofilm formation</a:t>
            </a:r>
          </a:p>
          <a:p>
            <a:pPr marL="160576" indent="0" defTabSz="924916">
              <a:buNone/>
              <a:defRPr/>
            </a:pPr>
            <a:r>
              <a:rPr lang="en-US" dirty="0"/>
              <a:t>5) Dispersal</a:t>
            </a:r>
          </a:p>
          <a:p>
            <a:pPr marL="160576" indent="0" defTabSz="924916">
              <a:buNone/>
              <a:defRPr/>
            </a:pPr>
            <a:endParaRPr lang="en-US" dirty="0"/>
          </a:p>
          <a:p>
            <a:pPr marL="160576" indent="0" defTabSz="924916">
              <a:buNone/>
              <a:defRPr/>
            </a:pPr>
            <a:r>
              <a:rPr lang="en-US" dirty="0" err="1"/>
              <a:t>Mizan</a:t>
            </a:r>
            <a:r>
              <a:rPr lang="en-US" dirty="0"/>
              <a:t>, M. F. R., Jahid, I. K., &amp; Ha, S. D. (2015). Microbial biofilms in seafood: A food-hygiene challenge. </a:t>
            </a:r>
            <a:r>
              <a:rPr lang="en-US" i="1" dirty="0"/>
              <a:t>Food Microbiology</a:t>
            </a:r>
            <a:r>
              <a:rPr lang="en-US" dirty="0"/>
              <a:t>, </a:t>
            </a:r>
            <a:r>
              <a:rPr lang="en-US" i="1" dirty="0"/>
              <a:t>49</a:t>
            </a:r>
            <a:r>
              <a:rPr lang="en-US" dirty="0"/>
              <a:t>, 41–55. https://doi.org/10.1016/j.fm.2015.01.009</a:t>
            </a:r>
          </a:p>
          <a:p>
            <a:pPr marL="160576" indent="0">
              <a:buNone/>
            </a:pPr>
            <a:endParaRPr lang="en-US" dirty="0"/>
          </a:p>
        </p:txBody>
      </p:sp>
    </p:spTree>
    <p:extLst>
      <p:ext uri="{BB962C8B-B14F-4D97-AF65-F5344CB8AC3E}">
        <p14:creationId xmlns:p14="http://schemas.microsoft.com/office/powerpoint/2010/main" val="15869758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7a416bf251_0_2:notes"/>
          <p:cNvSpPr txBox="1">
            <a:spLocks noGrp="1"/>
          </p:cNvSpPr>
          <p:nvPr>
            <p:ph type="body" idx="1"/>
          </p:nvPr>
        </p:nvSpPr>
        <p:spPr>
          <a:xfrm>
            <a:off x="695008" y="4444861"/>
            <a:ext cx="5560060" cy="3636856"/>
          </a:xfrm>
          <a:prstGeom prst="rect">
            <a:avLst/>
          </a:prstGeom>
        </p:spPr>
        <p:txBody>
          <a:bodyPr spcFirstLastPara="1" wrap="square" lIns="92476" tIns="92476" rIns="92476" bIns="92476" anchor="t" anchorCtr="0">
            <a:noAutofit/>
          </a:bodyPr>
          <a:lstStyle/>
          <a:p>
            <a:pPr marL="0" indent="0">
              <a:buNone/>
            </a:pPr>
            <a:r>
              <a:rPr lang="en-US" dirty="0">
                <a:solidFill>
                  <a:schemeClr val="dk1"/>
                </a:solidFill>
              </a:rPr>
              <a:t>A special thanks to Michelle </a:t>
            </a:r>
            <a:r>
              <a:rPr lang="en-US" dirty="0" err="1">
                <a:solidFill>
                  <a:schemeClr val="dk1"/>
                </a:solidFill>
              </a:rPr>
              <a:t>Danyluk</a:t>
            </a:r>
            <a:r>
              <a:rPr lang="en-US" dirty="0">
                <a:solidFill>
                  <a:schemeClr val="dk1"/>
                </a:solidFill>
              </a:rPr>
              <a:t>, PhD, University of Florida IFAS</a:t>
            </a:r>
            <a:endParaRPr dirty="0">
              <a:solidFill>
                <a:schemeClr val="dk1"/>
              </a:solidFill>
            </a:endParaRPr>
          </a:p>
        </p:txBody>
      </p:sp>
      <p:sp>
        <p:nvSpPr>
          <p:cNvPr id="446" name="Google Shape;446;g7a416bf251_0_2: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9825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7a416bf251_0_2:notes"/>
          <p:cNvSpPr txBox="1">
            <a:spLocks noGrp="1"/>
          </p:cNvSpPr>
          <p:nvPr>
            <p:ph type="body" idx="1"/>
          </p:nvPr>
        </p:nvSpPr>
        <p:spPr>
          <a:xfrm>
            <a:off x="695008" y="4444861"/>
            <a:ext cx="5560060" cy="3636856"/>
          </a:xfrm>
          <a:prstGeom prst="rect">
            <a:avLst/>
          </a:prstGeom>
        </p:spPr>
        <p:txBody>
          <a:bodyPr spcFirstLastPara="1" wrap="square" lIns="92476" tIns="92476" rIns="92476" bIns="92476" anchor="t" anchorCtr="0">
            <a:noAutofit/>
          </a:bodyPr>
          <a:lstStyle/>
          <a:p>
            <a:pPr marL="0" indent="0">
              <a:buNone/>
            </a:pPr>
            <a:endParaRPr dirty="0">
              <a:solidFill>
                <a:schemeClr val="dk1"/>
              </a:solidFill>
            </a:endParaRPr>
          </a:p>
        </p:txBody>
      </p:sp>
      <p:sp>
        <p:nvSpPr>
          <p:cNvPr id="446" name="Google Shape;446;g7a416bf251_0_2: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03063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7a416bf251_0_2:notes"/>
          <p:cNvSpPr txBox="1">
            <a:spLocks noGrp="1"/>
          </p:cNvSpPr>
          <p:nvPr>
            <p:ph type="body" idx="1"/>
          </p:nvPr>
        </p:nvSpPr>
        <p:spPr>
          <a:xfrm>
            <a:off x="695008" y="4444861"/>
            <a:ext cx="5560060" cy="3636856"/>
          </a:xfrm>
          <a:prstGeom prst="rect">
            <a:avLst/>
          </a:prstGeom>
        </p:spPr>
        <p:txBody>
          <a:bodyPr spcFirstLastPara="1" wrap="square" lIns="92476" tIns="92476" rIns="92476" bIns="92476" anchor="t" anchorCtr="0">
            <a:noAutofit/>
          </a:bodyPr>
          <a:lstStyle/>
          <a:p>
            <a:pPr marL="0" indent="0">
              <a:buNone/>
            </a:pPr>
            <a:endParaRPr dirty="0">
              <a:solidFill>
                <a:schemeClr val="dk1"/>
              </a:solidFill>
            </a:endParaRPr>
          </a:p>
        </p:txBody>
      </p:sp>
      <p:sp>
        <p:nvSpPr>
          <p:cNvPr id="446" name="Google Shape;446;g7a416bf251_0_2: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99502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7a416bf251_0_2:notes"/>
          <p:cNvSpPr txBox="1">
            <a:spLocks noGrp="1"/>
          </p:cNvSpPr>
          <p:nvPr>
            <p:ph type="body" idx="1"/>
          </p:nvPr>
        </p:nvSpPr>
        <p:spPr>
          <a:xfrm>
            <a:off x="695008" y="4444861"/>
            <a:ext cx="5560060" cy="3636856"/>
          </a:xfrm>
          <a:prstGeom prst="rect">
            <a:avLst/>
          </a:prstGeom>
        </p:spPr>
        <p:txBody>
          <a:bodyPr spcFirstLastPara="1" wrap="square" lIns="92476" tIns="92476" rIns="92476" bIns="92476" anchor="t" anchorCtr="0">
            <a:noAutofit/>
          </a:bodyPr>
          <a:lstStyle/>
          <a:p>
            <a:pPr marL="0" indent="0">
              <a:buNone/>
            </a:pPr>
            <a:r>
              <a:rPr lang="en-US" dirty="0">
                <a:solidFill>
                  <a:schemeClr val="dk1"/>
                </a:solidFill>
              </a:rPr>
              <a:t>https://www.youtube.com/watch?v=0gXJmFBpYmQ</a:t>
            </a:r>
          </a:p>
        </p:txBody>
      </p:sp>
      <p:sp>
        <p:nvSpPr>
          <p:cNvPr id="446" name="Google Shape;446;g7a416bf251_0_2: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d43ea0d03f_0_2:notes"/>
          <p:cNvSpPr txBox="1">
            <a:spLocks noGrp="1"/>
          </p:cNvSpPr>
          <p:nvPr>
            <p:ph type="body" idx="1"/>
          </p:nvPr>
        </p:nvSpPr>
        <p:spPr>
          <a:xfrm>
            <a:off x="695008" y="4444861"/>
            <a:ext cx="5560060" cy="3636856"/>
          </a:xfrm>
          <a:prstGeom prst="rect">
            <a:avLst/>
          </a:prstGeom>
        </p:spPr>
        <p:txBody>
          <a:bodyPr spcFirstLastPara="1" wrap="square" lIns="92476" tIns="92476" rIns="92476" bIns="92476" anchor="t" anchorCtr="0">
            <a:noAutofit/>
          </a:bodyPr>
          <a:lstStyle/>
          <a:p>
            <a:pPr marL="231229" indent="-231229">
              <a:buAutoNum type="arabicParenR"/>
            </a:pPr>
            <a:r>
              <a:rPr lang="en-US" dirty="0"/>
              <a:t>wildlife/rodent issues</a:t>
            </a:r>
          </a:p>
          <a:p>
            <a:pPr marL="231229" indent="-231229">
              <a:buAutoNum type="arabicParenR"/>
            </a:pPr>
            <a:r>
              <a:rPr lang="en-US" dirty="0"/>
              <a:t>windblown contamination</a:t>
            </a:r>
          </a:p>
          <a:p>
            <a:pPr marL="231229" indent="-231229">
              <a:buAutoNum type="arabicParenR"/>
            </a:pPr>
            <a:r>
              <a:rPr lang="en-US" dirty="0"/>
              <a:t>flow of produce in and out</a:t>
            </a:r>
          </a:p>
          <a:p>
            <a:pPr marL="231229" indent="-231229">
              <a:buAutoNum type="arabicParenR"/>
            </a:pPr>
            <a:r>
              <a:rPr lang="en-US" dirty="0"/>
              <a:t>water quality and discharge </a:t>
            </a:r>
          </a:p>
          <a:p>
            <a:pPr marL="0" indent="0">
              <a:buNone/>
            </a:pPr>
            <a:endParaRPr lang="en-US" dirty="0"/>
          </a:p>
        </p:txBody>
      </p:sp>
      <p:sp>
        <p:nvSpPr>
          <p:cNvPr id="438" name="Google Shape;438;gd43ea0d03f_0_2: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65911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pPr marL="160576" indent="0">
              <a:buNone/>
            </a:pPr>
            <a:endParaRPr lang="en-US" dirty="0"/>
          </a:p>
        </p:txBody>
      </p:sp>
    </p:spTree>
    <p:extLst>
      <p:ext uri="{BB962C8B-B14F-4D97-AF65-F5344CB8AC3E}">
        <p14:creationId xmlns:p14="http://schemas.microsoft.com/office/powerpoint/2010/main" val="1636623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p: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dirty="0"/>
          </a:p>
        </p:txBody>
      </p:sp>
    </p:spTree>
    <p:extLst>
      <p:ext uri="{BB962C8B-B14F-4D97-AF65-F5344CB8AC3E}">
        <p14:creationId xmlns:p14="http://schemas.microsoft.com/office/powerpoint/2010/main" val="2796449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cd5729ea98_1_165:notes"/>
          <p:cNvSpPr txBox="1">
            <a:spLocks noGrp="1"/>
          </p:cNvSpPr>
          <p:nvPr>
            <p:ph type="body" idx="1"/>
          </p:nvPr>
        </p:nvSpPr>
        <p:spPr>
          <a:xfrm>
            <a:off x="695008" y="4444861"/>
            <a:ext cx="5560060" cy="3636856"/>
          </a:xfrm>
          <a:prstGeom prst="rect">
            <a:avLst/>
          </a:prstGeom>
        </p:spPr>
        <p:txBody>
          <a:bodyPr spcFirstLastPara="1" wrap="square" lIns="92476" tIns="92476" rIns="92476" bIns="92476" anchor="t" anchorCtr="0">
            <a:noAutofit/>
          </a:bodyPr>
          <a:lstStyle/>
          <a:p>
            <a:pPr marL="0" indent="0" defTabSz="924916">
              <a:buClr>
                <a:schemeClr val="dk1"/>
              </a:buClr>
              <a:buNone/>
              <a:defRPr/>
            </a:pPr>
            <a:r>
              <a:rPr lang="en-US" dirty="0"/>
              <a:t>Subpart E – Agricultural Water </a:t>
            </a:r>
            <a:r>
              <a:rPr lang="en-US" dirty="0">
                <a:solidFill>
                  <a:srgbClr val="434343"/>
                </a:solidFill>
                <a:latin typeface="Source Sans Pro"/>
                <a:ea typeface="Source Sans Pro"/>
                <a:cs typeface="Source Sans Pro"/>
                <a:sym typeface="Source Sans Pro"/>
              </a:rPr>
              <a:t>§112.41 </a:t>
            </a:r>
            <a:endParaRPr lang="en-US" dirty="0"/>
          </a:p>
          <a:p>
            <a:pPr marL="0" indent="0" defTabSz="924916">
              <a:buClr>
                <a:schemeClr val="dk1"/>
              </a:buClr>
              <a:buNone/>
              <a:defRPr/>
            </a:pPr>
            <a:endParaRPr lang="en-US" dirty="0"/>
          </a:p>
          <a:p>
            <a:pPr marL="0" indent="0" defTabSz="924916">
              <a:buClr>
                <a:schemeClr val="dk1"/>
              </a:buClr>
              <a:buNone/>
              <a:defRPr/>
            </a:pPr>
            <a:r>
              <a:rPr lang="en-US" dirty="0"/>
              <a:t>Image courtesy of Produce Safety Alliance.</a:t>
            </a:r>
            <a:endParaRPr dirty="0">
              <a:solidFill>
                <a:schemeClr val="dk1"/>
              </a:solidFill>
            </a:endParaRPr>
          </a:p>
          <a:p>
            <a:pPr marL="0" indent="0">
              <a:buNone/>
            </a:pPr>
            <a:endParaRPr dirty="0"/>
          </a:p>
        </p:txBody>
      </p:sp>
      <p:sp>
        <p:nvSpPr>
          <p:cNvPr id="269" name="Google Shape;269;gcd5729ea98_1_165: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https://bookstore.ksre.ksu.edu/pubs/MF3642.pdf</a:t>
            </a:r>
          </a:p>
        </p:txBody>
      </p:sp>
    </p:spTree>
    <p:extLst>
      <p:ext uri="{BB962C8B-B14F-4D97-AF65-F5344CB8AC3E}">
        <p14:creationId xmlns:p14="http://schemas.microsoft.com/office/powerpoint/2010/main" val="246116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https://bookstore.ksre.ksu.edu/pubs/MF3642.pdf</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https://www.fda.gov/food/food-safety-modernization-act-fsma/requirements-harvest-and-post-harvest-agricultural-water-subpart-e-covered-produce-other-sprouts</a:t>
            </a:r>
            <a:endParaRPr lang="en-US" dirty="0"/>
          </a:p>
        </p:txBody>
      </p:sp>
    </p:spTree>
    <p:extLst>
      <p:ext uri="{BB962C8B-B14F-4D97-AF65-F5344CB8AC3E}">
        <p14:creationId xmlns:p14="http://schemas.microsoft.com/office/powerpoint/2010/main" val="551375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d379a65555_0_27:notes"/>
          <p:cNvSpPr txBox="1">
            <a:spLocks noGrp="1"/>
          </p:cNvSpPr>
          <p:nvPr>
            <p:ph type="body" idx="1"/>
          </p:nvPr>
        </p:nvSpPr>
        <p:spPr>
          <a:xfrm>
            <a:off x="695008" y="4444861"/>
            <a:ext cx="5560060" cy="3636856"/>
          </a:xfrm>
          <a:prstGeom prst="rect">
            <a:avLst/>
          </a:prstGeom>
        </p:spPr>
        <p:txBody>
          <a:bodyPr spcFirstLastPara="1" wrap="square" lIns="92476" tIns="92476" rIns="92476" bIns="92476" anchor="t" anchorCtr="0">
            <a:noAutofit/>
          </a:bodyPr>
          <a:lstStyle/>
          <a:p>
            <a:pPr marL="0" indent="0">
              <a:buNone/>
            </a:pPr>
            <a:r>
              <a:rPr lang="en" dirty="0"/>
              <a:t>Images courtesy of Produce Safety Alliance.</a:t>
            </a:r>
            <a:endParaRPr dirty="0"/>
          </a:p>
        </p:txBody>
      </p:sp>
      <p:sp>
        <p:nvSpPr>
          <p:cNvPr id="278" name="Google Shape;278;gd379a65555_0_27: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d379a65555_0_140: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d379a65555_0_140:notes"/>
          <p:cNvSpPr txBox="1">
            <a:spLocks noGrp="1"/>
          </p:cNvSpPr>
          <p:nvPr>
            <p:ph type="body" idx="1"/>
          </p:nvPr>
        </p:nvSpPr>
        <p:spPr>
          <a:xfrm>
            <a:off x="695008" y="4444861"/>
            <a:ext cx="5560060" cy="3636856"/>
          </a:xfrm>
          <a:prstGeom prst="rect">
            <a:avLst/>
          </a:prstGeom>
          <a:noFill/>
          <a:ln>
            <a:noFill/>
          </a:ln>
        </p:spPr>
        <p:txBody>
          <a:bodyPr spcFirstLastPara="1" wrap="square" lIns="92476" tIns="46226" rIns="92476" bIns="46226" anchor="t" anchorCtr="0">
            <a:noAutofit/>
          </a:bodyPr>
          <a:lstStyle/>
          <a:p>
            <a:pPr marL="0" indent="0">
              <a:buNone/>
            </a:pPr>
            <a:r>
              <a:rPr lang="en"/>
              <a:t>Produce Safety Alliance Grower Training. </a:t>
            </a:r>
            <a:endParaRPr/>
          </a:p>
        </p:txBody>
      </p:sp>
      <p:sp>
        <p:nvSpPr>
          <p:cNvPr id="297" name="Google Shape;297;gd379a65555_0_140:notes"/>
          <p:cNvSpPr txBox="1">
            <a:spLocks noGrp="1"/>
          </p:cNvSpPr>
          <p:nvPr>
            <p:ph type="sldNum" idx="12"/>
          </p:nvPr>
        </p:nvSpPr>
        <p:spPr>
          <a:xfrm>
            <a:off x="3936768" y="8772668"/>
            <a:ext cx="3011699" cy="463319"/>
          </a:xfrm>
          <a:prstGeom prst="rect">
            <a:avLst/>
          </a:prstGeom>
          <a:noFill/>
          <a:ln>
            <a:noFill/>
          </a:ln>
        </p:spPr>
        <p:txBody>
          <a:bodyPr spcFirstLastPara="1" wrap="square" lIns="92476" tIns="46226" rIns="92476" bIns="46226" anchor="b" anchorCtr="0">
            <a:noAutofit/>
          </a:bodyPr>
          <a:lstStyle/>
          <a:p>
            <a:pPr algn="r" defTabSz="924916">
              <a:buSzPts val="1400"/>
              <a:defRPr/>
            </a:pPr>
            <a:fld id="{00000000-1234-1234-1234-123412341234}" type="slidenum">
              <a:rPr lang="en"/>
              <a:pPr algn="r" defTabSz="924916">
                <a:buSzPts val="1400"/>
                <a:defRPr/>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3534800"/>
            <a:ext cx="8982600" cy="3215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85875" y="352633"/>
            <a:ext cx="8183700" cy="19647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2317433"/>
            <a:ext cx="8183700" cy="1148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457200" y="480929"/>
            <a:ext cx="8158800" cy="7227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3E156F"/>
              </a:buClr>
              <a:buSzPts val="4800"/>
              <a:buFont typeface="Arial"/>
              <a:buNone/>
              <a:defRPr sz="48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 name="Google Shape;65;p15"/>
          <p:cNvSpPr txBox="1">
            <a:spLocks noGrp="1"/>
          </p:cNvSpPr>
          <p:nvPr>
            <p:ph type="body" idx="1"/>
          </p:nvPr>
        </p:nvSpPr>
        <p:spPr>
          <a:xfrm>
            <a:off x="457200" y="1303338"/>
            <a:ext cx="8158200" cy="4398900"/>
          </a:xfrm>
          <a:prstGeom prst="rect">
            <a:avLst/>
          </a:prstGeom>
          <a:noFill/>
          <a:ln>
            <a:noFill/>
          </a:ln>
        </p:spPr>
        <p:txBody>
          <a:bodyPr spcFirstLastPara="1" wrap="square" lIns="91425" tIns="45700" rIns="91425" bIns="45700" anchor="t" anchorCtr="0">
            <a:normAutofit/>
          </a:bodyPr>
          <a:lstStyle>
            <a:lvl1pPr marL="457200" lvl="0" indent="-228600" algn="l" rtl="0">
              <a:spcBef>
                <a:spcPts val="360"/>
              </a:spcBef>
              <a:spcAft>
                <a:spcPts val="0"/>
              </a:spcAft>
              <a:buClr>
                <a:srgbClr val="3E156F"/>
              </a:buClr>
              <a:buSzPts val="1800"/>
              <a:buNone/>
              <a:defRPr sz="1800" b="0" i="0"/>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58334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1032933" y="1580091"/>
            <a:ext cx="3691500" cy="147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3E156F"/>
              </a:buClr>
              <a:buSzPts val="48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 name="Google Shape;61;p14"/>
          <p:cNvSpPr txBox="1">
            <a:spLocks noGrp="1"/>
          </p:cNvSpPr>
          <p:nvPr>
            <p:ph type="subTitle" idx="1"/>
          </p:nvPr>
        </p:nvSpPr>
        <p:spPr>
          <a:xfrm>
            <a:off x="1032933" y="3149600"/>
            <a:ext cx="3691500" cy="381000"/>
          </a:xfrm>
          <a:prstGeom prst="rect">
            <a:avLst/>
          </a:prstGeom>
          <a:noFill/>
          <a:ln>
            <a:noFill/>
          </a:ln>
        </p:spPr>
        <p:txBody>
          <a:bodyPr spcFirstLastPara="1" wrap="square" lIns="91425" tIns="45700" rIns="91425" bIns="45700" anchor="t" anchorCtr="0">
            <a:normAutofit/>
          </a:bodyPr>
          <a:lstStyle>
            <a:lvl1pPr lvl="0" algn="l" rtl="0">
              <a:spcBef>
                <a:spcPts val="480"/>
              </a:spcBef>
              <a:spcAft>
                <a:spcPts val="0"/>
              </a:spcAft>
              <a:buClr>
                <a:srgbClr val="3E156F"/>
              </a:buClr>
              <a:buSzPts val="2400"/>
              <a:buNone/>
              <a:defRPr>
                <a:solidFill>
                  <a:srgbClr val="3E156F"/>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62" name="Google Shape;62;p14"/>
          <p:cNvSpPr>
            <a:spLocks noGrp="1"/>
          </p:cNvSpPr>
          <p:nvPr>
            <p:ph type="pic" idx="2"/>
          </p:nvPr>
        </p:nvSpPr>
        <p:spPr>
          <a:xfrm>
            <a:off x="5232400" y="0"/>
            <a:ext cx="3911700" cy="6858000"/>
          </a:xfrm>
          <a:prstGeom prst="rect">
            <a:avLst/>
          </a:prstGeom>
          <a:noFill/>
          <a:ln>
            <a:noFill/>
          </a:ln>
        </p:spPr>
        <p:txBody>
          <a:bodyPr spcFirstLastPara="1" wrap="square" lIns="91425" tIns="45700" rIns="91425" bIns="45700" anchor="t" anchorCtr="0">
            <a:noAutofit/>
          </a:bodyPr>
          <a:lstStyle>
            <a:lvl1pPr marR="0" lvl="0" algn="l" rtl="0">
              <a:spcBef>
                <a:spcPts val="360"/>
              </a:spcBef>
              <a:spcAft>
                <a:spcPts val="0"/>
              </a:spcAft>
              <a:buClr>
                <a:srgbClr val="3E156F"/>
              </a:buClr>
              <a:buSzPts val="1800"/>
              <a:buFont typeface="Arial"/>
              <a:buNone/>
              <a:defRPr sz="1800" b="0" i="1" u="none" strike="noStrike" cap="none">
                <a:solidFill>
                  <a:srgbClr val="3E156F"/>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033473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457200" y="480929"/>
            <a:ext cx="8158800" cy="7227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3E156F"/>
              </a:buClr>
              <a:buSzPts val="4800"/>
              <a:buFont typeface="Arial"/>
              <a:buNone/>
              <a:defRPr sz="48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 name="Google Shape;65;p15"/>
          <p:cNvSpPr txBox="1">
            <a:spLocks noGrp="1"/>
          </p:cNvSpPr>
          <p:nvPr>
            <p:ph type="body" idx="1"/>
          </p:nvPr>
        </p:nvSpPr>
        <p:spPr>
          <a:xfrm>
            <a:off x="457200" y="1303338"/>
            <a:ext cx="8158200" cy="4398900"/>
          </a:xfrm>
          <a:prstGeom prst="rect">
            <a:avLst/>
          </a:prstGeom>
          <a:noFill/>
          <a:ln>
            <a:noFill/>
          </a:ln>
        </p:spPr>
        <p:txBody>
          <a:bodyPr spcFirstLastPara="1" wrap="square" lIns="91425" tIns="45700" rIns="91425" bIns="45700" anchor="t" anchorCtr="0">
            <a:normAutofit/>
          </a:bodyPr>
          <a:lstStyle>
            <a:lvl1pPr marL="457200" lvl="0" indent="-228600" algn="l" rtl="0">
              <a:spcBef>
                <a:spcPts val="360"/>
              </a:spcBef>
              <a:spcAft>
                <a:spcPts val="0"/>
              </a:spcAft>
              <a:buClr>
                <a:srgbClr val="3E156F"/>
              </a:buClr>
              <a:buSzPts val="1800"/>
              <a:buNone/>
              <a:defRPr sz="1800" b="0" i="0"/>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74299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963529" y="1718864"/>
            <a:ext cx="3435600" cy="15513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3E156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 name="Google Shape;68;p16"/>
          <p:cNvSpPr txBox="1">
            <a:spLocks noGrp="1"/>
          </p:cNvSpPr>
          <p:nvPr>
            <p:ph type="body" idx="1"/>
          </p:nvPr>
        </p:nvSpPr>
        <p:spPr>
          <a:xfrm>
            <a:off x="963529" y="3378161"/>
            <a:ext cx="3435600" cy="466500"/>
          </a:xfrm>
          <a:prstGeom prst="rect">
            <a:avLst/>
          </a:prstGeom>
          <a:noFill/>
          <a:ln>
            <a:noFill/>
          </a:ln>
        </p:spPr>
        <p:txBody>
          <a:bodyPr spcFirstLastPara="1" wrap="square" lIns="91425" tIns="45700" rIns="91425" bIns="45700" anchor="t" anchorCtr="0">
            <a:normAutofit/>
          </a:bodyPr>
          <a:lstStyle>
            <a:lvl1pPr marL="457200" lvl="0" indent="-228600" algn="l" rtl="0">
              <a:spcBef>
                <a:spcPts val="360"/>
              </a:spcBef>
              <a:spcAft>
                <a:spcPts val="0"/>
              </a:spcAft>
              <a:buClr>
                <a:srgbClr val="3E156F"/>
              </a:buClr>
              <a:buSzPts val="1800"/>
              <a:buNone/>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20975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963529" y="1718864"/>
            <a:ext cx="3435600" cy="15513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3E156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1" name="Google Shape;71;p17"/>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rmAutofit/>
          </a:bodyPr>
          <a:lstStyle>
            <a:lvl1pPr marL="457200" lvl="0" indent="-228600" algn="l" rtl="0">
              <a:spcBef>
                <a:spcPts val="560"/>
              </a:spcBef>
              <a:spcAft>
                <a:spcPts val="0"/>
              </a:spcAft>
              <a:buClr>
                <a:srgbClr val="3E156F"/>
              </a:buClr>
              <a:buSzPts val="2800"/>
              <a:buNone/>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72" name="Google Shape;72;p17"/>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rmAutofit/>
          </a:bodyPr>
          <a:lstStyle>
            <a:lvl1pPr marL="457200" lvl="0" indent="-228600" algn="l" rtl="0">
              <a:spcBef>
                <a:spcPts val="560"/>
              </a:spcBef>
              <a:spcAft>
                <a:spcPts val="0"/>
              </a:spcAft>
              <a:buClr>
                <a:srgbClr val="3E156F"/>
              </a:buClr>
              <a:buSzPts val="2800"/>
              <a:buNone/>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73" name="Google Shape;73;p1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1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766557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76"/>
        <p:cNvGrpSpPr/>
        <p:nvPr/>
      </p:nvGrpSpPr>
      <p:grpSpPr>
        <a:xfrm>
          <a:off x="0" y="0"/>
          <a:ext cx="0" cy="0"/>
          <a:chOff x="0" y="0"/>
          <a:chExt cx="0" cy="0"/>
        </a:xfrm>
      </p:grpSpPr>
      <p:sp>
        <p:nvSpPr>
          <p:cNvPr id="77" name="Google Shape;77;p18"/>
          <p:cNvSpPr txBox="1">
            <a:spLocks noGrp="1"/>
          </p:cNvSpPr>
          <p:nvPr>
            <p:ph type="title"/>
          </p:nvPr>
        </p:nvSpPr>
        <p:spPr>
          <a:xfrm>
            <a:off x="963529" y="1718864"/>
            <a:ext cx="3435600" cy="15513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3E156F"/>
              </a:buClr>
              <a:buSzPts val="48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8" name="Google Shape;78;p18"/>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rgbClr val="3E156F"/>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79" name="Google Shape;79;p18"/>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rmAutofit/>
          </a:bodyPr>
          <a:lstStyle>
            <a:lvl1pPr marL="457200" lvl="0" indent="-228600" algn="l" rtl="0">
              <a:spcBef>
                <a:spcPts val="480"/>
              </a:spcBef>
              <a:spcAft>
                <a:spcPts val="0"/>
              </a:spcAft>
              <a:buClr>
                <a:srgbClr val="3E156F"/>
              </a:buClr>
              <a:buSzPts val="2400"/>
              <a:buNone/>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80" name="Google Shape;80;p18"/>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rgbClr val="3E156F"/>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81" name="Google Shape;81;p18"/>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rmAutofit/>
          </a:bodyPr>
          <a:lstStyle>
            <a:lvl1pPr marL="457200" lvl="0" indent="-228600" algn="l" rtl="0">
              <a:spcBef>
                <a:spcPts val="480"/>
              </a:spcBef>
              <a:spcAft>
                <a:spcPts val="0"/>
              </a:spcAft>
              <a:buClr>
                <a:srgbClr val="3E156F"/>
              </a:buClr>
              <a:buSzPts val="2400"/>
              <a:buNone/>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82" name="Google Shape;82;p1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46635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963529" y="1718864"/>
            <a:ext cx="3435600" cy="15513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3E156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7" name="Google Shape;87;p1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759352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2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2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331760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94"/>
        <p:cNvGrpSpPr/>
        <p:nvPr/>
      </p:nvGrpSpPr>
      <p:grpSpPr>
        <a:xfrm>
          <a:off x="0" y="0"/>
          <a:ext cx="0" cy="0"/>
          <a:chOff x="0" y="0"/>
          <a:chExt cx="0" cy="0"/>
        </a:xfrm>
      </p:grpSpPr>
      <p:sp>
        <p:nvSpPr>
          <p:cNvPr id="95" name="Google Shape;95;p21"/>
          <p:cNvSpPr txBox="1">
            <a:spLocks noGrp="1"/>
          </p:cNvSpPr>
          <p:nvPr>
            <p:ph type="title"/>
          </p:nvPr>
        </p:nvSpPr>
        <p:spPr>
          <a:xfrm>
            <a:off x="457200" y="273050"/>
            <a:ext cx="3008400" cy="11619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3E156F"/>
              </a:buClr>
              <a:buSzPts val="2000"/>
              <a:buFont typeface="Arial"/>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 name="Google Shape;96;p21"/>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rmAutofit/>
          </a:bodyPr>
          <a:lstStyle>
            <a:lvl1pPr marL="457200" lvl="0" indent="-228600" algn="l" rtl="0">
              <a:spcBef>
                <a:spcPts val="640"/>
              </a:spcBef>
              <a:spcAft>
                <a:spcPts val="0"/>
              </a:spcAft>
              <a:buClr>
                <a:srgbClr val="3E156F"/>
              </a:buClr>
              <a:buSzPts val="3200"/>
              <a:buNone/>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97" name="Google Shape;97;p21"/>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rgbClr val="3E156F"/>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98" name="Google Shape;98;p2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9" name="Google Shape;99;p2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0" name="Google Shape;100;p2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712832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80700" y="3534800"/>
            <a:ext cx="8982600" cy="3215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485875" y="2286000"/>
            <a:ext cx="8183700" cy="1047600"/>
          </a:xfrm>
          <a:prstGeom prst="rect">
            <a:avLst/>
          </a:prstGeom>
        </p:spPr>
        <p:txBody>
          <a:bodyPr spcFirstLastPara="1" wrap="square" lIns="91425" tIns="91425" rIns="91425" bIns="91425" anchor="b"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01"/>
        <p:cNvGrpSpPr/>
        <p:nvPr/>
      </p:nvGrpSpPr>
      <p:grpSpPr>
        <a:xfrm>
          <a:off x="0" y="0"/>
          <a:ext cx="0" cy="0"/>
          <a:chOff x="0" y="0"/>
          <a:chExt cx="0" cy="0"/>
        </a:xfrm>
      </p:grpSpPr>
      <p:sp>
        <p:nvSpPr>
          <p:cNvPr id="102" name="Google Shape;102;p22"/>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3E156F"/>
              </a:buClr>
              <a:buSzPts val="2000"/>
              <a:buFont typeface="Arial"/>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3" name="Google Shape;103;p2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3E156F"/>
              </a:buClr>
              <a:buSzPts val="3200"/>
              <a:buFont typeface="Arial"/>
              <a:buNone/>
              <a:defRPr sz="3200" b="0" i="1" u="none" strike="noStrike" cap="none">
                <a:solidFill>
                  <a:srgbClr val="3E156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4" name="Google Shape;104;p22"/>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rgbClr val="3E156F"/>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05" name="Google Shape;105;p2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6" name="Google Shape;106;p2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7" name="Google Shape;107;p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70851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08"/>
        <p:cNvGrpSpPr/>
        <p:nvPr/>
      </p:nvGrpSpPr>
      <p:grpSpPr>
        <a:xfrm>
          <a:off x="0" y="0"/>
          <a:ext cx="0" cy="0"/>
          <a:chOff x="0" y="0"/>
          <a:chExt cx="0" cy="0"/>
        </a:xfrm>
      </p:grpSpPr>
      <p:sp>
        <p:nvSpPr>
          <p:cNvPr id="109" name="Google Shape;109;p23"/>
          <p:cNvSpPr txBox="1">
            <a:spLocks noGrp="1"/>
          </p:cNvSpPr>
          <p:nvPr>
            <p:ph type="title"/>
          </p:nvPr>
        </p:nvSpPr>
        <p:spPr>
          <a:xfrm>
            <a:off x="963529" y="1718864"/>
            <a:ext cx="3435600" cy="15513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3E156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0" name="Google Shape;110;p23"/>
          <p:cNvSpPr txBox="1">
            <a:spLocks noGrp="1"/>
          </p:cNvSpPr>
          <p:nvPr>
            <p:ph type="body" idx="1"/>
          </p:nvPr>
        </p:nvSpPr>
        <p:spPr>
          <a:xfrm rot="5400000">
            <a:off x="2448197" y="1893611"/>
            <a:ext cx="466500" cy="3435600"/>
          </a:xfrm>
          <a:prstGeom prst="rect">
            <a:avLst/>
          </a:prstGeom>
          <a:noFill/>
          <a:ln>
            <a:noFill/>
          </a:ln>
        </p:spPr>
        <p:txBody>
          <a:bodyPr spcFirstLastPara="1" wrap="square" lIns="91425" tIns="45700" rIns="91425" bIns="45700" anchor="t" anchorCtr="0">
            <a:normAutofit/>
          </a:bodyPr>
          <a:lstStyle>
            <a:lvl1pPr marL="457200" lvl="0" indent="-228600" algn="l" rtl="0">
              <a:spcBef>
                <a:spcPts val="360"/>
              </a:spcBef>
              <a:spcAft>
                <a:spcPts val="0"/>
              </a:spcAft>
              <a:buClr>
                <a:srgbClr val="3E156F"/>
              </a:buClr>
              <a:buSzPts val="1800"/>
              <a:buNone/>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1" name="Google Shape;111;p2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2" name="Google Shape;112;p2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3" name="Google Shape;113;p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95697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14"/>
        <p:cNvGrpSpPr/>
        <p:nvPr/>
      </p:nvGrpSpPr>
      <p:grpSpPr>
        <a:xfrm>
          <a:off x="0" y="0"/>
          <a:ext cx="0" cy="0"/>
          <a:chOff x="0" y="0"/>
          <a:chExt cx="0" cy="0"/>
        </a:xfrm>
      </p:grpSpPr>
      <p:sp>
        <p:nvSpPr>
          <p:cNvPr id="115" name="Google Shape;115;p24"/>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3E156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6" name="Google Shape;116;p24"/>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rmAutofit/>
          </a:bodyPr>
          <a:lstStyle>
            <a:lvl1pPr marL="457200" lvl="0" indent="-228600" algn="l" rtl="0">
              <a:spcBef>
                <a:spcPts val="360"/>
              </a:spcBef>
              <a:spcAft>
                <a:spcPts val="0"/>
              </a:spcAft>
              <a:buClr>
                <a:srgbClr val="3E156F"/>
              </a:buClr>
              <a:buSzPts val="1800"/>
              <a:buNone/>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7" name="Google Shape;117;p2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8" name="Google Shape;118;p2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9" name="Google Shape;119;p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83958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88721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26"/>
        <p:cNvGrpSpPr/>
        <p:nvPr/>
      </p:nvGrpSpPr>
      <p:grpSpPr>
        <a:xfrm>
          <a:off x="0" y="0"/>
          <a:ext cx="0" cy="0"/>
          <a:chOff x="0" y="0"/>
          <a:chExt cx="0" cy="0"/>
        </a:xfrm>
      </p:grpSpPr>
      <p:sp>
        <p:nvSpPr>
          <p:cNvPr id="127" name="Google Shape;127;p26"/>
          <p:cNvSpPr txBox="1">
            <a:spLocks noGrp="1"/>
          </p:cNvSpPr>
          <p:nvPr>
            <p:ph type="title"/>
          </p:nvPr>
        </p:nvSpPr>
        <p:spPr>
          <a:xfrm>
            <a:off x="1752600" y="457200"/>
            <a:ext cx="6477000" cy="11430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 name="Google Shape;128;p26"/>
          <p:cNvSpPr txBox="1">
            <a:spLocks noGrp="1"/>
          </p:cNvSpPr>
          <p:nvPr>
            <p:ph type="body" idx="1"/>
          </p:nvPr>
        </p:nvSpPr>
        <p:spPr>
          <a:xfrm>
            <a:off x="1752600" y="1905000"/>
            <a:ext cx="6477000" cy="3505200"/>
          </a:xfrm>
          <a:prstGeom prst="rect">
            <a:avLst/>
          </a:prstGeom>
          <a:noFill/>
          <a:ln>
            <a:noFill/>
          </a:ln>
        </p:spPr>
        <p:txBody>
          <a:bodyPr spcFirstLastPara="1" wrap="square" lIns="91425" tIns="45700" rIns="91425" bIns="45700" anchor="t" anchorCtr="0">
            <a:noAutofit/>
          </a:bodyPr>
          <a:lstStyle>
            <a:lvl1pPr marL="457200" lvl="0" indent="-431800" algn="l" rtl="0">
              <a:lnSpc>
                <a:spcPct val="100000"/>
              </a:lnSpc>
              <a:spcBef>
                <a:spcPts val="640"/>
              </a:spcBef>
              <a:spcAft>
                <a:spcPts val="0"/>
              </a:spcAft>
              <a:buClr>
                <a:schemeClr val="lt1"/>
              </a:buClr>
              <a:buSzPts val="3200"/>
              <a:buChar char="•"/>
              <a:defRPr>
                <a:solidFill>
                  <a:schemeClr val="lt1"/>
                </a:solidFill>
              </a:defRPr>
            </a:lvl1pPr>
            <a:lvl2pPr marL="914400" lvl="1" indent="-406400" algn="l" rtl="0">
              <a:lnSpc>
                <a:spcPct val="100000"/>
              </a:lnSpc>
              <a:spcBef>
                <a:spcPts val="560"/>
              </a:spcBef>
              <a:spcAft>
                <a:spcPts val="0"/>
              </a:spcAft>
              <a:buClr>
                <a:schemeClr val="lt1"/>
              </a:buClr>
              <a:buSzPts val="2800"/>
              <a:buChar char="–"/>
              <a:defRPr>
                <a:solidFill>
                  <a:schemeClr val="lt1"/>
                </a:solidFill>
              </a:defRPr>
            </a:lvl2pPr>
            <a:lvl3pPr marL="1371600" lvl="2" indent="-381000" algn="l" rtl="0">
              <a:lnSpc>
                <a:spcPct val="100000"/>
              </a:lnSpc>
              <a:spcBef>
                <a:spcPts val="480"/>
              </a:spcBef>
              <a:spcAft>
                <a:spcPts val="0"/>
              </a:spcAft>
              <a:buClr>
                <a:schemeClr val="lt1"/>
              </a:buClr>
              <a:buSzPts val="2400"/>
              <a:buChar char="•"/>
              <a:defRPr>
                <a:solidFill>
                  <a:schemeClr val="lt1"/>
                </a:solidFill>
              </a:defRPr>
            </a:lvl3pPr>
            <a:lvl4pPr marL="1828800" lvl="3" indent="-355600" algn="l" rtl="0">
              <a:lnSpc>
                <a:spcPct val="100000"/>
              </a:lnSpc>
              <a:spcBef>
                <a:spcPts val="400"/>
              </a:spcBef>
              <a:spcAft>
                <a:spcPts val="0"/>
              </a:spcAft>
              <a:buClr>
                <a:schemeClr val="lt1"/>
              </a:buClr>
              <a:buSzPts val="2000"/>
              <a:buChar char="–"/>
              <a:defRPr>
                <a:solidFill>
                  <a:schemeClr val="lt1"/>
                </a:solidFill>
              </a:defRPr>
            </a:lvl4pPr>
            <a:lvl5pPr marL="2286000" lvl="4" indent="-355600" algn="l" rtl="0">
              <a:lnSpc>
                <a:spcPct val="100000"/>
              </a:lnSpc>
              <a:spcBef>
                <a:spcPts val="400"/>
              </a:spcBef>
              <a:spcAft>
                <a:spcPts val="0"/>
              </a:spcAft>
              <a:buClr>
                <a:schemeClr val="lt1"/>
              </a:buClr>
              <a:buSzPts val="2000"/>
              <a:buChar char="»"/>
              <a:defRPr>
                <a:solidFill>
                  <a:schemeClr val="lt1"/>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2297356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Tree>
    <p:extLst>
      <p:ext uri="{BB962C8B-B14F-4D97-AF65-F5344CB8AC3E}">
        <p14:creationId xmlns:p14="http://schemas.microsoft.com/office/powerpoint/2010/main" val="946279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st Title and content">
  <p:cSld name="1st Title and content">
    <p:spTree>
      <p:nvGrpSpPr>
        <p:cNvPr id="1" name="Shape 130"/>
        <p:cNvGrpSpPr/>
        <p:nvPr/>
      </p:nvGrpSpPr>
      <p:grpSpPr>
        <a:xfrm>
          <a:off x="0" y="0"/>
          <a:ext cx="0" cy="0"/>
          <a:chOff x="0" y="0"/>
          <a:chExt cx="0" cy="0"/>
        </a:xfrm>
      </p:grpSpPr>
      <p:sp>
        <p:nvSpPr>
          <p:cNvPr id="131" name="Google Shape;131;p28"/>
          <p:cNvSpPr txBox="1">
            <a:spLocks noGrp="1"/>
          </p:cNvSpPr>
          <p:nvPr>
            <p:ph type="body" idx="1"/>
          </p:nvPr>
        </p:nvSpPr>
        <p:spPr>
          <a:xfrm>
            <a:off x="1600200" y="533400"/>
            <a:ext cx="6477000" cy="3124200"/>
          </a:xfrm>
          <a:prstGeom prst="rect">
            <a:avLst/>
          </a:prstGeom>
          <a:noFill/>
          <a:ln>
            <a:noFill/>
          </a:ln>
        </p:spPr>
        <p:txBody>
          <a:bodyPr spcFirstLastPara="1" wrap="square" lIns="91425" tIns="45700" rIns="91425" bIns="45700" anchor="t" anchorCtr="0">
            <a:noAutofit/>
          </a:bodyPr>
          <a:lstStyle>
            <a:lvl1pPr marL="457200" lvl="0" indent="-431800" algn="l" rtl="0">
              <a:lnSpc>
                <a:spcPct val="100000"/>
              </a:lnSpc>
              <a:spcBef>
                <a:spcPts val="640"/>
              </a:spcBef>
              <a:spcAft>
                <a:spcPts val="0"/>
              </a:spcAft>
              <a:buClr>
                <a:schemeClr val="lt1"/>
              </a:buClr>
              <a:buSzPts val="3200"/>
              <a:buChar char="•"/>
              <a:defRPr>
                <a:solidFill>
                  <a:schemeClr val="lt1"/>
                </a:solidFill>
              </a:defRPr>
            </a:lvl1pPr>
            <a:lvl2pPr marL="914400" lvl="1" indent="-406400" algn="l" rtl="0">
              <a:lnSpc>
                <a:spcPct val="100000"/>
              </a:lnSpc>
              <a:spcBef>
                <a:spcPts val="560"/>
              </a:spcBef>
              <a:spcAft>
                <a:spcPts val="0"/>
              </a:spcAft>
              <a:buClr>
                <a:schemeClr val="lt1"/>
              </a:buClr>
              <a:buSzPts val="2800"/>
              <a:buChar char="–"/>
              <a:defRPr>
                <a:solidFill>
                  <a:schemeClr val="lt1"/>
                </a:solidFill>
              </a:defRPr>
            </a:lvl2pPr>
            <a:lvl3pPr marL="1371600" lvl="2" indent="-381000" algn="l" rtl="0">
              <a:lnSpc>
                <a:spcPct val="100000"/>
              </a:lnSpc>
              <a:spcBef>
                <a:spcPts val="480"/>
              </a:spcBef>
              <a:spcAft>
                <a:spcPts val="0"/>
              </a:spcAft>
              <a:buClr>
                <a:schemeClr val="lt1"/>
              </a:buClr>
              <a:buSzPts val="2400"/>
              <a:buChar char="•"/>
              <a:defRPr>
                <a:solidFill>
                  <a:schemeClr val="lt1"/>
                </a:solidFill>
              </a:defRPr>
            </a:lvl3pPr>
            <a:lvl4pPr marL="1828800" lvl="3" indent="-355600" algn="l" rtl="0">
              <a:lnSpc>
                <a:spcPct val="100000"/>
              </a:lnSpc>
              <a:spcBef>
                <a:spcPts val="400"/>
              </a:spcBef>
              <a:spcAft>
                <a:spcPts val="0"/>
              </a:spcAft>
              <a:buClr>
                <a:schemeClr val="lt1"/>
              </a:buClr>
              <a:buSzPts val="2000"/>
              <a:buChar char="–"/>
              <a:defRPr>
                <a:solidFill>
                  <a:schemeClr val="lt1"/>
                </a:solidFill>
              </a:defRPr>
            </a:lvl4pPr>
            <a:lvl5pPr marL="2286000" lvl="4" indent="-355600" algn="l" rtl="0">
              <a:lnSpc>
                <a:spcPct val="100000"/>
              </a:lnSpc>
              <a:spcBef>
                <a:spcPts val="400"/>
              </a:spcBef>
              <a:spcAft>
                <a:spcPts val="0"/>
              </a:spcAft>
              <a:buClr>
                <a:schemeClr val="lt1"/>
              </a:buClr>
              <a:buSzPts val="2000"/>
              <a:buChar char="»"/>
              <a:defRPr>
                <a:solidFill>
                  <a:schemeClr val="lt1"/>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55546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w/ Logo">
  <p:cSld name="Title and Content w/ Logo">
    <p:spTree>
      <p:nvGrpSpPr>
        <p:cNvPr id="1" name="Shape 132"/>
        <p:cNvGrpSpPr/>
        <p:nvPr/>
      </p:nvGrpSpPr>
      <p:grpSpPr>
        <a:xfrm>
          <a:off x="0" y="0"/>
          <a:ext cx="0" cy="0"/>
          <a:chOff x="0" y="0"/>
          <a:chExt cx="0" cy="0"/>
        </a:xfrm>
      </p:grpSpPr>
      <p:sp>
        <p:nvSpPr>
          <p:cNvPr id="133" name="Google Shape;133;p29"/>
          <p:cNvSpPr txBox="1">
            <a:spLocks noGrp="1"/>
          </p:cNvSpPr>
          <p:nvPr>
            <p:ph type="title"/>
          </p:nvPr>
        </p:nvSpPr>
        <p:spPr>
          <a:xfrm>
            <a:off x="1600200" y="457200"/>
            <a:ext cx="6477000" cy="11430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4" name="Google Shape;134;p29"/>
          <p:cNvSpPr txBox="1">
            <a:spLocks noGrp="1"/>
          </p:cNvSpPr>
          <p:nvPr>
            <p:ph type="body" idx="1"/>
          </p:nvPr>
        </p:nvSpPr>
        <p:spPr>
          <a:xfrm>
            <a:off x="1600200" y="1905000"/>
            <a:ext cx="6477000" cy="3505200"/>
          </a:xfrm>
          <a:prstGeom prst="rect">
            <a:avLst/>
          </a:prstGeom>
          <a:noFill/>
          <a:ln>
            <a:noFill/>
          </a:ln>
        </p:spPr>
        <p:txBody>
          <a:bodyPr spcFirstLastPara="1" wrap="square" lIns="91425" tIns="45700" rIns="91425" bIns="45700" anchor="t" anchorCtr="0">
            <a:noAutofit/>
          </a:bodyPr>
          <a:lstStyle>
            <a:lvl1pPr marL="457200" lvl="0" indent="-431800" algn="l" rtl="0">
              <a:lnSpc>
                <a:spcPct val="100000"/>
              </a:lnSpc>
              <a:spcBef>
                <a:spcPts val="640"/>
              </a:spcBef>
              <a:spcAft>
                <a:spcPts val="0"/>
              </a:spcAft>
              <a:buClr>
                <a:schemeClr val="lt1"/>
              </a:buClr>
              <a:buSzPts val="3200"/>
              <a:buChar char="•"/>
              <a:defRPr>
                <a:solidFill>
                  <a:schemeClr val="lt1"/>
                </a:solidFill>
              </a:defRPr>
            </a:lvl1pPr>
            <a:lvl2pPr marL="914400" lvl="1" indent="-406400" algn="l" rtl="0">
              <a:lnSpc>
                <a:spcPct val="100000"/>
              </a:lnSpc>
              <a:spcBef>
                <a:spcPts val="560"/>
              </a:spcBef>
              <a:spcAft>
                <a:spcPts val="0"/>
              </a:spcAft>
              <a:buClr>
                <a:schemeClr val="lt1"/>
              </a:buClr>
              <a:buSzPts val="2800"/>
              <a:buChar char="–"/>
              <a:defRPr>
                <a:solidFill>
                  <a:schemeClr val="lt1"/>
                </a:solidFill>
              </a:defRPr>
            </a:lvl2pPr>
            <a:lvl3pPr marL="1371600" lvl="2" indent="-381000" algn="l" rtl="0">
              <a:lnSpc>
                <a:spcPct val="100000"/>
              </a:lnSpc>
              <a:spcBef>
                <a:spcPts val="480"/>
              </a:spcBef>
              <a:spcAft>
                <a:spcPts val="0"/>
              </a:spcAft>
              <a:buClr>
                <a:schemeClr val="lt1"/>
              </a:buClr>
              <a:buSzPts val="2400"/>
              <a:buChar char="•"/>
              <a:defRPr>
                <a:solidFill>
                  <a:schemeClr val="lt1"/>
                </a:solidFill>
              </a:defRPr>
            </a:lvl3pPr>
            <a:lvl4pPr marL="1828800" lvl="3" indent="-355600" algn="l" rtl="0">
              <a:lnSpc>
                <a:spcPct val="100000"/>
              </a:lnSpc>
              <a:spcBef>
                <a:spcPts val="400"/>
              </a:spcBef>
              <a:spcAft>
                <a:spcPts val="0"/>
              </a:spcAft>
              <a:buClr>
                <a:schemeClr val="lt1"/>
              </a:buClr>
              <a:buSzPts val="2000"/>
              <a:buChar char="–"/>
              <a:defRPr>
                <a:solidFill>
                  <a:schemeClr val="lt1"/>
                </a:solidFill>
              </a:defRPr>
            </a:lvl4pPr>
            <a:lvl5pPr marL="2286000" lvl="4" indent="-355600" algn="l" rtl="0">
              <a:lnSpc>
                <a:spcPct val="100000"/>
              </a:lnSpc>
              <a:spcBef>
                <a:spcPts val="400"/>
              </a:spcBef>
              <a:spcAft>
                <a:spcPts val="0"/>
              </a:spcAft>
              <a:buClr>
                <a:schemeClr val="lt1"/>
              </a:buClr>
              <a:buSzPts val="2000"/>
              <a:buChar char="»"/>
              <a:defRPr>
                <a:solidFill>
                  <a:schemeClr val="lt1"/>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19161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35"/>
        <p:cNvGrpSpPr/>
        <p:nvPr/>
      </p:nvGrpSpPr>
      <p:grpSpPr>
        <a:xfrm>
          <a:off x="0" y="0"/>
          <a:ext cx="0" cy="0"/>
          <a:chOff x="0" y="0"/>
          <a:chExt cx="0" cy="0"/>
        </a:xfrm>
      </p:grpSpPr>
      <p:sp>
        <p:nvSpPr>
          <p:cNvPr id="136" name="Google Shape;136;p30"/>
          <p:cNvSpPr txBox="1">
            <a:spLocks noGrp="1"/>
          </p:cNvSpPr>
          <p:nvPr>
            <p:ph type="ctrTitle"/>
          </p:nvPr>
        </p:nvSpPr>
        <p:spPr>
          <a:xfrm>
            <a:off x="1619250" y="447675"/>
            <a:ext cx="6474000" cy="14700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30"/>
          <p:cNvSpPr txBox="1">
            <a:spLocks noGrp="1"/>
          </p:cNvSpPr>
          <p:nvPr>
            <p:ph type="subTitle" idx="1"/>
          </p:nvPr>
        </p:nvSpPr>
        <p:spPr>
          <a:xfrm>
            <a:off x="1619250" y="2203450"/>
            <a:ext cx="6477000" cy="17526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640"/>
              </a:spcBef>
              <a:spcAft>
                <a:spcPts val="0"/>
              </a:spcAft>
              <a:buClr>
                <a:schemeClr val="lt1"/>
              </a:buClr>
              <a:buSzPts val="3200"/>
              <a:buNone/>
              <a:defRPr>
                <a:solidFill>
                  <a:schemeClr val="lt1"/>
                </a:solidFill>
              </a:defRPr>
            </a:lvl1pPr>
            <a:lvl2pPr lvl="1" algn="ctr" rtl="0">
              <a:lnSpc>
                <a:spcPct val="100000"/>
              </a:lnSpc>
              <a:spcBef>
                <a:spcPts val="560"/>
              </a:spcBef>
              <a:spcAft>
                <a:spcPts val="0"/>
              </a:spcAft>
              <a:buClr>
                <a:srgbClr val="888888"/>
              </a:buClr>
              <a:buSzPts val="2800"/>
              <a:buNone/>
              <a:defRPr>
                <a:solidFill>
                  <a:srgbClr val="888888"/>
                </a:solidFill>
              </a:defRPr>
            </a:lvl2pPr>
            <a:lvl3pPr lvl="2" algn="ctr" rtl="0">
              <a:lnSpc>
                <a:spcPct val="100000"/>
              </a:lnSpc>
              <a:spcBef>
                <a:spcPts val="480"/>
              </a:spcBef>
              <a:spcAft>
                <a:spcPts val="0"/>
              </a:spcAft>
              <a:buClr>
                <a:srgbClr val="888888"/>
              </a:buClr>
              <a:buSzPts val="2400"/>
              <a:buNone/>
              <a:defRPr>
                <a:solidFill>
                  <a:srgbClr val="888888"/>
                </a:solidFill>
              </a:defRPr>
            </a:lvl3pPr>
            <a:lvl4pPr lvl="3" algn="ctr" rtl="0">
              <a:lnSpc>
                <a:spcPct val="100000"/>
              </a:lnSpc>
              <a:spcBef>
                <a:spcPts val="400"/>
              </a:spcBef>
              <a:spcAft>
                <a:spcPts val="0"/>
              </a:spcAft>
              <a:buClr>
                <a:srgbClr val="888888"/>
              </a:buClr>
              <a:buSzPts val="2000"/>
              <a:buNone/>
              <a:defRPr>
                <a:solidFill>
                  <a:srgbClr val="888888"/>
                </a:solidFill>
              </a:defRPr>
            </a:lvl4pPr>
            <a:lvl5pPr lvl="4" algn="ctr" rtl="0">
              <a:lnSpc>
                <a:spcPct val="100000"/>
              </a:lnSpc>
              <a:spcBef>
                <a:spcPts val="400"/>
              </a:spcBef>
              <a:spcAft>
                <a:spcPts val="0"/>
              </a:spcAft>
              <a:buClr>
                <a:srgbClr val="888888"/>
              </a:buClr>
              <a:buSzPts val="2000"/>
              <a:buNone/>
              <a:defRPr>
                <a:solidFill>
                  <a:srgbClr val="888888"/>
                </a:solidFill>
              </a:defRPr>
            </a:lvl5pPr>
            <a:lvl6pPr lvl="5" algn="ctr" rtl="0">
              <a:lnSpc>
                <a:spcPct val="100000"/>
              </a:lnSpc>
              <a:spcBef>
                <a:spcPts val="400"/>
              </a:spcBef>
              <a:spcAft>
                <a:spcPts val="0"/>
              </a:spcAft>
              <a:buClr>
                <a:srgbClr val="888888"/>
              </a:buClr>
              <a:buSzPts val="2000"/>
              <a:buNone/>
              <a:defRPr>
                <a:solidFill>
                  <a:srgbClr val="888888"/>
                </a:solidFill>
              </a:defRPr>
            </a:lvl6pPr>
            <a:lvl7pPr lvl="6" algn="ctr" rtl="0">
              <a:lnSpc>
                <a:spcPct val="100000"/>
              </a:lnSpc>
              <a:spcBef>
                <a:spcPts val="400"/>
              </a:spcBef>
              <a:spcAft>
                <a:spcPts val="0"/>
              </a:spcAft>
              <a:buClr>
                <a:srgbClr val="888888"/>
              </a:buClr>
              <a:buSzPts val="2000"/>
              <a:buNone/>
              <a:defRPr>
                <a:solidFill>
                  <a:srgbClr val="888888"/>
                </a:solidFill>
              </a:defRPr>
            </a:lvl7pPr>
            <a:lvl8pPr lvl="7" algn="ctr" rtl="0">
              <a:lnSpc>
                <a:spcPct val="100000"/>
              </a:lnSpc>
              <a:spcBef>
                <a:spcPts val="400"/>
              </a:spcBef>
              <a:spcAft>
                <a:spcPts val="0"/>
              </a:spcAft>
              <a:buClr>
                <a:srgbClr val="888888"/>
              </a:buClr>
              <a:buSzPts val="2000"/>
              <a:buNone/>
              <a:defRPr>
                <a:solidFill>
                  <a:srgbClr val="888888"/>
                </a:solidFill>
              </a:defRPr>
            </a:lvl8pPr>
            <a:lvl9pPr lvl="8" algn="ctr" rtl="0">
              <a:lnSpc>
                <a:spcPct val="100000"/>
              </a:lnSpc>
              <a:spcBef>
                <a:spcPts val="400"/>
              </a:spcBef>
              <a:spcAft>
                <a:spcPts val="0"/>
              </a:spcAft>
              <a:buClr>
                <a:srgbClr val="888888"/>
              </a:buClr>
              <a:buSzPts val="2000"/>
              <a:buNone/>
              <a:defRPr>
                <a:solidFill>
                  <a:srgbClr val="888888"/>
                </a:solidFill>
              </a:defRPr>
            </a:lvl9pPr>
          </a:lstStyle>
          <a:p>
            <a:endParaRPr/>
          </a:p>
        </p:txBody>
      </p:sp>
    </p:spTree>
    <p:extLst>
      <p:ext uri="{BB962C8B-B14F-4D97-AF65-F5344CB8AC3E}">
        <p14:creationId xmlns:p14="http://schemas.microsoft.com/office/powerpoint/2010/main" val="15141579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8"/>
        <p:cNvGrpSpPr/>
        <p:nvPr/>
      </p:nvGrpSpPr>
      <p:grpSpPr>
        <a:xfrm>
          <a:off x="0" y="0"/>
          <a:ext cx="0" cy="0"/>
          <a:chOff x="0" y="0"/>
          <a:chExt cx="0" cy="0"/>
        </a:xfrm>
      </p:grpSpPr>
      <p:sp>
        <p:nvSpPr>
          <p:cNvPr id="139" name="Google Shape;139;p31"/>
          <p:cNvSpPr txBox="1">
            <a:spLocks noGrp="1"/>
          </p:cNvSpPr>
          <p:nvPr>
            <p:ph type="title"/>
          </p:nvPr>
        </p:nvSpPr>
        <p:spPr>
          <a:xfrm>
            <a:off x="1676400" y="1981200"/>
            <a:ext cx="6477000" cy="13620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sz="4000" b="1" cap="none">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31"/>
          <p:cNvSpPr txBox="1">
            <a:spLocks noGrp="1"/>
          </p:cNvSpPr>
          <p:nvPr>
            <p:ph type="body" idx="1"/>
          </p:nvPr>
        </p:nvSpPr>
        <p:spPr>
          <a:xfrm>
            <a:off x="1676400" y="481013"/>
            <a:ext cx="6477000" cy="15003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400"/>
              </a:spcBef>
              <a:spcAft>
                <a:spcPts val="0"/>
              </a:spcAft>
              <a:buClr>
                <a:schemeClr val="lt1"/>
              </a:buClr>
              <a:buSzPts val="2000"/>
              <a:buNone/>
              <a:defRPr sz="2000">
                <a:solidFill>
                  <a:schemeClr val="lt1"/>
                </a:solidFill>
              </a:defRPr>
            </a:lvl1pPr>
            <a:lvl2pPr marL="914400" lvl="1" indent="-228600" algn="l" rtl="0">
              <a:lnSpc>
                <a:spcPct val="100000"/>
              </a:lnSpc>
              <a:spcBef>
                <a:spcPts val="360"/>
              </a:spcBef>
              <a:spcAft>
                <a:spcPts val="0"/>
              </a:spcAft>
              <a:buClr>
                <a:srgbClr val="888888"/>
              </a:buClr>
              <a:buSzPts val="1800"/>
              <a:buNone/>
              <a:defRPr sz="1800">
                <a:solidFill>
                  <a:srgbClr val="888888"/>
                </a:solidFill>
              </a:defRPr>
            </a:lvl2pPr>
            <a:lvl3pPr marL="1371600" lvl="2" indent="-228600" algn="l" rtl="0">
              <a:lnSpc>
                <a:spcPct val="100000"/>
              </a:lnSpc>
              <a:spcBef>
                <a:spcPts val="320"/>
              </a:spcBef>
              <a:spcAft>
                <a:spcPts val="0"/>
              </a:spcAft>
              <a:buClr>
                <a:srgbClr val="888888"/>
              </a:buClr>
              <a:buSzPts val="1600"/>
              <a:buNone/>
              <a:defRPr sz="1600">
                <a:solidFill>
                  <a:srgbClr val="888888"/>
                </a:solidFill>
              </a:defRPr>
            </a:lvl3pPr>
            <a:lvl4pPr marL="1828800" lvl="3" indent="-228600" algn="l" rtl="0">
              <a:lnSpc>
                <a:spcPct val="100000"/>
              </a:lnSpc>
              <a:spcBef>
                <a:spcPts val="280"/>
              </a:spcBef>
              <a:spcAft>
                <a:spcPts val="0"/>
              </a:spcAft>
              <a:buClr>
                <a:srgbClr val="888888"/>
              </a:buClr>
              <a:buSzPts val="1400"/>
              <a:buNone/>
              <a:defRPr sz="1400">
                <a:solidFill>
                  <a:srgbClr val="888888"/>
                </a:solidFill>
              </a:defRPr>
            </a:lvl4pPr>
            <a:lvl5pPr marL="2286000" lvl="4" indent="-228600" algn="l" rtl="0">
              <a:lnSpc>
                <a:spcPct val="100000"/>
              </a:lnSpc>
              <a:spcBef>
                <a:spcPts val="280"/>
              </a:spcBef>
              <a:spcAft>
                <a:spcPts val="0"/>
              </a:spcAft>
              <a:buClr>
                <a:srgbClr val="888888"/>
              </a:buClr>
              <a:buSzPts val="1400"/>
              <a:buNone/>
              <a:defRPr sz="1400">
                <a:solidFill>
                  <a:srgbClr val="888888"/>
                </a:solidFill>
              </a:defRPr>
            </a:lvl5pPr>
            <a:lvl6pPr marL="2743200" lvl="5" indent="-228600" algn="l" rtl="0">
              <a:lnSpc>
                <a:spcPct val="100000"/>
              </a:lnSpc>
              <a:spcBef>
                <a:spcPts val="280"/>
              </a:spcBef>
              <a:spcAft>
                <a:spcPts val="0"/>
              </a:spcAft>
              <a:buClr>
                <a:srgbClr val="888888"/>
              </a:buClr>
              <a:buSzPts val="1400"/>
              <a:buNone/>
              <a:defRPr sz="1400">
                <a:solidFill>
                  <a:srgbClr val="888888"/>
                </a:solidFill>
              </a:defRPr>
            </a:lvl6pPr>
            <a:lvl7pPr marL="3200400" lvl="6" indent="-228600" algn="l" rtl="0">
              <a:lnSpc>
                <a:spcPct val="100000"/>
              </a:lnSpc>
              <a:spcBef>
                <a:spcPts val="280"/>
              </a:spcBef>
              <a:spcAft>
                <a:spcPts val="0"/>
              </a:spcAft>
              <a:buClr>
                <a:srgbClr val="888888"/>
              </a:buClr>
              <a:buSzPts val="1400"/>
              <a:buNone/>
              <a:defRPr sz="1400">
                <a:solidFill>
                  <a:srgbClr val="888888"/>
                </a:solidFill>
              </a:defRPr>
            </a:lvl7pPr>
            <a:lvl8pPr marL="3657600" lvl="7" indent="-228600" algn="l" rtl="0">
              <a:lnSpc>
                <a:spcPct val="100000"/>
              </a:lnSpc>
              <a:spcBef>
                <a:spcPts val="280"/>
              </a:spcBef>
              <a:spcAft>
                <a:spcPts val="0"/>
              </a:spcAft>
              <a:buClr>
                <a:srgbClr val="888888"/>
              </a:buClr>
              <a:buSzPts val="1400"/>
              <a:buNone/>
              <a:defRPr sz="1400">
                <a:solidFill>
                  <a:srgbClr val="888888"/>
                </a:solidFill>
              </a:defRPr>
            </a:lvl8pPr>
            <a:lvl9pPr marL="4114800" lvl="8" indent="-228600" algn="l" rtl="0">
              <a:lnSpc>
                <a:spcPct val="100000"/>
              </a:lnSpc>
              <a:spcBef>
                <a:spcPts val="280"/>
              </a:spcBef>
              <a:spcAft>
                <a:spcPts val="0"/>
              </a:spcAft>
              <a:buClr>
                <a:srgbClr val="888888"/>
              </a:buClr>
              <a:buSzPts val="1400"/>
              <a:buNone/>
              <a:defRPr sz="1400">
                <a:solidFill>
                  <a:srgbClr val="888888"/>
                </a:solidFill>
              </a:defRPr>
            </a:lvl9pPr>
          </a:lstStyle>
          <a:p>
            <a:endParaRPr/>
          </a:p>
        </p:txBody>
      </p:sp>
    </p:spTree>
    <p:extLst>
      <p:ext uri="{BB962C8B-B14F-4D97-AF65-F5344CB8AC3E}">
        <p14:creationId xmlns:p14="http://schemas.microsoft.com/office/powerpoint/2010/main" val="2976393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593367"/>
            <a:ext cx="8520600" cy="8313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41"/>
        <p:cNvGrpSpPr/>
        <p:nvPr/>
      </p:nvGrpSpPr>
      <p:grpSpPr>
        <a:xfrm>
          <a:off x="0" y="0"/>
          <a:ext cx="0" cy="0"/>
          <a:chOff x="0" y="0"/>
          <a:chExt cx="0" cy="0"/>
        </a:xfrm>
      </p:grpSpPr>
      <p:sp>
        <p:nvSpPr>
          <p:cNvPr id="142" name="Google Shape;142;p32"/>
          <p:cNvSpPr txBox="1">
            <a:spLocks noGrp="1"/>
          </p:cNvSpPr>
          <p:nvPr>
            <p:ph type="title"/>
          </p:nvPr>
        </p:nvSpPr>
        <p:spPr>
          <a:xfrm>
            <a:off x="1676400" y="457199"/>
            <a:ext cx="6477000" cy="11430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3" name="Google Shape;143;p32"/>
          <p:cNvSpPr txBox="1">
            <a:spLocks noGrp="1"/>
          </p:cNvSpPr>
          <p:nvPr>
            <p:ph type="body" idx="1"/>
          </p:nvPr>
        </p:nvSpPr>
        <p:spPr>
          <a:xfrm>
            <a:off x="1676400" y="1828800"/>
            <a:ext cx="3124200" cy="3657600"/>
          </a:xfrm>
          <a:prstGeom prst="rect">
            <a:avLst/>
          </a:prstGeom>
          <a:noFill/>
          <a:ln>
            <a:noFill/>
          </a:ln>
        </p:spPr>
        <p:txBody>
          <a:bodyPr spcFirstLastPara="1" wrap="square" lIns="91425" tIns="45700" rIns="91425" bIns="45700" anchor="t" anchorCtr="0">
            <a:noAutofit/>
          </a:bodyPr>
          <a:lstStyle>
            <a:lvl1pPr marL="457200" lvl="0" indent="-406400" algn="l" rtl="0">
              <a:lnSpc>
                <a:spcPct val="100000"/>
              </a:lnSpc>
              <a:spcBef>
                <a:spcPts val="560"/>
              </a:spcBef>
              <a:spcAft>
                <a:spcPts val="0"/>
              </a:spcAft>
              <a:buClr>
                <a:schemeClr val="lt1"/>
              </a:buClr>
              <a:buSzPts val="2800"/>
              <a:buChar char="•"/>
              <a:defRPr sz="2800">
                <a:solidFill>
                  <a:schemeClr val="lt1"/>
                </a:solidFill>
              </a:defRPr>
            </a:lvl1pPr>
            <a:lvl2pPr marL="914400" lvl="1" indent="-381000" algn="l" rtl="0">
              <a:lnSpc>
                <a:spcPct val="100000"/>
              </a:lnSpc>
              <a:spcBef>
                <a:spcPts val="480"/>
              </a:spcBef>
              <a:spcAft>
                <a:spcPts val="0"/>
              </a:spcAft>
              <a:buClr>
                <a:schemeClr val="lt1"/>
              </a:buClr>
              <a:buSzPts val="2400"/>
              <a:buChar char="–"/>
              <a:defRPr sz="2400">
                <a:solidFill>
                  <a:schemeClr val="lt1"/>
                </a:solidFill>
              </a:defRPr>
            </a:lvl2pPr>
            <a:lvl3pPr marL="1371600" lvl="2" indent="-355600" algn="l" rtl="0">
              <a:lnSpc>
                <a:spcPct val="100000"/>
              </a:lnSpc>
              <a:spcBef>
                <a:spcPts val="400"/>
              </a:spcBef>
              <a:spcAft>
                <a:spcPts val="0"/>
              </a:spcAft>
              <a:buClr>
                <a:schemeClr val="lt1"/>
              </a:buClr>
              <a:buSzPts val="2000"/>
              <a:buChar char="•"/>
              <a:defRPr sz="2000">
                <a:solidFill>
                  <a:schemeClr val="lt1"/>
                </a:solidFill>
              </a:defRPr>
            </a:lvl3pPr>
            <a:lvl4pPr marL="1828800" lvl="3" indent="-342900" algn="l" rtl="0">
              <a:lnSpc>
                <a:spcPct val="100000"/>
              </a:lnSpc>
              <a:spcBef>
                <a:spcPts val="360"/>
              </a:spcBef>
              <a:spcAft>
                <a:spcPts val="0"/>
              </a:spcAft>
              <a:buClr>
                <a:schemeClr val="lt1"/>
              </a:buClr>
              <a:buSzPts val="1800"/>
              <a:buChar char="–"/>
              <a:defRPr sz="1800">
                <a:solidFill>
                  <a:schemeClr val="lt1"/>
                </a:solidFill>
              </a:defRPr>
            </a:lvl4pPr>
            <a:lvl5pPr marL="2286000" lvl="4" indent="-342900" algn="l" rtl="0">
              <a:lnSpc>
                <a:spcPct val="100000"/>
              </a:lnSpc>
              <a:spcBef>
                <a:spcPts val="360"/>
              </a:spcBef>
              <a:spcAft>
                <a:spcPts val="0"/>
              </a:spcAft>
              <a:buClr>
                <a:schemeClr val="lt1"/>
              </a:buClr>
              <a:buSzPts val="1800"/>
              <a:buChar char="»"/>
              <a:defRPr sz="1800">
                <a:solidFill>
                  <a:schemeClr val="lt1"/>
                </a:solidFill>
              </a:defRPr>
            </a:lvl5pPr>
            <a:lvl6pPr marL="2743200" lvl="5" indent="-342900" algn="l" rtl="0">
              <a:lnSpc>
                <a:spcPct val="100000"/>
              </a:lnSpc>
              <a:spcBef>
                <a:spcPts val="360"/>
              </a:spcBef>
              <a:spcAft>
                <a:spcPts val="0"/>
              </a:spcAft>
              <a:buClr>
                <a:schemeClr val="dk1"/>
              </a:buClr>
              <a:buSzPts val="1800"/>
              <a:buChar char="•"/>
              <a:defRPr sz="1800"/>
            </a:lvl6pPr>
            <a:lvl7pPr marL="3200400" lvl="6" indent="-342900" algn="l" rtl="0">
              <a:lnSpc>
                <a:spcPct val="100000"/>
              </a:lnSpc>
              <a:spcBef>
                <a:spcPts val="360"/>
              </a:spcBef>
              <a:spcAft>
                <a:spcPts val="0"/>
              </a:spcAft>
              <a:buClr>
                <a:schemeClr val="dk1"/>
              </a:buClr>
              <a:buSzPts val="1800"/>
              <a:buChar char="•"/>
              <a:defRPr sz="1800"/>
            </a:lvl7pPr>
            <a:lvl8pPr marL="3657600" lvl="7" indent="-342900" algn="l" rtl="0">
              <a:lnSpc>
                <a:spcPct val="100000"/>
              </a:lnSpc>
              <a:spcBef>
                <a:spcPts val="360"/>
              </a:spcBef>
              <a:spcAft>
                <a:spcPts val="0"/>
              </a:spcAft>
              <a:buClr>
                <a:schemeClr val="dk1"/>
              </a:buClr>
              <a:buSzPts val="1800"/>
              <a:buChar char="•"/>
              <a:defRPr sz="1800"/>
            </a:lvl8pPr>
            <a:lvl9pPr marL="4114800" lvl="8" indent="-342900" algn="l" rtl="0">
              <a:lnSpc>
                <a:spcPct val="100000"/>
              </a:lnSpc>
              <a:spcBef>
                <a:spcPts val="360"/>
              </a:spcBef>
              <a:spcAft>
                <a:spcPts val="0"/>
              </a:spcAft>
              <a:buClr>
                <a:schemeClr val="dk1"/>
              </a:buClr>
              <a:buSzPts val="1800"/>
              <a:buChar char="•"/>
              <a:defRPr sz="1800"/>
            </a:lvl9pPr>
          </a:lstStyle>
          <a:p>
            <a:endParaRPr/>
          </a:p>
        </p:txBody>
      </p:sp>
      <p:sp>
        <p:nvSpPr>
          <p:cNvPr id="144" name="Google Shape;144;p32"/>
          <p:cNvSpPr txBox="1">
            <a:spLocks noGrp="1"/>
          </p:cNvSpPr>
          <p:nvPr>
            <p:ph type="body" idx="2"/>
          </p:nvPr>
        </p:nvSpPr>
        <p:spPr>
          <a:xfrm>
            <a:off x="5029200" y="1828800"/>
            <a:ext cx="3124200" cy="3657600"/>
          </a:xfrm>
          <a:prstGeom prst="rect">
            <a:avLst/>
          </a:prstGeom>
          <a:noFill/>
          <a:ln>
            <a:noFill/>
          </a:ln>
        </p:spPr>
        <p:txBody>
          <a:bodyPr spcFirstLastPara="1" wrap="square" lIns="91425" tIns="45700" rIns="91425" bIns="45700" anchor="t" anchorCtr="0">
            <a:noAutofit/>
          </a:bodyPr>
          <a:lstStyle>
            <a:lvl1pPr marL="457200" lvl="0" indent="-406400" algn="l" rtl="0">
              <a:lnSpc>
                <a:spcPct val="100000"/>
              </a:lnSpc>
              <a:spcBef>
                <a:spcPts val="560"/>
              </a:spcBef>
              <a:spcAft>
                <a:spcPts val="0"/>
              </a:spcAft>
              <a:buClr>
                <a:schemeClr val="lt1"/>
              </a:buClr>
              <a:buSzPts val="2800"/>
              <a:buChar char="•"/>
              <a:defRPr sz="2800">
                <a:solidFill>
                  <a:schemeClr val="lt1"/>
                </a:solidFill>
              </a:defRPr>
            </a:lvl1pPr>
            <a:lvl2pPr marL="914400" lvl="1" indent="-381000" algn="l" rtl="0">
              <a:lnSpc>
                <a:spcPct val="100000"/>
              </a:lnSpc>
              <a:spcBef>
                <a:spcPts val="480"/>
              </a:spcBef>
              <a:spcAft>
                <a:spcPts val="0"/>
              </a:spcAft>
              <a:buClr>
                <a:schemeClr val="lt1"/>
              </a:buClr>
              <a:buSzPts val="2400"/>
              <a:buChar char="–"/>
              <a:defRPr sz="2400">
                <a:solidFill>
                  <a:schemeClr val="lt1"/>
                </a:solidFill>
              </a:defRPr>
            </a:lvl2pPr>
            <a:lvl3pPr marL="1371600" lvl="2" indent="-355600" algn="l" rtl="0">
              <a:lnSpc>
                <a:spcPct val="100000"/>
              </a:lnSpc>
              <a:spcBef>
                <a:spcPts val="400"/>
              </a:spcBef>
              <a:spcAft>
                <a:spcPts val="0"/>
              </a:spcAft>
              <a:buClr>
                <a:schemeClr val="lt1"/>
              </a:buClr>
              <a:buSzPts val="2000"/>
              <a:buChar char="•"/>
              <a:defRPr sz="2000">
                <a:solidFill>
                  <a:schemeClr val="lt1"/>
                </a:solidFill>
              </a:defRPr>
            </a:lvl3pPr>
            <a:lvl4pPr marL="1828800" lvl="3" indent="-342900" algn="l" rtl="0">
              <a:lnSpc>
                <a:spcPct val="100000"/>
              </a:lnSpc>
              <a:spcBef>
                <a:spcPts val="360"/>
              </a:spcBef>
              <a:spcAft>
                <a:spcPts val="0"/>
              </a:spcAft>
              <a:buClr>
                <a:schemeClr val="lt1"/>
              </a:buClr>
              <a:buSzPts val="1800"/>
              <a:buChar char="–"/>
              <a:defRPr sz="1800">
                <a:solidFill>
                  <a:schemeClr val="lt1"/>
                </a:solidFill>
              </a:defRPr>
            </a:lvl4pPr>
            <a:lvl5pPr marL="2286000" lvl="4" indent="-342900" algn="l" rtl="0">
              <a:lnSpc>
                <a:spcPct val="100000"/>
              </a:lnSpc>
              <a:spcBef>
                <a:spcPts val="360"/>
              </a:spcBef>
              <a:spcAft>
                <a:spcPts val="0"/>
              </a:spcAft>
              <a:buClr>
                <a:schemeClr val="lt1"/>
              </a:buClr>
              <a:buSzPts val="1800"/>
              <a:buChar char="»"/>
              <a:defRPr sz="1800">
                <a:solidFill>
                  <a:schemeClr val="lt1"/>
                </a:solidFill>
              </a:defRPr>
            </a:lvl5pPr>
            <a:lvl6pPr marL="2743200" lvl="5" indent="-342900" algn="l" rtl="0">
              <a:lnSpc>
                <a:spcPct val="100000"/>
              </a:lnSpc>
              <a:spcBef>
                <a:spcPts val="360"/>
              </a:spcBef>
              <a:spcAft>
                <a:spcPts val="0"/>
              </a:spcAft>
              <a:buClr>
                <a:schemeClr val="dk1"/>
              </a:buClr>
              <a:buSzPts val="1800"/>
              <a:buChar char="•"/>
              <a:defRPr sz="1800"/>
            </a:lvl6pPr>
            <a:lvl7pPr marL="3200400" lvl="6" indent="-342900" algn="l" rtl="0">
              <a:lnSpc>
                <a:spcPct val="100000"/>
              </a:lnSpc>
              <a:spcBef>
                <a:spcPts val="360"/>
              </a:spcBef>
              <a:spcAft>
                <a:spcPts val="0"/>
              </a:spcAft>
              <a:buClr>
                <a:schemeClr val="dk1"/>
              </a:buClr>
              <a:buSzPts val="1800"/>
              <a:buChar char="•"/>
              <a:defRPr sz="1800"/>
            </a:lvl7pPr>
            <a:lvl8pPr marL="3657600" lvl="7" indent="-342900" algn="l" rtl="0">
              <a:lnSpc>
                <a:spcPct val="100000"/>
              </a:lnSpc>
              <a:spcBef>
                <a:spcPts val="360"/>
              </a:spcBef>
              <a:spcAft>
                <a:spcPts val="0"/>
              </a:spcAft>
              <a:buClr>
                <a:schemeClr val="dk1"/>
              </a:buClr>
              <a:buSzPts val="1800"/>
              <a:buChar char="•"/>
              <a:defRPr sz="1800"/>
            </a:lvl8pPr>
            <a:lvl9pPr marL="4114800" lvl="8" indent="-342900" algn="l" rtl="0">
              <a:lnSpc>
                <a:spcPct val="100000"/>
              </a:lnSpc>
              <a:spcBef>
                <a:spcPts val="360"/>
              </a:spcBef>
              <a:spcAft>
                <a:spcPts val="0"/>
              </a:spcAft>
              <a:buClr>
                <a:schemeClr val="dk1"/>
              </a:buClr>
              <a:buSzPts val="1800"/>
              <a:buChar char="•"/>
              <a:defRPr sz="1800"/>
            </a:lvl9pPr>
          </a:lstStyle>
          <a:p>
            <a:endParaRPr/>
          </a:p>
        </p:txBody>
      </p:sp>
    </p:spTree>
    <p:extLst>
      <p:ext uri="{BB962C8B-B14F-4D97-AF65-F5344CB8AC3E}">
        <p14:creationId xmlns:p14="http://schemas.microsoft.com/office/powerpoint/2010/main" val="30338448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45"/>
        <p:cNvGrpSpPr/>
        <p:nvPr/>
      </p:nvGrpSpPr>
      <p:grpSpPr>
        <a:xfrm>
          <a:off x="0" y="0"/>
          <a:ext cx="0" cy="0"/>
          <a:chOff x="0" y="0"/>
          <a:chExt cx="0" cy="0"/>
        </a:xfrm>
      </p:grpSpPr>
      <p:sp>
        <p:nvSpPr>
          <p:cNvPr id="146" name="Google Shape;146;p33"/>
          <p:cNvSpPr txBox="1">
            <a:spLocks noGrp="1"/>
          </p:cNvSpPr>
          <p:nvPr>
            <p:ph type="title"/>
          </p:nvPr>
        </p:nvSpPr>
        <p:spPr>
          <a:xfrm>
            <a:off x="1676400" y="381000"/>
            <a:ext cx="6477000" cy="11430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9353201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Footer and Date">
  <p:cSld name="Footer and Date">
    <p:spTree>
      <p:nvGrpSpPr>
        <p:cNvPr id="1" name="Shape 147"/>
        <p:cNvGrpSpPr/>
        <p:nvPr/>
      </p:nvGrpSpPr>
      <p:grpSpPr>
        <a:xfrm>
          <a:off x="0" y="0"/>
          <a:ext cx="0" cy="0"/>
          <a:chOff x="0" y="0"/>
          <a:chExt cx="0" cy="0"/>
        </a:xfrm>
      </p:grpSpPr>
      <p:sp>
        <p:nvSpPr>
          <p:cNvPr id="148" name="Google Shape;148;p34"/>
          <p:cNvSpPr txBox="1">
            <a:spLocks noGrp="1"/>
          </p:cNvSpPr>
          <p:nvPr>
            <p:ph type="dt" idx="10"/>
          </p:nvPr>
        </p:nvSpPr>
        <p:spPr>
          <a:xfrm>
            <a:off x="7315200" y="6019800"/>
            <a:ext cx="1219200" cy="381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9" name="Google Shape;149;p34"/>
          <p:cNvSpPr txBox="1">
            <a:spLocks noGrp="1"/>
          </p:cNvSpPr>
          <p:nvPr>
            <p:ph type="ftr" idx="11"/>
          </p:nvPr>
        </p:nvSpPr>
        <p:spPr>
          <a:xfrm>
            <a:off x="381000" y="5562600"/>
            <a:ext cx="8181900" cy="3207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513199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50"/>
        <p:cNvGrpSpPr/>
        <p:nvPr/>
      </p:nvGrpSpPr>
      <p:grpSpPr>
        <a:xfrm>
          <a:off x="0" y="0"/>
          <a:ext cx="0" cy="0"/>
          <a:chOff x="0" y="0"/>
          <a:chExt cx="0" cy="0"/>
        </a:xfrm>
      </p:grpSpPr>
      <p:sp>
        <p:nvSpPr>
          <p:cNvPr id="151" name="Google Shape;151;p35"/>
          <p:cNvSpPr txBox="1">
            <a:spLocks noGrp="1"/>
          </p:cNvSpPr>
          <p:nvPr>
            <p:ph type="title"/>
          </p:nvPr>
        </p:nvSpPr>
        <p:spPr>
          <a:xfrm>
            <a:off x="2895600" y="4343400"/>
            <a:ext cx="5486400" cy="5667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sz="2000" b="1">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 name="Google Shape;152;p35"/>
          <p:cNvSpPr>
            <a:spLocks noGrp="1"/>
          </p:cNvSpPr>
          <p:nvPr>
            <p:ph type="pic" idx="2"/>
          </p:nvPr>
        </p:nvSpPr>
        <p:spPr>
          <a:xfrm>
            <a:off x="2895600" y="152400"/>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3" name="Google Shape;153;p35"/>
          <p:cNvSpPr txBox="1">
            <a:spLocks noGrp="1"/>
          </p:cNvSpPr>
          <p:nvPr>
            <p:ph type="body" idx="1"/>
          </p:nvPr>
        </p:nvSpPr>
        <p:spPr>
          <a:xfrm>
            <a:off x="2895600" y="4910138"/>
            <a:ext cx="5486400" cy="8841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80"/>
              </a:spcBef>
              <a:spcAft>
                <a:spcPts val="0"/>
              </a:spcAft>
              <a:buClr>
                <a:schemeClr val="lt1"/>
              </a:buClr>
              <a:buSzPts val="1400"/>
              <a:buNone/>
              <a:defRPr sz="1400">
                <a:solidFill>
                  <a:schemeClr val="lt1"/>
                </a:solidFill>
              </a:defRPr>
            </a:lvl1pPr>
            <a:lvl2pPr marL="914400" lvl="1" indent="-228600" algn="l" rtl="0">
              <a:lnSpc>
                <a:spcPct val="100000"/>
              </a:lnSpc>
              <a:spcBef>
                <a:spcPts val="240"/>
              </a:spcBef>
              <a:spcAft>
                <a:spcPts val="0"/>
              </a:spcAft>
              <a:buClr>
                <a:schemeClr val="dk1"/>
              </a:buClr>
              <a:buSzPts val="1200"/>
              <a:buNone/>
              <a:defRPr sz="1200"/>
            </a:lvl2pPr>
            <a:lvl3pPr marL="1371600" lvl="2" indent="-228600" algn="l" rtl="0">
              <a:lnSpc>
                <a:spcPct val="100000"/>
              </a:lnSpc>
              <a:spcBef>
                <a:spcPts val="200"/>
              </a:spcBef>
              <a:spcAft>
                <a:spcPts val="0"/>
              </a:spcAft>
              <a:buClr>
                <a:schemeClr val="dk1"/>
              </a:buClr>
              <a:buSzPts val="1000"/>
              <a:buNone/>
              <a:defRPr sz="1000"/>
            </a:lvl3pPr>
            <a:lvl4pPr marL="1828800" lvl="3" indent="-228600" algn="l" rtl="0">
              <a:lnSpc>
                <a:spcPct val="100000"/>
              </a:lnSpc>
              <a:spcBef>
                <a:spcPts val="180"/>
              </a:spcBef>
              <a:spcAft>
                <a:spcPts val="0"/>
              </a:spcAft>
              <a:buClr>
                <a:schemeClr val="dk1"/>
              </a:buClr>
              <a:buSzPts val="900"/>
              <a:buNone/>
              <a:defRPr sz="900"/>
            </a:lvl4pPr>
            <a:lvl5pPr marL="2286000" lvl="4" indent="-228600" algn="l" rtl="0">
              <a:lnSpc>
                <a:spcPct val="100000"/>
              </a:lnSpc>
              <a:spcBef>
                <a:spcPts val="180"/>
              </a:spcBef>
              <a:spcAft>
                <a:spcPts val="0"/>
              </a:spcAft>
              <a:buClr>
                <a:schemeClr val="dk1"/>
              </a:buClr>
              <a:buSzPts val="900"/>
              <a:buNone/>
              <a:defRPr sz="900"/>
            </a:lvl5pPr>
            <a:lvl6pPr marL="2743200" lvl="5" indent="-228600" algn="l" rtl="0">
              <a:lnSpc>
                <a:spcPct val="100000"/>
              </a:lnSpc>
              <a:spcBef>
                <a:spcPts val="180"/>
              </a:spcBef>
              <a:spcAft>
                <a:spcPts val="0"/>
              </a:spcAft>
              <a:buClr>
                <a:schemeClr val="dk1"/>
              </a:buClr>
              <a:buSzPts val="900"/>
              <a:buNone/>
              <a:defRPr sz="900"/>
            </a:lvl6pPr>
            <a:lvl7pPr marL="3200400" lvl="6" indent="-228600" algn="l" rtl="0">
              <a:lnSpc>
                <a:spcPct val="100000"/>
              </a:lnSpc>
              <a:spcBef>
                <a:spcPts val="180"/>
              </a:spcBef>
              <a:spcAft>
                <a:spcPts val="0"/>
              </a:spcAft>
              <a:buClr>
                <a:schemeClr val="dk1"/>
              </a:buClr>
              <a:buSzPts val="900"/>
              <a:buNone/>
              <a:defRPr sz="900"/>
            </a:lvl7pPr>
            <a:lvl8pPr marL="3657600" lvl="7" indent="-228600" algn="l" rtl="0">
              <a:lnSpc>
                <a:spcPct val="100000"/>
              </a:lnSpc>
              <a:spcBef>
                <a:spcPts val="180"/>
              </a:spcBef>
              <a:spcAft>
                <a:spcPts val="0"/>
              </a:spcAft>
              <a:buClr>
                <a:schemeClr val="dk1"/>
              </a:buClr>
              <a:buSzPts val="900"/>
              <a:buNone/>
              <a:defRPr sz="900"/>
            </a:lvl8pPr>
            <a:lvl9pPr marL="4114800" lvl="8" indent="-228600" algn="l" rtl="0">
              <a:lnSpc>
                <a:spcPct val="100000"/>
              </a:lnSpc>
              <a:spcBef>
                <a:spcPts val="180"/>
              </a:spcBef>
              <a:spcAft>
                <a:spcPts val="0"/>
              </a:spcAft>
              <a:buClr>
                <a:schemeClr val="dk1"/>
              </a:buClr>
              <a:buSzPts val="900"/>
              <a:buNone/>
              <a:defRPr sz="900"/>
            </a:lvl9pPr>
          </a:lstStyle>
          <a:p>
            <a:endParaRPr/>
          </a:p>
        </p:txBody>
      </p:sp>
    </p:spTree>
    <p:extLst>
      <p:ext uri="{BB962C8B-B14F-4D97-AF65-F5344CB8AC3E}">
        <p14:creationId xmlns:p14="http://schemas.microsoft.com/office/powerpoint/2010/main" val="21728492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Main Title Slide">
  <p:cSld name="Main Title Slide">
    <p:spTree>
      <p:nvGrpSpPr>
        <p:cNvPr id="1" name="Shape 154"/>
        <p:cNvGrpSpPr/>
        <p:nvPr/>
      </p:nvGrpSpPr>
      <p:grpSpPr>
        <a:xfrm>
          <a:off x="0" y="0"/>
          <a:ext cx="0" cy="0"/>
          <a:chOff x="0" y="0"/>
          <a:chExt cx="0" cy="0"/>
        </a:xfrm>
      </p:grpSpPr>
      <p:pic>
        <p:nvPicPr>
          <p:cNvPr id="155" name="Google Shape;155;p3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588"/>
            <a:ext cx="9144000" cy="6858000"/>
          </a:xfrm>
          <a:prstGeom prst="rect">
            <a:avLst/>
          </a:prstGeom>
          <a:noFill/>
          <a:ln>
            <a:noFill/>
          </a:ln>
        </p:spPr>
      </p:pic>
      <p:sp>
        <p:nvSpPr>
          <p:cNvPr id="156" name="Google Shape;156;p36"/>
          <p:cNvSpPr txBox="1">
            <a:spLocks noGrp="1"/>
          </p:cNvSpPr>
          <p:nvPr>
            <p:ph type="title"/>
          </p:nvPr>
        </p:nvSpPr>
        <p:spPr>
          <a:xfrm>
            <a:off x="2819400" y="2057400"/>
            <a:ext cx="6324600" cy="17526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5000" b="1">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57" name="Google Shape;157;p3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828800" y="246888"/>
            <a:ext cx="3557271" cy="728777"/>
          </a:xfrm>
          <a:prstGeom prst="rect">
            <a:avLst/>
          </a:prstGeom>
          <a:noFill/>
          <a:ln>
            <a:noFill/>
          </a:ln>
        </p:spPr>
      </p:pic>
      <p:pic>
        <p:nvPicPr>
          <p:cNvPr id="158" name="Google Shape;158;p3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43600" y="5890814"/>
            <a:ext cx="2971802" cy="752122"/>
          </a:xfrm>
          <a:prstGeom prst="rect">
            <a:avLst/>
          </a:prstGeom>
          <a:noFill/>
          <a:ln>
            <a:noFill/>
          </a:ln>
        </p:spPr>
      </p:pic>
    </p:spTree>
    <p:extLst>
      <p:ext uri="{BB962C8B-B14F-4D97-AF65-F5344CB8AC3E}">
        <p14:creationId xmlns:p14="http://schemas.microsoft.com/office/powerpoint/2010/main" val="40129678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itle, Text and Clip Art">
    <p:spTree>
      <p:nvGrpSpPr>
        <p:cNvPr id="1" name="Shape 159"/>
        <p:cNvGrpSpPr/>
        <p:nvPr/>
      </p:nvGrpSpPr>
      <p:grpSpPr>
        <a:xfrm>
          <a:off x="0" y="0"/>
          <a:ext cx="0" cy="0"/>
          <a:chOff x="0" y="0"/>
          <a:chExt cx="0" cy="0"/>
        </a:xfrm>
      </p:grpSpPr>
      <p:sp>
        <p:nvSpPr>
          <p:cNvPr id="160" name="Google Shape;160;p37"/>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1" name="Google Shape;161;p37"/>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62" name="Google Shape;162;p37"/>
          <p:cNvSpPr>
            <a:spLocks noGrp="1"/>
          </p:cNvSpPr>
          <p:nvPr>
            <p:ph type="clipArt"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3" name="Google Shape;163;p3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p3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5" name="Google Shape;165;p3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705777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593367"/>
            <a:ext cx="8520600" cy="8313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Google Shape;29;p6"/>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7"/>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701800"/>
            <a:ext cx="5604000" cy="54543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6" name="Google Shape;36;p8"/>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636800" y="107600"/>
            <a:ext cx="4426500" cy="6642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9"/>
          <p:cNvCxnSpPr/>
          <p:nvPr/>
        </p:nvCxnSpPr>
        <p:spPr>
          <a:xfrm>
            <a:off x="5029675" y="5994000"/>
            <a:ext cx="468300" cy="0"/>
          </a:xfrm>
          <a:prstGeom prst="straightConnector1">
            <a:avLst/>
          </a:prstGeom>
          <a:noFill/>
          <a:ln w="19050" cap="flat" cmpd="sng">
            <a:solidFill>
              <a:schemeClr val="lt1"/>
            </a:solidFill>
            <a:prstDash val="solid"/>
            <a:round/>
            <a:headEnd type="none" w="sm" len="sm"/>
            <a:tailEnd type="none" w="sm" len="sm"/>
          </a:ln>
        </p:spPr>
      </p:cxnSp>
      <p:sp>
        <p:nvSpPr>
          <p:cNvPr id="40" name="Google Shape;40;p9"/>
          <p:cNvSpPr txBox="1">
            <a:spLocks noGrp="1"/>
          </p:cNvSpPr>
          <p:nvPr>
            <p:ph type="title"/>
          </p:nvPr>
        </p:nvSpPr>
        <p:spPr>
          <a:xfrm>
            <a:off x="265500" y="1575600"/>
            <a:ext cx="4045200" cy="20448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1" name="Google Shape;41;p9"/>
          <p:cNvSpPr txBox="1">
            <a:spLocks noGrp="1"/>
          </p:cNvSpPr>
          <p:nvPr>
            <p:ph type="subTitle" idx="1"/>
          </p:nvPr>
        </p:nvSpPr>
        <p:spPr>
          <a:xfrm>
            <a:off x="265500" y="3692001"/>
            <a:ext cx="4045200" cy="1794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965600"/>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3" name="Google Shape;43;p9"/>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6" name="Google Shape;46;p10"/>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p:nvPr/>
        </p:nvSpPr>
        <p:spPr>
          <a:xfrm>
            <a:off x="80700" y="3534800"/>
            <a:ext cx="8982600" cy="3215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1"/>
          <p:cNvSpPr txBox="1">
            <a:spLocks noGrp="1"/>
          </p:cNvSpPr>
          <p:nvPr>
            <p:ph type="title" hasCustomPrompt="1"/>
          </p:nvPr>
        </p:nvSpPr>
        <p:spPr>
          <a:xfrm>
            <a:off x="311700" y="990668"/>
            <a:ext cx="8520600" cy="2675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a:spLocks noGrp="1"/>
          </p:cNvSpPr>
          <p:nvPr>
            <p:ph type="body" idx="1"/>
          </p:nvPr>
        </p:nvSpPr>
        <p:spPr>
          <a:xfrm>
            <a:off x="311700" y="3793576"/>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51" name="Google Shape;51;p11"/>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8313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6251679"/>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8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963529" y="1718864"/>
            <a:ext cx="3435600" cy="15513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3E156F"/>
              </a:buClr>
              <a:buSzPts val="4800"/>
              <a:buFont typeface="Arial"/>
              <a:buNone/>
              <a:defRPr sz="4800" b="1" i="0" u="none" strike="noStrike" cap="none">
                <a:solidFill>
                  <a:srgbClr val="3E156F"/>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6" name="Google Shape;56;p13"/>
          <p:cNvSpPr txBox="1">
            <a:spLocks noGrp="1"/>
          </p:cNvSpPr>
          <p:nvPr>
            <p:ph type="body" idx="1"/>
          </p:nvPr>
        </p:nvSpPr>
        <p:spPr>
          <a:xfrm>
            <a:off x="963529" y="3378161"/>
            <a:ext cx="3435600" cy="4665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480"/>
              </a:spcBef>
              <a:spcAft>
                <a:spcPts val="0"/>
              </a:spcAft>
              <a:buClr>
                <a:srgbClr val="3E156F"/>
              </a:buClr>
              <a:buSzPts val="2400"/>
              <a:buFont typeface="Arial"/>
              <a:buNone/>
              <a:defRPr sz="2400" b="0" i="1" u="none" strike="noStrike" cap="none">
                <a:solidFill>
                  <a:srgbClr val="3E156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13"/>
          <p:cNvSpPr/>
          <p:nvPr/>
        </p:nvSpPr>
        <p:spPr>
          <a:xfrm>
            <a:off x="97019" y="97011"/>
            <a:ext cx="8952300" cy="6684900"/>
          </a:xfrm>
          <a:prstGeom prst="rect">
            <a:avLst/>
          </a:prstGeom>
          <a:noFill/>
          <a:ln w="38100" cap="flat" cmpd="sng">
            <a:solidFill>
              <a:srgbClr val="4F27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F2782"/>
              </a:solidFill>
              <a:latin typeface="Calibri"/>
              <a:ea typeface="Calibri"/>
              <a:cs typeface="Calibri"/>
              <a:sym typeface="Calibri"/>
            </a:endParaRPr>
          </a:p>
        </p:txBody>
      </p:sp>
      <p:pic>
        <p:nvPicPr>
          <p:cNvPr id="58" name="Google Shape;58;p13"/>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7265099" y="6155159"/>
            <a:ext cx="1608247" cy="455164"/>
          </a:xfrm>
          <a:prstGeom prst="rect">
            <a:avLst/>
          </a:prstGeom>
          <a:noFill/>
          <a:ln>
            <a:noFill/>
          </a:ln>
        </p:spPr>
      </p:pic>
    </p:spTree>
    <p:extLst>
      <p:ext uri="{BB962C8B-B14F-4D97-AF65-F5344CB8AC3E}">
        <p14:creationId xmlns:p14="http://schemas.microsoft.com/office/powerpoint/2010/main" val="1363461499"/>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1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pic>
        <p:nvPicPr>
          <p:cNvPr id="121" name="Google Shape;121;p25"/>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0" y="0"/>
            <a:ext cx="9144001" cy="6857999"/>
          </a:xfrm>
          <a:prstGeom prst="rect">
            <a:avLst/>
          </a:prstGeom>
          <a:noFill/>
          <a:ln>
            <a:noFill/>
          </a:ln>
        </p:spPr>
      </p:pic>
      <p:sp>
        <p:nvSpPr>
          <p:cNvPr id="122" name="Google Shape;122;p25"/>
          <p:cNvSpPr txBox="1">
            <a:spLocks noGrp="1"/>
          </p:cNvSpPr>
          <p:nvPr>
            <p:ph type="title"/>
          </p:nvPr>
        </p:nvSpPr>
        <p:spPr>
          <a:xfrm>
            <a:off x="2362200" y="228600"/>
            <a:ext cx="6477000" cy="1143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23" name="Google Shape;123;p25"/>
          <p:cNvSpPr txBox="1">
            <a:spLocks noGrp="1"/>
          </p:cNvSpPr>
          <p:nvPr>
            <p:ph type="body" idx="1"/>
          </p:nvPr>
        </p:nvSpPr>
        <p:spPr>
          <a:xfrm>
            <a:off x="2362200" y="1676400"/>
            <a:ext cx="6477000" cy="40386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4" name="Google Shape;124;p25"/>
          <p:cNvSpPr txBox="1"/>
          <p:nvPr/>
        </p:nvSpPr>
        <p:spPr>
          <a:xfrm>
            <a:off x="8515350" y="6457950"/>
            <a:ext cx="609600" cy="381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 sz="1800" b="0" i="0" u="none" strike="noStrike" cap="none">
                <a:solidFill>
                  <a:srgbClr val="006600"/>
                </a:solidFill>
                <a:latin typeface="Calibri"/>
                <a:ea typeface="Calibri"/>
                <a:cs typeface="Calibri"/>
                <a:sym typeface="Calibri"/>
              </a:rPr>
              <a:t>‹#›</a:t>
            </a:fld>
            <a:endParaRPr sz="1800" b="0" i="0" u="none" strike="noStrike" cap="none">
              <a:solidFill>
                <a:srgbClr val="006600"/>
              </a:solidFill>
              <a:latin typeface="Calibri"/>
              <a:ea typeface="Calibri"/>
              <a:cs typeface="Calibri"/>
              <a:sym typeface="Calibri"/>
            </a:endParaRPr>
          </a:p>
        </p:txBody>
      </p:sp>
      <p:pic>
        <p:nvPicPr>
          <p:cNvPr id="125" name="Google Shape;125;p25"/>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2990478" y="6086375"/>
            <a:ext cx="3257921" cy="667450"/>
          </a:xfrm>
          <a:prstGeom prst="rect">
            <a:avLst/>
          </a:prstGeom>
          <a:noFill/>
          <a:ln>
            <a:noFill/>
          </a:ln>
        </p:spPr>
      </p:pic>
    </p:spTree>
    <p:extLst>
      <p:ext uri="{BB962C8B-B14F-4D97-AF65-F5344CB8AC3E}">
        <p14:creationId xmlns:p14="http://schemas.microsoft.com/office/powerpoint/2010/main" val="2155742911"/>
      </p:ext>
    </p:extLst>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ksre.k-state.edu/foodsafety/produce/guidance/index.html#agricultural-water"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hyperlink" Target="https://www.ksre.k-state.edu/foodsafety/produce/guidance/docs/Managing-Post-Harvest-Water.pdf"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s://resources.producesafetyalliance.cornell.edu/documents/Sanitizer-Factsheet.pdf" TargetMode="External"/><Relationship Id="rId7" Type="http://schemas.openxmlformats.org/officeDocument/2006/relationships/hyperlink" Target="https://www.ksre.k-state.edu/foodsafety/produce/usda-gap/doc/LOG-Water-Annual.pdf"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hyperlink" Target="https://www.ksre.k-state.edu/foodsafety/produce/guidance/index.html#water-testing" TargetMode="External"/><Relationship Id="rId5" Type="http://schemas.openxmlformats.org/officeDocument/2006/relationships/hyperlink" Target="https://www.ksre.k-state.edu/foodsafety/produce/guidance/index.html#sanitation" TargetMode="External"/><Relationship Id="rId4" Type="http://schemas.openxmlformats.org/officeDocument/2006/relationships/hyperlink" Target="https://resources.producesafetyalliance.cornell.edu/sanitizer/" TargetMode="External"/><Relationship Id="rId9"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ksre.k-state.edu/foodsafety/produce/fsma/docs/Bsaao.pdf"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hyperlink" Target="https://www.youtube.com/watch?v=yJN29Aeh24o" TargetMode="External"/><Relationship Id="rId5" Type="http://schemas.openxmlformats.org/officeDocument/2006/relationships/hyperlink" Target="https://www.fda.gov/media/114775/download" TargetMode="External"/><Relationship Id="rId4" Type="http://schemas.openxmlformats.org/officeDocument/2006/relationships/hyperlink" Target="https://www.ncrfsma.org/files/page/files/ncr_bsaao_final.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ksre.k-state.edu/foodsafety/produce/fsma/docs/compliance-guide-worker-training.pdf"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image" Target="../media/image38.png"/><Relationship Id="rId1" Type="http://schemas.openxmlformats.org/officeDocument/2006/relationships/slideLayout" Target="../slideLayouts/slideLayout23.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hyperlink" Target="https://www.ksre.k-state.edu/foodsafety/produce/fsma/docs/compliance-guide-worker-training.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hyperlink" Target="https://www.ksre.k-state.edu/foodsafety/produce/fsma/docs/visitor.pdf"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ksre.k-state.edu/foodsafety/produce/fsma/docs/sanitizing.pdf"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image" Target="../media/image65.png"/><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0gXJmFBpYmQ" TargetMode="External"/><Relationship Id="rId2" Type="http://schemas.openxmlformats.org/officeDocument/2006/relationships/notesSlide" Target="../notesSlides/notesSlide35.xml"/><Relationship Id="rId1" Type="http://schemas.openxmlformats.org/officeDocument/2006/relationships/slideLayout" Target="../slideLayouts/slideLayout11.xml"/><Relationship Id="rId5" Type="http://schemas.openxmlformats.org/officeDocument/2006/relationships/image" Target="../media/image67.tmp"/><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7.xml"/><Relationship Id="rId1" Type="http://schemas.openxmlformats.org/officeDocument/2006/relationships/slideLayout" Target="../slideLayouts/slideLayout10.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bookstore.ksre.ksu.edu/pubs/MF3642.pdf"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8"/>
          <p:cNvSpPr/>
          <p:nvPr/>
        </p:nvSpPr>
        <p:spPr>
          <a:xfrm>
            <a:off x="97650" y="3525767"/>
            <a:ext cx="8945400" cy="3224100"/>
          </a:xfrm>
          <a:prstGeom prst="rect">
            <a:avLst/>
          </a:prstGeom>
          <a:solidFill>
            <a:srgbClr val="4F278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1" name="Google Shape;171;p38"/>
          <p:cNvSpPr txBox="1">
            <a:spLocks noGrp="1"/>
          </p:cNvSpPr>
          <p:nvPr>
            <p:ph type="ctrTitle"/>
          </p:nvPr>
        </p:nvSpPr>
        <p:spPr>
          <a:xfrm>
            <a:off x="97600" y="4339449"/>
            <a:ext cx="8945400" cy="819984"/>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200" dirty="0">
                <a:solidFill>
                  <a:schemeClr val="lt1"/>
                </a:solidFill>
              </a:rPr>
              <a:t> Annual Training for Farm Supervisors	</a:t>
            </a:r>
            <a:endParaRPr sz="3200" dirty="0">
              <a:solidFill>
                <a:schemeClr val="lt1"/>
              </a:solidFill>
            </a:endParaRPr>
          </a:p>
        </p:txBody>
      </p:sp>
      <p:sp>
        <p:nvSpPr>
          <p:cNvPr id="172" name="Google Shape;172;p38"/>
          <p:cNvSpPr txBox="1">
            <a:spLocks noGrp="1"/>
          </p:cNvSpPr>
          <p:nvPr>
            <p:ph type="subTitle" idx="1"/>
          </p:nvPr>
        </p:nvSpPr>
        <p:spPr>
          <a:xfrm>
            <a:off x="97600" y="5341450"/>
            <a:ext cx="8945400" cy="696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t>The FSMA Produce Safety Rule §112.21</a:t>
            </a:r>
            <a:endParaRPr dirty="0"/>
          </a:p>
        </p:txBody>
      </p:sp>
      <p:pic>
        <p:nvPicPr>
          <p:cNvPr id="173" name="Google Shape;173;p3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791412" y="820550"/>
            <a:ext cx="3561175" cy="19630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9"/>
        <p:cNvGrpSpPr/>
        <p:nvPr/>
      </p:nvGrpSpPr>
      <p:grpSpPr>
        <a:xfrm>
          <a:off x="0" y="0"/>
          <a:ext cx="0" cy="0"/>
          <a:chOff x="0" y="0"/>
          <a:chExt cx="0" cy="0"/>
        </a:xfrm>
      </p:grpSpPr>
      <p:grpSp>
        <p:nvGrpSpPr>
          <p:cNvPr id="13" name="Google Shape;300;p48">
            <a:extLst>
              <a:ext uri="{FF2B5EF4-FFF2-40B4-BE49-F238E27FC236}">
                <a16:creationId xmlns:a16="http://schemas.microsoft.com/office/drawing/2014/main" id="{337509CE-0FB1-4ADE-BB3F-563C62E9DDAB}"/>
              </a:ext>
            </a:extLst>
          </p:cNvPr>
          <p:cNvGrpSpPr/>
          <p:nvPr/>
        </p:nvGrpSpPr>
        <p:grpSpPr>
          <a:xfrm>
            <a:off x="899039" y="1467459"/>
            <a:ext cx="7201691" cy="4396786"/>
            <a:chOff x="-19517" y="-64854"/>
            <a:chExt cx="7201691" cy="4396786"/>
          </a:xfrm>
        </p:grpSpPr>
        <p:sp>
          <p:nvSpPr>
            <p:cNvPr id="14" name="Google Shape;301;p48">
              <a:extLst>
                <a:ext uri="{FF2B5EF4-FFF2-40B4-BE49-F238E27FC236}">
                  <a16:creationId xmlns:a16="http://schemas.microsoft.com/office/drawing/2014/main" id="{9079C68A-931F-4215-8F08-036E61CD8E58}"/>
                </a:ext>
              </a:extLst>
            </p:cNvPr>
            <p:cNvSpPr/>
            <p:nvPr/>
          </p:nvSpPr>
          <p:spPr>
            <a:xfrm>
              <a:off x="2475840" y="2324632"/>
              <a:ext cx="2382600" cy="2007300"/>
            </a:xfrm>
            <a:prstGeom prst="ellipse">
              <a:avLst/>
            </a:prstGeom>
            <a:solidFill>
              <a:schemeClr val="tx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 name="Google Shape;302;p48">
              <a:extLst>
                <a:ext uri="{FF2B5EF4-FFF2-40B4-BE49-F238E27FC236}">
                  <a16:creationId xmlns:a16="http://schemas.microsoft.com/office/drawing/2014/main" id="{F2CBB55E-B64C-402D-B6B3-8A2DCA0608EF}"/>
                </a:ext>
              </a:extLst>
            </p:cNvPr>
            <p:cNvSpPr txBox="1"/>
            <p:nvPr/>
          </p:nvSpPr>
          <p:spPr>
            <a:xfrm>
              <a:off x="2824750" y="2618612"/>
              <a:ext cx="1684800" cy="1419600"/>
            </a:xfrm>
            <a:prstGeom prst="rect">
              <a:avLst/>
            </a:prstGeom>
            <a:noFill/>
            <a:ln>
              <a:noFill/>
            </a:ln>
          </p:spPr>
          <p:txBody>
            <a:bodyPr spcFirstLastPara="1" wrap="square" lIns="15225" tIns="15225" rIns="15225" bIns="152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400"/>
                <a:buFont typeface="Calibri"/>
                <a:buNone/>
                <a:tabLst/>
                <a:defRPr/>
              </a:pPr>
              <a:r>
                <a:rPr lang="en" sz="2400" dirty="0">
                  <a:solidFill>
                    <a:srgbClr val="FFFFFF"/>
                  </a:solidFill>
                  <a:latin typeface="Calibri"/>
                  <a:ea typeface="Calibri"/>
                  <a:cs typeface="Calibri"/>
                  <a:sym typeface="Calibri"/>
                </a:rPr>
                <a:t>Ground</a:t>
              </a:r>
              <a:r>
                <a:rPr kumimoji="0" lang="en" sz="2400" b="0" i="0" u="none" strike="noStrike" kern="0" cap="none" spc="0" normalizeH="0" baseline="0" noProof="0" dirty="0">
                  <a:ln>
                    <a:noFill/>
                  </a:ln>
                  <a:solidFill>
                    <a:srgbClr val="FFFFFF"/>
                  </a:solidFill>
                  <a:effectLst/>
                  <a:uLnTx/>
                  <a:uFillTx/>
                  <a:latin typeface="Calibri"/>
                  <a:ea typeface="Calibri"/>
                  <a:cs typeface="Calibri"/>
                  <a:sym typeface="Calibri"/>
                </a:rPr>
                <a:t> Water Source</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6" name="Google Shape;303;p48">
              <a:extLst>
                <a:ext uri="{FF2B5EF4-FFF2-40B4-BE49-F238E27FC236}">
                  <a16:creationId xmlns:a16="http://schemas.microsoft.com/office/drawing/2014/main" id="{027D8301-4322-408B-9F2D-F680C098972F}"/>
                </a:ext>
              </a:extLst>
            </p:cNvPr>
            <p:cNvSpPr/>
            <p:nvPr/>
          </p:nvSpPr>
          <p:spPr>
            <a:xfrm rot="10800000">
              <a:off x="761878" y="3079949"/>
              <a:ext cx="1619700" cy="496800"/>
            </a:xfrm>
            <a:prstGeom prst="leftArrow">
              <a:avLst>
                <a:gd name="adj1" fmla="val 60000"/>
                <a:gd name="adj2" fmla="val 50000"/>
              </a:avLst>
            </a:pr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 name="Google Shape;304;p48">
              <a:extLst>
                <a:ext uri="{FF2B5EF4-FFF2-40B4-BE49-F238E27FC236}">
                  <a16:creationId xmlns:a16="http://schemas.microsoft.com/office/drawing/2014/main" id="{16369B92-1A2D-4257-B880-6088F0905E4F}"/>
                </a:ext>
              </a:extLst>
            </p:cNvPr>
            <p:cNvSpPr/>
            <p:nvPr/>
          </p:nvSpPr>
          <p:spPr>
            <a:xfrm>
              <a:off x="-19517" y="2868516"/>
              <a:ext cx="1563000" cy="919800"/>
            </a:xfrm>
            <a:prstGeom prst="roundRect">
              <a:avLst>
                <a:gd name="adj" fmla="val 10000"/>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 name="Google Shape;305;p48">
              <a:extLst>
                <a:ext uri="{FF2B5EF4-FFF2-40B4-BE49-F238E27FC236}">
                  <a16:creationId xmlns:a16="http://schemas.microsoft.com/office/drawing/2014/main" id="{92B095F4-5021-473A-9C4C-87CDFCF8B452}"/>
                </a:ext>
              </a:extLst>
            </p:cNvPr>
            <p:cNvSpPr txBox="1"/>
            <p:nvPr/>
          </p:nvSpPr>
          <p:spPr>
            <a:xfrm>
              <a:off x="7419" y="2895452"/>
              <a:ext cx="1509000" cy="865800"/>
            </a:xfrm>
            <a:prstGeom prst="rect">
              <a:avLst/>
            </a:prstGeom>
            <a:noFill/>
            <a:ln>
              <a:noFill/>
            </a:ln>
          </p:spPr>
          <p:txBody>
            <a:bodyPr spcFirstLastPara="1" wrap="square" lIns="26650" tIns="26650" rIns="26650" bIns="2665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Calibri"/>
                <a:buNone/>
                <a:tabLst/>
                <a:defRPr/>
              </a:pPr>
              <a:r>
                <a:rPr kumimoji="0" lang="en" sz="1400" b="0" i="0" u="none" strike="noStrike" kern="0" cap="none" spc="0" normalizeH="0" baseline="0" noProof="0" dirty="0">
                  <a:ln>
                    <a:noFill/>
                  </a:ln>
                  <a:solidFill>
                    <a:srgbClr val="000000"/>
                  </a:solidFill>
                  <a:effectLst/>
                  <a:uLnTx/>
                  <a:uFillTx/>
                  <a:latin typeface="Calibri"/>
                  <a:ea typeface="Arial"/>
                  <a:cs typeface="Calibri"/>
                  <a:sym typeface="Calibri"/>
                </a:rPr>
                <a:t>Depth</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9" name="Google Shape;306;p48">
              <a:extLst>
                <a:ext uri="{FF2B5EF4-FFF2-40B4-BE49-F238E27FC236}">
                  <a16:creationId xmlns:a16="http://schemas.microsoft.com/office/drawing/2014/main" id="{B5D89EB9-4DAF-42E7-8BBB-CBF64A3BB6EB}"/>
                </a:ext>
              </a:extLst>
            </p:cNvPr>
            <p:cNvSpPr/>
            <p:nvPr/>
          </p:nvSpPr>
          <p:spPr>
            <a:xfrm rot="-9000321">
              <a:off x="1039045" y="2045749"/>
              <a:ext cx="1673071" cy="496764"/>
            </a:xfrm>
            <a:prstGeom prst="leftArrow">
              <a:avLst>
                <a:gd name="adj1" fmla="val 60000"/>
                <a:gd name="adj2" fmla="val 50000"/>
              </a:avLst>
            </a:pr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 name="Google Shape;307;p48">
              <a:extLst>
                <a:ext uri="{FF2B5EF4-FFF2-40B4-BE49-F238E27FC236}">
                  <a16:creationId xmlns:a16="http://schemas.microsoft.com/office/drawing/2014/main" id="{EB6EE97E-A08E-48CE-897A-10EC4B000E05}"/>
                </a:ext>
              </a:extLst>
            </p:cNvPr>
            <p:cNvSpPr/>
            <p:nvPr/>
          </p:nvSpPr>
          <p:spPr>
            <a:xfrm>
              <a:off x="541081" y="1387695"/>
              <a:ext cx="1220100" cy="976200"/>
            </a:xfrm>
            <a:prstGeom prst="roundRect">
              <a:avLst>
                <a:gd name="adj" fmla="val 10000"/>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1" name="Google Shape;308;p48">
              <a:extLst>
                <a:ext uri="{FF2B5EF4-FFF2-40B4-BE49-F238E27FC236}">
                  <a16:creationId xmlns:a16="http://schemas.microsoft.com/office/drawing/2014/main" id="{5465E647-EA36-4884-ADFA-0CD8970FEB41}"/>
                </a:ext>
              </a:extLst>
            </p:cNvPr>
            <p:cNvSpPr txBox="1"/>
            <p:nvPr/>
          </p:nvSpPr>
          <p:spPr>
            <a:xfrm>
              <a:off x="569673" y="1416287"/>
              <a:ext cx="1163100" cy="918900"/>
            </a:xfrm>
            <a:prstGeom prst="rect">
              <a:avLst/>
            </a:prstGeom>
            <a:noFill/>
            <a:ln>
              <a:noFill/>
            </a:ln>
          </p:spPr>
          <p:txBody>
            <a:bodyPr spcFirstLastPara="1" wrap="square" lIns="26650" tIns="26650" rIns="26650" bIns="2665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Calibri"/>
                <a:buNone/>
                <a:tabLst/>
                <a:defRPr/>
              </a:pPr>
              <a:r>
                <a:rPr kumimoji="0" lang="en" sz="1400" b="0" i="0" u="none" strike="noStrike" kern="0" cap="none" spc="0" normalizeH="0" baseline="0" noProof="0" dirty="0">
                  <a:ln>
                    <a:noFill/>
                  </a:ln>
                  <a:solidFill>
                    <a:srgbClr val="000000"/>
                  </a:solidFill>
                  <a:effectLst/>
                  <a:uLnTx/>
                  <a:uFillTx/>
                  <a:latin typeface="Calibri"/>
                  <a:ea typeface="Calibri"/>
                  <a:cs typeface="Calibri"/>
                  <a:sym typeface="Calibri"/>
                </a:rPr>
                <a:t>Soil Characteristics</a:t>
              </a: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2" name="Google Shape;309;p48">
              <a:extLst>
                <a:ext uri="{FF2B5EF4-FFF2-40B4-BE49-F238E27FC236}">
                  <a16:creationId xmlns:a16="http://schemas.microsoft.com/office/drawing/2014/main" id="{18081704-4698-4552-B924-AE4B94903F2B}"/>
                </a:ext>
              </a:extLst>
            </p:cNvPr>
            <p:cNvSpPr/>
            <p:nvPr/>
          </p:nvSpPr>
          <p:spPr>
            <a:xfrm rot="-7199952">
              <a:off x="1774410" y="1326349"/>
              <a:ext cx="1760442" cy="496764"/>
            </a:xfrm>
            <a:prstGeom prst="leftArrow">
              <a:avLst>
                <a:gd name="adj1" fmla="val 60000"/>
                <a:gd name="adj2" fmla="val 50000"/>
              </a:avLst>
            </a:pr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3" name="Google Shape;310;p48">
              <a:extLst>
                <a:ext uri="{FF2B5EF4-FFF2-40B4-BE49-F238E27FC236}">
                  <a16:creationId xmlns:a16="http://schemas.microsoft.com/office/drawing/2014/main" id="{45BB2ADC-1DA4-4F0C-9F43-DA1DAEFFA839}"/>
                </a:ext>
              </a:extLst>
            </p:cNvPr>
            <p:cNvSpPr/>
            <p:nvPr/>
          </p:nvSpPr>
          <p:spPr>
            <a:xfrm>
              <a:off x="1604422" y="324355"/>
              <a:ext cx="1220100" cy="976200"/>
            </a:xfrm>
            <a:prstGeom prst="roundRect">
              <a:avLst>
                <a:gd name="adj" fmla="val 10000"/>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4" name="Google Shape;311;p48">
              <a:extLst>
                <a:ext uri="{FF2B5EF4-FFF2-40B4-BE49-F238E27FC236}">
                  <a16:creationId xmlns:a16="http://schemas.microsoft.com/office/drawing/2014/main" id="{0CC72BDC-FBCA-47A6-A3B3-5A30F4AD6EB1}"/>
                </a:ext>
              </a:extLst>
            </p:cNvPr>
            <p:cNvSpPr txBox="1"/>
            <p:nvPr/>
          </p:nvSpPr>
          <p:spPr>
            <a:xfrm>
              <a:off x="1633014" y="352947"/>
              <a:ext cx="1163100" cy="918900"/>
            </a:xfrm>
            <a:prstGeom prst="rect">
              <a:avLst/>
            </a:prstGeom>
            <a:noFill/>
            <a:ln>
              <a:noFill/>
            </a:ln>
          </p:spPr>
          <p:txBody>
            <a:bodyPr spcFirstLastPara="1" wrap="square" lIns="26650" tIns="26650" rIns="26650" bIns="2665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Calibri"/>
                <a:buNone/>
                <a:tabLst/>
                <a:defRPr/>
              </a:pPr>
              <a:r>
                <a:rPr kumimoji="0" lang="en" sz="1400" b="0" i="0" u="none" strike="noStrike" kern="0" cap="none" spc="0" normalizeH="0" baseline="0" noProof="0" dirty="0">
                  <a:ln>
                    <a:noFill/>
                  </a:ln>
                  <a:solidFill>
                    <a:srgbClr val="000000"/>
                  </a:solidFill>
                  <a:effectLst/>
                  <a:uLnTx/>
                  <a:uFillTx/>
                  <a:latin typeface="Calibri"/>
                  <a:ea typeface="Calibri"/>
                  <a:cs typeface="Calibri"/>
                  <a:sym typeface="Calibri"/>
                </a:rPr>
                <a:t>Topography</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5" name="Google Shape;312;p48">
              <a:extLst>
                <a:ext uri="{FF2B5EF4-FFF2-40B4-BE49-F238E27FC236}">
                  <a16:creationId xmlns:a16="http://schemas.microsoft.com/office/drawing/2014/main" id="{E806B79F-E8CE-41C2-95DC-ADCE0C7A4FB2}"/>
                </a:ext>
              </a:extLst>
            </p:cNvPr>
            <p:cNvSpPr/>
            <p:nvPr/>
          </p:nvSpPr>
          <p:spPr>
            <a:xfrm rot="-5400000">
              <a:off x="2768737" y="1073305"/>
              <a:ext cx="1796700" cy="496800"/>
            </a:xfrm>
            <a:prstGeom prst="leftArrow">
              <a:avLst>
                <a:gd name="adj1" fmla="val 60000"/>
                <a:gd name="adj2" fmla="val 50000"/>
              </a:avLst>
            </a:pr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6" name="Google Shape;313;p48">
              <a:extLst>
                <a:ext uri="{FF2B5EF4-FFF2-40B4-BE49-F238E27FC236}">
                  <a16:creationId xmlns:a16="http://schemas.microsoft.com/office/drawing/2014/main" id="{3FA2DC1E-1087-4315-9FFE-F6B8CE5B6998}"/>
                </a:ext>
              </a:extLst>
            </p:cNvPr>
            <p:cNvSpPr/>
            <p:nvPr/>
          </p:nvSpPr>
          <p:spPr>
            <a:xfrm>
              <a:off x="3056973" y="-64854"/>
              <a:ext cx="1220100" cy="976200"/>
            </a:xfrm>
            <a:prstGeom prst="roundRect">
              <a:avLst>
                <a:gd name="adj" fmla="val 10000"/>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 name="Google Shape;314;p48">
              <a:extLst>
                <a:ext uri="{FF2B5EF4-FFF2-40B4-BE49-F238E27FC236}">
                  <a16:creationId xmlns:a16="http://schemas.microsoft.com/office/drawing/2014/main" id="{C5953A5D-2185-4792-90DA-CE3EFDA534E2}"/>
                </a:ext>
              </a:extLst>
            </p:cNvPr>
            <p:cNvSpPr txBox="1"/>
            <p:nvPr/>
          </p:nvSpPr>
          <p:spPr>
            <a:xfrm>
              <a:off x="3085565" y="-36262"/>
              <a:ext cx="1163100" cy="918900"/>
            </a:xfrm>
            <a:prstGeom prst="rect">
              <a:avLst/>
            </a:prstGeom>
            <a:noFill/>
            <a:ln>
              <a:noFill/>
            </a:ln>
          </p:spPr>
          <p:txBody>
            <a:bodyPr spcFirstLastPara="1" wrap="square" lIns="26650" tIns="26650" rIns="26650" bIns="2665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Calibri"/>
                <a:buNone/>
                <a:tabLst/>
                <a:defRPr/>
              </a:pPr>
              <a:r>
                <a:rPr kumimoji="0" lang="en" sz="1400" b="0" i="0" u="none" strike="noStrike" kern="0" cap="none" spc="0" normalizeH="0" baseline="0" noProof="0" dirty="0">
                  <a:ln>
                    <a:noFill/>
                  </a:ln>
                  <a:solidFill>
                    <a:srgbClr val="000000"/>
                  </a:solidFill>
                  <a:effectLst/>
                  <a:uLnTx/>
                  <a:uFillTx/>
                  <a:latin typeface="Calibri"/>
                  <a:ea typeface="Calibri"/>
                  <a:cs typeface="Calibri"/>
                  <a:sym typeface="Calibri"/>
                </a:rPr>
                <a:t>Well Construction</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8" name="Google Shape;315;p48">
              <a:extLst>
                <a:ext uri="{FF2B5EF4-FFF2-40B4-BE49-F238E27FC236}">
                  <a16:creationId xmlns:a16="http://schemas.microsoft.com/office/drawing/2014/main" id="{3D90E1F3-CC81-474C-8E7D-7772C1EBA1D9}"/>
                </a:ext>
              </a:extLst>
            </p:cNvPr>
            <p:cNvSpPr/>
            <p:nvPr/>
          </p:nvSpPr>
          <p:spPr>
            <a:xfrm rot="-3600048">
              <a:off x="3799283" y="1326342"/>
              <a:ext cx="1760442" cy="496764"/>
            </a:xfrm>
            <a:prstGeom prst="leftArrow">
              <a:avLst>
                <a:gd name="adj1" fmla="val 60000"/>
                <a:gd name="adj2" fmla="val 50000"/>
              </a:avLst>
            </a:pr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 name="Google Shape;316;p48">
              <a:extLst>
                <a:ext uri="{FF2B5EF4-FFF2-40B4-BE49-F238E27FC236}">
                  <a16:creationId xmlns:a16="http://schemas.microsoft.com/office/drawing/2014/main" id="{39FE160B-E55A-4ED1-A228-CA2BA1237457}"/>
                </a:ext>
              </a:extLst>
            </p:cNvPr>
            <p:cNvSpPr/>
            <p:nvPr/>
          </p:nvSpPr>
          <p:spPr>
            <a:xfrm>
              <a:off x="4509523" y="324355"/>
              <a:ext cx="1220100" cy="976200"/>
            </a:xfrm>
            <a:prstGeom prst="roundRect">
              <a:avLst>
                <a:gd name="adj" fmla="val 10000"/>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 name="Google Shape;317;p48">
              <a:extLst>
                <a:ext uri="{FF2B5EF4-FFF2-40B4-BE49-F238E27FC236}">
                  <a16:creationId xmlns:a16="http://schemas.microsoft.com/office/drawing/2014/main" id="{5BD725DE-B071-4761-AF56-EB1377FE771C}"/>
                </a:ext>
              </a:extLst>
            </p:cNvPr>
            <p:cNvSpPr txBox="1"/>
            <p:nvPr/>
          </p:nvSpPr>
          <p:spPr>
            <a:xfrm>
              <a:off x="4538115" y="352947"/>
              <a:ext cx="1163100" cy="918900"/>
            </a:xfrm>
            <a:prstGeom prst="rect">
              <a:avLst/>
            </a:prstGeom>
            <a:noFill/>
            <a:ln>
              <a:noFill/>
            </a:ln>
          </p:spPr>
          <p:txBody>
            <a:bodyPr spcFirstLastPara="1" wrap="square" lIns="26650" tIns="26650" rIns="26650" bIns="2665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Calibri"/>
                <a:buNone/>
                <a:tabLst/>
                <a:defRPr/>
              </a:pPr>
              <a:r>
                <a:rPr kumimoji="0" lang="en" sz="1400" b="0" i="0" u="none" strike="noStrike" kern="0" cap="none" spc="0" normalizeH="0" baseline="0" noProof="0" dirty="0">
                  <a:ln>
                    <a:noFill/>
                  </a:ln>
                  <a:solidFill>
                    <a:srgbClr val="000000"/>
                  </a:solidFill>
                  <a:effectLst/>
                  <a:uLnTx/>
                  <a:uFillTx/>
                  <a:latin typeface="Calibri"/>
                  <a:ea typeface="Calibri"/>
                  <a:cs typeface="Calibri"/>
                  <a:sym typeface="Calibri"/>
                </a:rPr>
                <a:t>Aquifer</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1" name="Google Shape;318;p48">
              <a:extLst>
                <a:ext uri="{FF2B5EF4-FFF2-40B4-BE49-F238E27FC236}">
                  <a16:creationId xmlns:a16="http://schemas.microsoft.com/office/drawing/2014/main" id="{B6692810-88F8-4F59-A6CB-231C0CF98EF3}"/>
                </a:ext>
              </a:extLst>
            </p:cNvPr>
            <p:cNvSpPr/>
            <p:nvPr/>
          </p:nvSpPr>
          <p:spPr>
            <a:xfrm rot="-1799679">
              <a:off x="4622066" y="2045696"/>
              <a:ext cx="1673071" cy="496764"/>
            </a:xfrm>
            <a:prstGeom prst="leftArrow">
              <a:avLst>
                <a:gd name="adj1" fmla="val 60000"/>
                <a:gd name="adj2" fmla="val 50000"/>
              </a:avLst>
            </a:pr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 name="Google Shape;319;p48">
              <a:extLst>
                <a:ext uri="{FF2B5EF4-FFF2-40B4-BE49-F238E27FC236}">
                  <a16:creationId xmlns:a16="http://schemas.microsoft.com/office/drawing/2014/main" id="{E31CDD8F-C067-4B5D-9652-89D6C58D5A01}"/>
                </a:ext>
              </a:extLst>
            </p:cNvPr>
            <p:cNvSpPr/>
            <p:nvPr/>
          </p:nvSpPr>
          <p:spPr>
            <a:xfrm>
              <a:off x="5572864" y="1387695"/>
              <a:ext cx="1220100" cy="976200"/>
            </a:xfrm>
            <a:prstGeom prst="roundRect">
              <a:avLst>
                <a:gd name="adj" fmla="val 10000"/>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 name="Google Shape;320;p48">
              <a:extLst>
                <a:ext uri="{FF2B5EF4-FFF2-40B4-BE49-F238E27FC236}">
                  <a16:creationId xmlns:a16="http://schemas.microsoft.com/office/drawing/2014/main" id="{CCCED18A-24EB-4263-9CD6-FEDD90DF544F}"/>
                </a:ext>
              </a:extLst>
            </p:cNvPr>
            <p:cNvSpPr txBox="1"/>
            <p:nvPr/>
          </p:nvSpPr>
          <p:spPr>
            <a:xfrm>
              <a:off x="5601456" y="1416287"/>
              <a:ext cx="1163100" cy="918900"/>
            </a:xfrm>
            <a:prstGeom prst="rect">
              <a:avLst/>
            </a:prstGeom>
            <a:noFill/>
            <a:ln>
              <a:noFill/>
            </a:ln>
          </p:spPr>
          <p:txBody>
            <a:bodyPr spcFirstLastPara="1" wrap="square" lIns="26650" tIns="26650" rIns="26650" bIns="2665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Calibri"/>
                <a:buNone/>
                <a:tabLst/>
                <a:defRPr/>
              </a:pPr>
              <a:r>
                <a:rPr kumimoji="0" lang="en" sz="1400" b="0" i="0" u="none" strike="noStrike" kern="0" cap="none" spc="0" normalizeH="0" baseline="0" noProof="0" dirty="0">
                  <a:ln>
                    <a:noFill/>
                  </a:ln>
                  <a:solidFill>
                    <a:srgbClr val="000000"/>
                  </a:solidFill>
                  <a:effectLst/>
                  <a:uLnTx/>
                  <a:uFillTx/>
                  <a:latin typeface="Calibri"/>
                  <a:ea typeface="Calibri"/>
                  <a:cs typeface="Calibri"/>
                  <a:sym typeface="Calibri"/>
                </a:rPr>
                <a:t>Livestock</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4" name="Google Shape;321;p48">
              <a:extLst>
                <a:ext uri="{FF2B5EF4-FFF2-40B4-BE49-F238E27FC236}">
                  <a16:creationId xmlns:a16="http://schemas.microsoft.com/office/drawing/2014/main" id="{14FE08F2-79CD-46A6-BA79-E624E90B39F4}"/>
                </a:ext>
              </a:extLst>
            </p:cNvPr>
            <p:cNvSpPr/>
            <p:nvPr/>
          </p:nvSpPr>
          <p:spPr>
            <a:xfrm>
              <a:off x="4952609" y="3079936"/>
              <a:ext cx="1619700" cy="496800"/>
            </a:xfrm>
            <a:prstGeom prst="leftArrow">
              <a:avLst>
                <a:gd name="adj1" fmla="val 60000"/>
                <a:gd name="adj2" fmla="val 50000"/>
              </a:avLst>
            </a:pr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 name="Google Shape;322;p48">
              <a:extLst>
                <a:ext uri="{FF2B5EF4-FFF2-40B4-BE49-F238E27FC236}">
                  <a16:creationId xmlns:a16="http://schemas.microsoft.com/office/drawing/2014/main" id="{B5A043B0-E3D8-49C4-A924-ECDA4AC8AB37}"/>
                </a:ext>
              </a:extLst>
            </p:cNvPr>
            <p:cNvSpPr/>
            <p:nvPr/>
          </p:nvSpPr>
          <p:spPr>
            <a:xfrm>
              <a:off x="5962074" y="2840246"/>
              <a:ext cx="1220100" cy="976200"/>
            </a:xfrm>
            <a:prstGeom prst="roundRect">
              <a:avLst>
                <a:gd name="adj" fmla="val 10000"/>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 name="Google Shape;323;p48">
              <a:extLst>
                <a:ext uri="{FF2B5EF4-FFF2-40B4-BE49-F238E27FC236}">
                  <a16:creationId xmlns:a16="http://schemas.microsoft.com/office/drawing/2014/main" id="{90941AA5-D11E-4EC4-9A74-2D2D8ED579A9}"/>
                </a:ext>
              </a:extLst>
            </p:cNvPr>
            <p:cNvSpPr txBox="1"/>
            <p:nvPr/>
          </p:nvSpPr>
          <p:spPr>
            <a:xfrm>
              <a:off x="5990666" y="2868838"/>
              <a:ext cx="1163100" cy="918900"/>
            </a:xfrm>
            <a:prstGeom prst="rect">
              <a:avLst/>
            </a:prstGeom>
            <a:noFill/>
            <a:ln>
              <a:noFill/>
            </a:ln>
          </p:spPr>
          <p:txBody>
            <a:bodyPr spcFirstLastPara="1" wrap="square" lIns="26650" tIns="26650" rIns="26650" bIns="2665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Calibri"/>
                <a:buNone/>
                <a:tabLst/>
                <a:defRPr/>
              </a:pPr>
              <a:r>
                <a:rPr kumimoji="0" lang="en" sz="1400" b="0" i="0" u="none" strike="noStrike" kern="0" cap="none" spc="0" normalizeH="0" baseline="0" noProof="0" dirty="0">
                  <a:ln>
                    <a:noFill/>
                  </a:ln>
                  <a:solidFill>
                    <a:srgbClr val="000000"/>
                  </a:solidFill>
                  <a:effectLst/>
                  <a:uLnTx/>
                  <a:uFillTx/>
                  <a:latin typeface="Calibri"/>
                  <a:ea typeface="Calibri"/>
                  <a:cs typeface="Calibri"/>
                  <a:sym typeface="Calibri"/>
                </a:rPr>
                <a:t>Things Never Thought Of</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sp>
        <p:nvSpPr>
          <p:cNvPr id="10" name="Rectangle 9">
            <a:extLst>
              <a:ext uri="{FF2B5EF4-FFF2-40B4-BE49-F238E27FC236}">
                <a16:creationId xmlns:a16="http://schemas.microsoft.com/office/drawing/2014/main" id="{DB727D9B-41BB-405C-9A42-A617B5488BF3}"/>
              </a:ext>
            </a:extLst>
          </p:cNvPr>
          <p:cNvSpPr/>
          <p:nvPr/>
        </p:nvSpPr>
        <p:spPr>
          <a:xfrm>
            <a:off x="984733" y="456230"/>
            <a:ext cx="7201691" cy="707886"/>
          </a:xfrm>
          <a:prstGeom prst="rect">
            <a:avLst/>
          </a:prstGeom>
        </p:spPr>
        <p:txBody>
          <a:bodyPr wrap="square">
            <a:spAutoFit/>
          </a:bodyPr>
          <a:lstStyle/>
          <a:p>
            <a:r>
              <a:rPr lang="en" sz="4000" b="1" dirty="0">
                <a:latin typeface="Calibri"/>
                <a:cs typeface="Calibri"/>
                <a:sym typeface="Calibri"/>
              </a:rPr>
              <a:t>Example Risks to Ground Water </a:t>
            </a:r>
            <a:endParaRPr lang="en-US" dirty="0"/>
          </a:p>
        </p:txBody>
      </p:sp>
      <p:sp>
        <p:nvSpPr>
          <p:cNvPr id="37" name="TextBox 36">
            <a:extLst>
              <a:ext uri="{FF2B5EF4-FFF2-40B4-BE49-F238E27FC236}">
                <a16:creationId xmlns:a16="http://schemas.microsoft.com/office/drawing/2014/main" id="{43F865D6-775A-477B-9F7F-40F22C455297}"/>
              </a:ext>
            </a:extLst>
          </p:cNvPr>
          <p:cNvSpPr txBox="1"/>
          <p:nvPr/>
        </p:nvSpPr>
        <p:spPr>
          <a:xfrm>
            <a:off x="125670" y="6528063"/>
            <a:ext cx="4102723" cy="307777"/>
          </a:xfrm>
          <a:prstGeom prst="rect">
            <a:avLst/>
          </a:prstGeom>
          <a:noFill/>
        </p:spPr>
        <p:txBody>
          <a:bodyPr wrap="square" rtlCol="0">
            <a:spAutoFit/>
          </a:bodyPr>
          <a:lstStyle/>
          <a:p>
            <a:r>
              <a:rPr lang="en-US" dirty="0"/>
              <a:t>Image Adapted from: Produce Safety Alliance</a:t>
            </a:r>
          </a:p>
        </p:txBody>
      </p:sp>
    </p:spTree>
    <p:extLst>
      <p:ext uri="{BB962C8B-B14F-4D97-AF65-F5344CB8AC3E}">
        <p14:creationId xmlns:p14="http://schemas.microsoft.com/office/powerpoint/2010/main" val="3909303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4"/>
        <p:cNvGrpSpPr/>
        <p:nvPr/>
      </p:nvGrpSpPr>
      <p:grpSpPr>
        <a:xfrm>
          <a:off x="0" y="0"/>
          <a:ext cx="0" cy="0"/>
          <a:chOff x="0" y="0"/>
          <a:chExt cx="0" cy="0"/>
        </a:xfrm>
      </p:grpSpPr>
      <p:sp>
        <p:nvSpPr>
          <p:cNvPr id="335" name="Google Shape;335;p50"/>
          <p:cNvSpPr txBox="1">
            <a:spLocks noGrp="1"/>
          </p:cNvSpPr>
          <p:nvPr>
            <p:ph type="title"/>
          </p:nvPr>
        </p:nvSpPr>
        <p:spPr>
          <a:xfrm>
            <a:off x="311700" y="480125"/>
            <a:ext cx="8471700" cy="10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dirty="0">
                <a:solidFill>
                  <a:srgbClr val="000000"/>
                </a:solidFill>
              </a:rPr>
              <a:t>Postharvest Water </a:t>
            </a:r>
            <a:endParaRPr dirty="0">
              <a:solidFill>
                <a:srgbClr val="000000"/>
              </a:solidFill>
            </a:endParaRPr>
          </a:p>
        </p:txBody>
      </p:sp>
      <p:sp>
        <p:nvSpPr>
          <p:cNvPr id="336" name="Google Shape;336;p50"/>
          <p:cNvSpPr txBox="1">
            <a:spLocks noGrp="1"/>
          </p:cNvSpPr>
          <p:nvPr>
            <p:ph type="body" idx="1"/>
          </p:nvPr>
        </p:nvSpPr>
        <p:spPr>
          <a:xfrm>
            <a:off x="311700" y="1545212"/>
            <a:ext cx="8520600" cy="16740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 dirty="0">
                <a:solidFill>
                  <a:srgbClr val="434343"/>
                </a:solidFill>
              </a:rPr>
              <a:t>Postharvest water refers to water used </a:t>
            </a:r>
            <a:r>
              <a:rPr lang="en" i="1" dirty="0">
                <a:solidFill>
                  <a:srgbClr val="434343"/>
                </a:solidFill>
              </a:rPr>
              <a:t>during and after harvest</a:t>
            </a:r>
            <a:r>
              <a:rPr lang="en" dirty="0">
                <a:solidFill>
                  <a:srgbClr val="434343"/>
                </a:solidFill>
              </a:rPr>
              <a:t> - rinsing, washing, flumes, dump tanks, cooling, ice making, wax, cleaning, hand washing, etc. </a:t>
            </a:r>
            <a:endParaRPr dirty="0">
              <a:solidFill>
                <a:srgbClr val="434343"/>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p:txBody>
      </p:sp>
      <p:pic>
        <p:nvPicPr>
          <p:cNvPr id="337" name="Google Shape;337;p5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7050" y="3276600"/>
            <a:ext cx="2917025" cy="1932050"/>
          </a:xfrm>
          <a:prstGeom prst="rect">
            <a:avLst/>
          </a:prstGeom>
          <a:noFill/>
          <a:ln>
            <a:noFill/>
          </a:ln>
        </p:spPr>
      </p:pic>
      <p:pic>
        <p:nvPicPr>
          <p:cNvPr id="338" name="Google Shape;338;p5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13750" y="3276600"/>
            <a:ext cx="2790774" cy="1932050"/>
          </a:xfrm>
          <a:prstGeom prst="rect">
            <a:avLst/>
          </a:prstGeom>
          <a:noFill/>
          <a:ln>
            <a:noFill/>
          </a:ln>
        </p:spPr>
      </p:pic>
      <p:pic>
        <p:nvPicPr>
          <p:cNvPr id="339" name="Google Shape;339;p50"/>
          <p:cNvPicPr preferRelativeResize="0"/>
          <p:nvPr/>
        </p:nvPicPr>
        <p:blipFill rotWithShape="1">
          <a:blip r:embed="rId5">
            <a:alphaModFix/>
          </a:blip>
          <a:srcRect/>
          <a:stretch/>
        </p:blipFill>
        <p:spPr>
          <a:xfrm>
            <a:off x="3536050" y="4479850"/>
            <a:ext cx="2215725" cy="1836350"/>
          </a:xfrm>
          <a:prstGeom prst="rect">
            <a:avLst/>
          </a:prstGeom>
          <a:noFill/>
          <a:ln>
            <a:noFill/>
          </a:ln>
        </p:spPr>
      </p:pic>
      <p:pic>
        <p:nvPicPr>
          <p:cNvPr id="340" name="Google Shape;340;p50"/>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546400" y="2471275"/>
            <a:ext cx="2205375" cy="1767575"/>
          </a:xfrm>
          <a:prstGeom prst="rect">
            <a:avLst/>
          </a:prstGeom>
          <a:solidFill>
            <a:srgbClr val="ECECEC"/>
          </a:solidFill>
          <a:ln>
            <a:noFill/>
          </a:ln>
        </p:spPr>
      </p:pic>
      <p:sp>
        <p:nvSpPr>
          <p:cNvPr id="8" name="TextBox 7">
            <a:extLst>
              <a:ext uri="{FF2B5EF4-FFF2-40B4-BE49-F238E27FC236}">
                <a16:creationId xmlns:a16="http://schemas.microsoft.com/office/drawing/2014/main" id="{B88618DE-8403-4EA2-886F-D870086876E1}"/>
              </a:ext>
            </a:extLst>
          </p:cNvPr>
          <p:cNvSpPr txBox="1"/>
          <p:nvPr/>
        </p:nvSpPr>
        <p:spPr>
          <a:xfrm>
            <a:off x="95833" y="6478622"/>
            <a:ext cx="3639588" cy="307777"/>
          </a:xfrm>
          <a:prstGeom prst="rect">
            <a:avLst/>
          </a:prstGeom>
          <a:noFill/>
        </p:spPr>
        <p:txBody>
          <a:bodyPr wrap="square" rtlCol="0">
            <a:spAutoFit/>
          </a:bodyPr>
          <a:lstStyle/>
          <a:p>
            <a:r>
              <a:rPr lang="en-US" dirty="0"/>
              <a:t>Image Credits: Produce Safety Alliance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715EC-8265-47B4-93FC-F411546B3D21}"/>
              </a:ext>
            </a:extLst>
          </p:cNvPr>
          <p:cNvSpPr>
            <a:spLocks noGrp="1"/>
          </p:cNvSpPr>
          <p:nvPr>
            <p:ph type="title"/>
          </p:nvPr>
        </p:nvSpPr>
        <p:spPr/>
        <p:txBody>
          <a:bodyPr/>
          <a:lstStyle/>
          <a:p>
            <a:r>
              <a:rPr lang="en" dirty="0">
                <a:solidFill>
                  <a:srgbClr val="000000"/>
                </a:solidFill>
              </a:rPr>
              <a:t>Postharvest Water-Enforcement Discretion</a:t>
            </a:r>
            <a:endParaRPr lang="en-US" dirty="0"/>
          </a:p>
        </p:txBody>
      </p:sp>
      <p:sp>
        <p:nvSpPr>
          <p:cNvPr id="3" name="Text Placeholder 2">
            <a:extLst>
              <a:ext uri="{FF2B5EF4-FFF2-40B4-BE49-F238E27FC236}">
                <a16:creationId xmlns:a16="http://schemas.microsoft.com/office/drawing/2014/main" id="{31810E70-E5C6-48AC-8CE6-3BDBC4B7347E}"/>
              </a:ext>
            </a:extLst>
          </p:cNvPr>
          <p:cNvSpPr>
            <a:spLocks noGrp="1"/>
          </p:cNvSpPr>
          <p:nvPr>
            <p:ph type="body" idx="1"/>
          </p:nvPr>
        </p:nvSpPr>
        <p:spPr>
          <a:xfrm>
            <a:off x="457800" y="1978171"/>
            <a:ext cx="8158200" cy="4398900"/>
          </a:xfrm>
        </p:spPr>
        <p:txBody>
          <a:bodyPr/>
          <a:lstStyle/>
          <a:p>
            <a:pPr marL="514350" indent="-285750">
              <a:buClrTx/>
              <a:buFont typeface="Arial" panose="020B0604020202020204" pitchFamily="34" charset="0"/>
              <a:buChar char="•"/>
            </a:pPr>
            <a:r>
              <a:rPr lang="en-US" sz="1800" dirty="0">
                <a:solidFill>
                  <a:schemeClr val="tx1"/>
                </a:solidFill>
                <a:effectLst/>
                <a:latin typeface="+mj-lt"/>
                <a:ea typeface="Times New Roman" panose="02020603050405020304" pitchFamily="18" charset="0"/>
                <a:cs typeface="Times New Roman" panose="02020603050405020304" pitchFamily="18" charset="0"/>
              </a:rPr>
              <a:t>Enforcement discretion has ended for harvest and postharvest water requirements for all farms covered by FSMA, other than “very small businesses” as listed below (adjusted for inflation)</a:t>
            </a:r>
            <a:endParaRPr lang="en-US" dirty="0">
              <a:solidFill>
                <a:schemeClr val="tx1"/>
              </a:solidFill>
              <a:latin typeface="+mj-lt"/>
            </a:endParaRPr>
          </a:p>
          <a:p>
            <a:pPr marL="514350" indent="-285750">
              <a:buClrTx/>
              <a:buFont typeface="Arial" panose="020B0604020202020204" pitchFamily="34" charset="0"/>
              <a:buChar char="•"/>
            </a:pPr>
            <a:r>
              <a:rPr lang="en-US" b="1" i="1" dirty="0">
                <a:solidFill>
                  <a:schemeClr val="tx1"/>
                </a:solidFill>
              </a:rPr>
              <a:t>No detectable generic E. coli in 100 mL water for postharvest water</a:t>
            </a:r>
          </a:p>
          <a:p>
            <a:pPr marL="514350" indent="-285750">
              <a:buFont typeface="Arial" panose="020B0604020202020204" pitchFamily="34" charset="0"/>
              <a:buChar char="•"/>
            </a:pPr>
            <a:endParaRPr lang="en-US" dirty="0"/>
          </a:p>
          <a:p>
            <a:pPr marL="514350" indent="-285750">
              <a:buFont typeface="Arial" panose="020B0604020202020204" pitchFamily="34" charset="0"/>
              <a:buChar char="•"/>
            </a:pPr>
            <a:endParaRPr lang="en-US" dirty="0"/>
          </a:p>
        </p:txBody>
      </p:sp>
      <p:graphicFrame>
        <p:nvGraphicFramePr>
          <p:cNvPr id="5" name="Table 4" descr="Extension of water compliance dates table">
            <a:extLst>
              <a:ext uri="{FF2B5EF4-FFF2-40B4-BE49-F238E27FC236}">
                <a16:creationId xmlns:a16="http://schemas.microsoft.com/office/drawing/2014/main" id="{BA3E08D5-2AA1-4B12-90CC-86F13A9150BA}"/>
              </a:ext>
            </a:extLst>
          </p:cNvPr>
          <p:cNvGraphicFramePr>
            <a:graphicFrameLocks noGrp="1"/>
          </p:cNvGraphicFramePr>
          <p:nvPr>
            <p:extLst>
              <p:ext uri="{D42A27DB-BD31-4B8C-83A1-F6EECF244321}">
                <p14:modId xmlns:p14="http://schemas.microsoft.com/office/powerpoint/2010/main" val="1725207474"/>
              </p:ext>
            </p:extLst>
          </p:nvPr>
        </p:nvGraphicFramePr>
        <p:xfrm>
          <a:off x="1117667" y="3429000"/>
          <a:ext cx="6837866" cy="2918588"/>
        </p:xfrm>
        <a:graphic>
          <a:graphicData uri="http://schemas.openxmlformats.org/drawingml/2006/table">
            <a:tbl>
              <a:tblPr firstRow="1" bandRow="1">
                <a:tableStyleId>{F5AB1C69-6EDB-4FF4-983F-18BD219EF322}</a:tableStyleId>
              </a:tblPr>
              <a:tblGrid>
                <a:gridCol w="3026152">
                  <a:extLst>
                    <a:ext uri="{9D8B030D-6E8A-4147-A177-3AD203B41FA5}">
                      <a16:colId xmlns:a16="http://schemas.microsoft.com/office/drawing/2014/main" val="20000"/>
                    </a:ext>
                  </a:extLst>
                </a:gridCol>
                <a:gridCol w="3811714">
                  <a:extLst>
                    <a:ext uri="{9D8B030D-6E8A-4147-A177-3AD203B41FA5}">
                      <a16:colId xmlns:a16="http://schemas.microsoft.com/office/drawing/2014/main" val="20003"/>
                    </a:ext>
                  </a:extLst>
                </a:gridCol>
              </a:tblGrid>
              <a:tr h="74647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300" dirty="0"/>
                        <a:t>Business Size</a:t>
                      </a:r>
                      <a:endParaRPr lang="en-US" sz="2300" b="1" dirty="0">
                        <a:latin typeface="+mn-lt"/>
                      </a:endParaRPr>
                    </a:p>
                  </a:txBody>
                  <a:tcPr marL="68580" marR="68580" marT="34290" marB="34290" anchor="ctr"/>
                </a:tc>
                <a:tc>
                  <a:txBody>
                    <a:bodyPr/>
                    <a:lstStyle/>
                    <a:p>
                      <a:pPr algn="ctr"/>
                      <a:r>
                        <a:rPr lang="en-US" sz="2300" dirty="0"/>
                        <a:t>Water </a:t>
                      </a:r>
                      <a:r>
                        <a:rPr lang="en-US" sz="2300" dirty="0">
                          <a:solidFill>
                            <a:schemeClr val="bg1"/>
                          </a:solidFill>
                        </a:rPr>
                        <a:t>Related Enforcement</a:t>
                      </a:r>
                      <a:r>
                        <a:rPr lang="en-US" sz="2300" baseline="0" dirty="0">
                          <a:solidFill>
                            <a:schemeClr val="bg1"/>
                          </a:solidFill>
                        </a:rPr>
                        <a:t> Dates</a:t>
                      </a:r>
                      <a:endParaRPr lang="en-US" sz="2300" b="1" baseline="30000" dirty="0">
                        <a:solidFill>
                          <a:schemeClr val="bg1"/>
                        </a:solidFill>
                        <a:latin typeface="+mn-lt"/>
                      </a:endParaRPr>
                    </a:p>
                  </a:txBody>
                  <a:tcPr marL="68580" marR="68580" marT="34290" marB="34290" anchor="ctr"/>
                </a:tc>
                <a:extLst>
                  <a:ext uri="{0D108BD9-81ED-4DB2-BD59-A6C34878D82A}">
                    <a16:rowId xmlns:a16="http://schemas.microsoft.com/office/drawing/2014/main" val="10000"/>
                  </a:ext>
                </a:extLst>
              </a:tr>
              <a:tr h="68721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2100"/>
                        <a:t>All</a:t>
                      </a:r>
                      <a:r>
                        <a:rPr lang="en-US" sz="2100" baseline="0"/>
                        <a:t> other</a:t>
                      </a:r>
                      <a:r>
                        <a:rPr lang="en-US" sz="2100"/>
                        <a:t> businesses (&gt;$500K)</a:t>
                      </a:r>
                      <a:endParaRPr lang="en-US" sz="2100" b="0">
                        <a:latin typeface="+mn-lt"/>
                      </a:endParaRPr>
                    </a:p>
                  </a:txBody>
                  <a:tcPr marL="68580" marR="68580" marT="34290" marB="34290" anchor="ctr"/>
                </a:tc>
                <a:tc>
                  <a:txBody>
                    <a:bodyPr/>
                    <a:lstStyle/>
                    <a:p>
                      <a:pPr algn="ctr"/>
                      <a:r>
                        <a:rPr lang="en-US" sz="2400"/>
                        <a:t>January</a:t>
                      </a:r>
                      <a:r>
                        <a:rPr lang="en-US" sz="2400" baseline="0"/>
                        <a:t> 26, 2023</a:t>
                      </a:r>
                      <a:endParaRPr lang="en-US" sz="2100" b="0">
                        <a:solidFill>
                          <a:schemeClr val="tx1"/>
                        </a:solidFill>
                        <a:latin typeface="+mn-lt"/>
                      </a:endParaRPr>
                    </a:p>
                  </a:txBody>
                  <a:tcPr marL="68580" marR="68580" marT="34290" marB="34290" anchor="ctr"/>
                </a:tc>
                <a:extLst>
                  <a:ext uri="{0D108BD9-81ED-4DB2-BD59-A6C34878D82A}">
                    <a16:rowId xmlns:a16="http://schemas.microsoft.com/office/drawing/2014/main" val="10001"/>
                  </a:ext>
                </a:extLst>
              </a:tr>
              <a:tr h="68721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2100"/>
                        <a:t>Small businesses </a:t>
                      </a:r>
                    </a:p>
                    <a:p>
                      <a:pPr algn="l"/>
                      <a:r>
                        <a:rPr lang="en-US" sz="2100"/>
                        <a:t>(&gt;$250K-500K)</a:t>
                      </a:r>
                      <a:endParaRPr lang="en-US" sz="2100" b="0" baseline="30000">
                        <a:latin typeface="+mn-lt"/>
                      </a:endParaRPr>
                    </a:p>
                  </a:txBody>
                  <a:tcPr marL="68580" marR="68580" marT="34290" marB="34290" anchor="ctr"/>
                </a:tc>
                <a:tc>
                  <a:txBody>
                    <a:bodyPr/>
                    <a:lstStyle/>
                    <a:p>
                      <a:pPr marL="400050" lvl="1" indent="-400050" algn="ctr"/>
                      <a:r>
                        <a:rPr lang="en-US" sz="2400"/>
                        <a:t>January 26, 2024</a:t>
                      </a:r>
                    </a:p>
                  </a:txBody>
                  <a:tcPr marL="68580" marR="68580" marT="34290" marB="34290" anchor="ctr"/>
                </a:tc>
                <a:extLst>
                  <a:ext uri="{0D108BD9-81ED-4DB2-BD59-A6C34878D82A}">
                    <a16:rowId xmlns:a16="http://schemas.microsoft.com/office/drawing/2014/main" val="10002"/>
                  </a:ext>
                </a:extLst>
              </a:tr>
              <a:tr h="73164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2100"/>
                        <a:t>Very small businesses </a:t>
                      </a:r>
                    </a:p>
                    <a:p>
                      <a:pPr algn="l"/>
                      <a:r>
                        <a:rPr lang="en-US" sz="2100"/>
                        <a:t>(&gt;$25K-250K)</a:t>
                      </a:r>
                      <a:endParaRPr lang="en-US" sz="2100" b="0" baseline="30000">
                        <a:latin typeface="+mn-lt"/>
                      </a:endParaRPr>
                    </a:p>
                  </a:txBody>
                  <a:tcPr marL="68580" marR="68580" marT="34290" marB="34290" anchor="ctr"/>
                </a:tc>
                <a:tc>
                  <a:txBody>
                    <a:bodyPr/>
                    <a:lstStyle/>
                    <a:p>
                      <a:pPr marL="0" indent="0" algn="ctr"/>
                      <a:r>
                        <a:rPr lang="en-US" sz="2400" dirty="0"/>
                        <a:t>January 26, 2025</a:t>
                      </a:r>
                      <a:endParaRPr lang="en-US" sz="2100" b="0" dirty="0">
                        <a:solidFill>
                          <a:schemeClr val="tx1"/>
                        </a:solidFill>
                        <a:latin typeface="+mn-lt"/>
                      </a:endParaRPr>
                    </a:p>
                  </a:txBody>
                  <a:tcPr marL="68580" marR="68580" marT="34290" marB="34290" anchor="ctr"/>
                </a:tc>
                <a:extLst>
                  <a:ext uri="{0D108BD9-81ED-4DB2-BD59-A6C34878D82A}">
                    <a16:rowId xmlns:a16="http://schemas.microsoft.com/office/drawing/2014/main" val="10003"/>
                  </a:ext>
                </a:extLst>
              </a:tr>
            </a:tbl>
          </a:graphicData>
        </a:graphic>
      </p:graphicFrame>
      <p:sp>
        <p:nvSpPr>
          <p:cNvPr id="6" name="TextBox 5">
            <a:extLst>
              <a:ext uri="{FF2B5EF4-FFF2-40B4-BE49-F238E27FC236}">
                <a16:creationId xmlns:a16="http://schemas.microsoft.com/office/drawing/2014/main" id="{DF5D9EDF-F5C1-45B7-A843-66D03190269A}"/>
              </a:ext>
            </a:extLst>
          </p:cNvPr>
          <p:cNvSpPr txBox="1"/>
          <p:nvPr/>
        </p:nvSpPr>
        <p:spPr>
          <a:xfrm>
            <a:off x="95833" y="6478622"/>
            <a:ext cx="3639588" cy="307777"/>
          </a:xfrm>
          <a:prstGeom prst="rect">
            <a:avLst/>
          </a:prstGeom>
          <a:noFill/>
        </p:spPr>
        <p:txBody>
          <a:bodyPr wrap="square" rtlCol="0">
            <a:spAutoFit/>
          </a:bodyPr>
          <a:lstStyle/>
          <a:p>
            <a:r>
              <a:rPr lang="en-US" dirty="0"/>
              <a:t>Image Credit: Produce Safety Alliance</a:t>
            </a:r>
          </a:p>
        </p:txBody>
      </p:sp>
    </p:spTree>
    <p:extLst>
      <p:ext uri="{BB962C8B-B14F-4D97-AF65-F5344CB8AC3E}">
        <p14:creationId xmlns:p14="http://schemas.microsoft.com/office/powerpoint/2010/main" val="627549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4"/>
        <p:cNvGrpSpPr/>
        <p:nvPr/>
      </p:nvGrpSpPr>
      <p:grpSpPr>
        <a:xfrm>
          <a:off x="0" y="0"/>
          <a:ext cx="0" cy="0"/>
          <a:chOff x="0" y="0"/>
          <a:chExt cx="0" cy="0"/>
        </a:xfrm>
      </p:grpSpPr>
      <p:sp>
        <p:nvSpPr>
          <p:cNvPr id="345" name="Google Shape;345;p51"/>
          <p:cNvSpPr txBox="1">
            <a:spLocks noGrp="1"/>
          </p:cNvSpPr>
          <p:nvPr>
            <p:ph type="title"/>
          </p:nvPr>
        </p:nvSpPr>
        <p:spPr>
          <a:xfrm>
            <a:off x="311700" y="200401"/>
            <a:ext cx="8471700" cy="10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4300" dirty="0">
                <a:solidFill>
                  <a:srgbClr val="000000"/>
                </a:solidFill>
              </a:rPr>
              <a:t>Postharvest Water Management</a:t>
            </a:r>
            <a:endParaRPr sz="4300" dirty="0">
              <a:solidFill>
                <a:srgbClr val="000000"/>
              </a:solidFill>
            </a:endParaRPr>
          </a:p>
        </p:txBody>
      </p:sp>
      <p:sp>
        <p:nvSpPr>
          <p:cNvPr id="346" name="Google Shape;346;p51"/>
          <p:cNvSpPr txBox="1">
            <a:spLocks noGrp="1"/>
          </p:cNvSpPr>
          <p:nvPr>
            <p:ph type="body" idx="1"/>
          </p:nvPr>
        </p:nvSpPr>
        <p:spPr>
          <a:xfrm>
            <a:off x="311700" y="1276075"/>
            <a:ext cx="8520600" cy="2299500"/>
          </a:xfrm>
          <a:prstGeom prst="rect">
            <a:avLst/>
          </a:prstGeom>
        </p:spPr>
        <p:txBody>
          <a:bodyPr spcFirstLastPara="1" wrap="square" lIns="91425" tIns="45700" rIns="91425" bIns="45700" anchor="t" anchorCtr="0">
            <a:normAutofit/>
          </a:bodyPr>
          <a:lstStyle/>
          <a:p>
            <a:pPr marL="0" lvl="0" indent="0" algn="l" rtl="0">
              <a:lnSpc>
                <a:spcPct val="115000"/>
              </a:lnSpc>
              <a:spcBef>
                <a:spcPts val="360"/>
              </a:spcBef>
              <a:spcAft>
                <a:spcPts val="0"/>
              </a:spcAft>
              <a:buNone/>
            </a:pPr>
            <a:r>
              <a:rPr lang="en" dirty="0">
                <a:solidFill>
                  <a:srgbClr val="434343"/>
                </a:solidFill>
              </a:rPr>
              <a:t>There are </a:t>
            </a:r>
            <a:r>
              <a:rPr lang="en" dirty="0">
                <a:solidFill>
                  <a:srgbClr val="FF0000"/>
                </a:solidFill>
              </a:rPr>
              <a:t>two critical factors </a:t>
            </a:r>
            <a:r>
              <a:rPr lang="en" dirty="0">
                <a:solidFill>
                  <a:srgbClr val="434343"/>
                </a:solidFill>
              </a:rPr>
              <a:t>for harvest and postharvest water management</a:t>
            </a:r>
            <a:endParaRPr dirty="0">
              <a:solidFill>
                <a:srgbClr val="434343"/>
              </a:solidFill>
            </a:endParaRPr>
          </a:p>
          <a:p>
            <a:pPr marL="914400" lvl="0" indent="-342900" algn="l" rtl="0">
              <a:lnSpc>
                <a:spcPct val="115000"/>
              </a:lnSpc>
              <a:spcBef>
                <a:spcPts val="360"/>
              </a:spcBef>
              <a:spcAft>
                <a:spcPts val="0"/>
              </a:spcAft>
              <a:buClr>
                <a:srgbClr val="434343"/>
              </a:buClr>
              <a:buSzPts val="1800"/>
              <a:buAutoNum type="arabicParenR"/>
            </a:pPr>
            <a:r>
              <a:rPr lang="en" dirty="0">
                <a:solidFill>
                  <a:srgbClr val="434343"/>
                </a:solidFill>
              </a:rPr>
              <a:t>The water quality at the start of use</a:t>
            </a:r>
            <a:endParaRPr dirty="0">
              <a:solidFill>
                <a:srgbClr val="434343"/>
              </a:solidFill>
            </a:endParaRPr>
          </a:p>
          <a:p>
            <a:pPr marL="914400" lvl="0" indent="-342900" algn="l" rtl="0">
              <a:lnSpc>
                <a:spcPct val="115000"/>
              </a:lnSpc>
              <a:spcBef>
                <a:spcPts val="0"/>
              </a:spcBef>
              <a:spcAft>
                <a:spcPts val="0"/>
              </a:spcAft>
              <a:buClr>
                <a:srgbClr val="434343"/>
              </a:buClr>
              <a:buSzPts val="1800"/>
              <a:buAutoNum type="arabicParenR"/>
            </a:pPr>
            <a:r>
              <a:rPr lang="en" dirty="0">
                <a:solidFill>
                  <a:srgbClr val="434343"/>
                </a:solidFill>
              </a:rPr>
              <a:t>Water management strategies to reduce cross-contamination risks </a:t>
            </a:r>
            <a:endParaRPr dirty="0">
              <a:solidFill>
                <a:srgbClr val="434343"/>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p:txBody>
      </p:sp>
      <p:sp>
        <p:nvSpPr>
          <p:cNvPr id="347" name="Google Shape;347;p51"/>
          <p:cNvSpPr txBox="1">
            <a:spLocks noGrp="1"/>
          </p:cNvSpPr>
          <p:nvPr>
            <p:ph type="body" idx="1"/>
          </p:nvPr>
        </p:nvSpPr>
        <p:spPr>
          <a:xfrm>
            <a:off x="311700" y="2649722"/>
            <a:ext cx="8520600" cy="3603900"/>
          </a:xfrm>
          <a:prstGeom prst="rect">
            <a:avLst/>
          </a:prstGeom>
        </p:spPr>
        <p:txBody>
          <a:bodyPr spcFirstLastPara="1" wrap="square" lIns="91425" tIns="45700" rIns="91425" bIns="45700" anchor="t" anchorCtr="0">
            <a:normAutofit lnSpcReduction="10000"/>
          </a:bodyPr>
          <a:lstStyle/>
          <a:p>
            <a:pPr marL="0" indent="0">
              <a:lnSpc>
                <a:spcPct val="115000"/>
              </a:lnSpc>
            </a:pPr>
            <a:r>
              <a:rPr lang="en" b="1" dirty="0">
                <a:solidFill>
                  <a:srgbClr val="434343"/>
                </a:solidFill>
              </a:rPr>
              <a:t>Antimicrobial</a:t>
            </a:r>
            <a:r>
              <a:rPr lang="en" dirty="0">
                <a:solidFill>
                  <a:srgbClr val="434343"/>
                </a:solidFill>
              </a:rPr>
              <a:t> products (sanitizers) are an effective method for maintaining adequate water quality. </a:t>
            </a:r>
            <a:r>
              <a:rPr lang="en-US" dirty="0">
                <a:solidFill>
                  <a:srgbClr val="434343"/>
                </a:solidFill>
              </a:rPr>
              <a:t>Although not explicitly required in the FSMA PSR, sanitizers are a </a:t>
            </a:r>
            <a:r>
              <a:rPr lang="en-US" dirty="0">
                <a:solidFill>
                  <a:srgbClr val="FF0000"/>
                </a:solidFill>
              </a:rPr>
              <a:t>best practice </a:t>
            </a:r>
            <a:r>
              <a:rPr lang="en-US" dirty="0">
                <a:solidFill>
                  <a:srgbClr val="434343"/>
                </a:solidFill>
              </a:rPr>
              <a:t>for reducing cross-contamination risks and to meet the FSMA PSR water quality standards. </a:t>
            </a:r>
            <a:r>
              <a:rPr lang="en" dirty="0">
                <a:solidFill>
                  <a:srgbClr val="434343"/>
                </a:solidFill>
              </a:rPr>
              <a:t>Sanitizers are </a:t>
            </a:r>
            <a:r>
              <a:rPr lang="en" b="1" dirty="0">
                <a:solidFill>
                  <a:srgbClr val="434343"/>
                </a:solidFill>
              </a:rPr>
              <a:t>not</a:t>
            </a:r>
            <a:r>
              <a:rPr lang="en" dirty="0">
                <a:solidFill>
                  <a:srgbClr val="434343"/>
                </a:solidFill>
              </a:rPr>
              <a:t> intended to “wash” the produce to make it clean - sanitizers prevent cross-contamination of produce. There are organic sanitizers available. </a:t>
            </a:r>
          </a:p>
          <a:p>
            <a:pPr marL="0" indent="0">
              <a:lnSpc>
                <a:spcPct val="115000"/>
              </a:lnSpc>
            </a:pPr>
            <a:endParaRPr lang="en" dirty="0">
              <a:solidFill>
                <a:srgbClr val="434343"/>
              </a:solidFill>
            </a:endParaRPr>
          </a:p>
          <a:p>
            <a:pPr marL="0" indent="0">
              <a:lnSpc>
                <a:spcPct val="115000"/>
              </a:lnSpc>
            </a:pPr>
            <a:r>
              <a:rPr lang="en-US" dirty="0">
                <a:solidFill>
                  <a:srgbClr val="434343"/>
                </a:solidFill>
              </a:rPr>
              <a:t>Remember sanitizers must be </a:t>
            </a:r>
            <a:r>
              <a:rPr lang="en-US" dirty="0">
                <a:solidFill>
                  <a:srgbClr val="FF0000"/>
                </a:solidFill>
              </a:rPr>
              <a:t>labeled</a:t>
            </a:r>
            <a:r>
              <a:rPr lang="en-US" dirty="0">
                <a:solidFill>
                  <a:srgbClr val="434343"/>
                </a:solidFill>
              </a:rPr>
              <a:t> for their intended use!</a:t>
            </a:r>
          </a:p>
          <a:p>
            <a:pPr marL="0" lvl="0" indent="0">
              <a:lnSpc>
                <a:spcPct val="115000"/>
              </a:lnSpc>
            </a:pPr>
            <a:endParaRPr lang="en" dirty="0">
              <a:solidFill>
                <a:srgbClr val="434343"/>
              </a:solidFill>
            </a:endParaRPr>
          </a:p>
          <a:p>
            <a:pPr marL="0" lvl="0" indent="0">
              <a:lnSpc>
                <a:spcPct val="115000"/>
              </a:lnSpc>
            </a:pPr>
            <a:endParaRPr dirty="0">
              <a:solidFill>
                <a:srgbClr val="434343"/>
              </a:solidFill>
            </a:endParaRPr>
          </a:p>
          <a:p>
            <a:pPr marL="0" indent="0"/>
            <a:r>
              <a:rPr lang="en-US" dirty="0">
                <a:solidFill>
                  <a:srgbClr val="434343"/>
                </a:solidFill>
              </a:rPr>
              <a:t>              </a:t>
            </a: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p:txBody>
      </p:sp>
      <p:pic>
        <p:nvPicPr>
          <p:cNvPr id="348" name="Google Shape;348;p51"/>
          <p:cNvPicPr preferRelativeResize="0"/>
          <p:nvPr/>
        </p:nvPicPr>
        <p:blipFill rotWithShape="1">
          <a:blip r:embed="rId3" cstate="email">
            <a:alphaModFix/>
            <a:extLst>
              <a:ext uri="{28A0092B-C50C-407E-A947-70E740481C1C}">
                <a14:useLocalDpi xmlns:a14="http://schemas.microsoft.com/office/drawing/2010/main"/>
              </a:ext>
            </a:extLst>
          </a:blip>
          <a:srcRect b="10490"/>
          <a:stretch/>
        </p:blipFill>
        <p:spPr>
          <a:xfrm>
            <a:off x="485670" y="5278415"/>
            <a:ext cx="5841300" cy="1172700"/>
          </a:xfrm>
          <a:prstGeom prst="rect">
            <a:avLst/>
          </a:prstGeom>
          <a:noFill/>
          <a:ln>
            <a:noFill/>
          </a:ln>
        </p:spPr>
      </p:pic>
      <p:sp>
        <p:nvSpPr>
          <p:cNvPr id="349" name="Google Shape;349;p51"/>
          <p:cNvSpPr/>
          <p:nvPr/>
        </p:nvSpPr>
        <p:spPr>
          <a:xfrm rot="6772">
            <a:off x="4376506" y="5643882"/>
            <a:ext cx="2284504" cy="135000"/>
          </a:xfrm>
          <a:prstGeom prst="leftArrow">
            <a:avLst>
              <a:gd name="adj1" fmla="val 50000"/>
              <a:gd name="adj2" fmla="val 50000"/>
            </a:avLst>
          </a:prstGeom>
          <a:solidFill>
            <a:srgbClr val="FF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6">
            <a:extLst>
              <a:ext uri="{FF2B5EF4-FFF2-40B4-BE49-F238E27FC236}">
                <a16:creationId xmlns:a16="http://schemas.microsoft.com/office/drawing/2014/main" id="{E8AD566C-51AF-4888-A9EE-9971F71865C3}"/>
              </a:ext>
            </a:extLst>
          </p:cNvPr>
          <p:cNvSpPr txBox="1"/>
          <p:nvPr/>
        </p:nvSpPr>
        <p:spPr>
          <a:xfrm>
            <a:off x="95833" y="6478622"/>
            <a:ext cx="3639588" cy="307777"/>
          </a:xfrm>
          <a:prstGeom prst="rect">
            <a:avLst/>
          </a:prstGeom>
          <a:noFill/>
        </p:spPr>
        <p:txBody>
          <a:bodyPr wrap="square" rtlCol="0">
            <a:spAutoFit/>
          </a:bodyPr>
          <a:lstStyle/>
          <a:p>
            <a:r>
              <a:rPr lang="en-US" dirty="0"/>
              <a:t>Image Credit: Produce Safety Alliance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3"/>
        <p:cNvGrpSpPr/>
        <p:nvPr/>
      </p:nvGrpSpPr>
      <p:grpSpPr>
        <a:xfrm>
          <a:off x="0" y="0"/>
          <a:ext cx="0" cy="0"/>
          <a:chOff x="0" y="0"/>
          <a:chExt cx="0" cy="0"/>
        </a:xfrm>
      </p:grpSpPr>
      <p:sp>
        <p:nvSpPr>
          <p:cNvPr id="354" name="Google Shape;354;p52"/>
          <p:cNvSpPr txBox="1">
            <a:spLocks noGrp="1"/>
          </p:cNvSpPr>
          <p:nvPr>
            <p:ph type="title"/>
          </p:nvPr>
        </p:nvSpPr>
        <p:spPr>
          <a:xfrm>
            <a:off x="311700" y="480125"/>
            <a:ext cx="8471700" cy="10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4300">
                <a:solidFill>
                  <a:srgbClr val="000000"/>
                </a:solidFill>
              </a:rPr>
              <a:t>Postharvest Water Management</a:t>
            </a:r>
            <a:endParaRPr sz="4300">
              <a:solidFill>
                <a:srgbClr val="000000"/>
              </a:solidFill>
            </a:endParaRPr>
          </a:p>
        </p:txBody>
      </p:sp>
      <p:sp>
        <p:nvSpPr>
          <p:cNvPr id="355" name="Google Shape;355;p52"/>
          <p:cNvSpPr txBox="1">
            <a:spLocks noGrp="1"/>
          </p:cNvSpPr>
          <p:nvPr>
            <p:ph type="body" idx="1"/>
          </p:nvPr>
        </p:nvSpPr>
        <p:spPr>
          <a:xfrm>
            <a:off x="311700" y="2013725"/>
            <a:ext cx="4026300" cy="2607900"/>
          </a:xfrm>
          <a:prstGeom prst="rect">
            <a:avLst/>
          </a:prstGeom>
        </p:spPr>
        <p:txBody>
          <a:bodyPr spcFirstLastPara="1" wrap="square" lIns="91425" tIns="45700" rIns="91425" bIns="45700" anchor="t" anchorCtr="0">
            <a:normAutofit/>
          </a:bodyPr>
          <a:lstStyle/>
          <a:p>
            <a:pPr marL="457200" lvl="0" indent="-342900" algn="l" rtl="0">
              <a:spcBef>
                <a:spcPts val="360"/>
              </a:spcBef>
              <a:spcAft>
                <a:spcPts val="0"/>
              </a:spcAft>
              <a:buClr>
                <a:srgbClr val="434343"/>
              </a:buClr>
              <a:buSzPts val="1800"/>
              <a:buAutoNum type="arabicParenR"/>
            </a:pPr>
            <a:r>
              <a:rPr lang="en" dirty="0">
                <a:solidFill>
                  <a:srgbClr val="434343"/>
                </a:solidFill>
              </a:rPr>
              <a:t>Watch the dump tank management </a:t>
            </a:r>
            <a:r>
              <a:rPr lang="en" b="1" dirty="0">
                <a:solidFill>
                  <a:srgbClr val="4F2782"/>
                </a:solidFill>
                <a:uFill>
                  <a:noFill/>
                </a:uFill>
                <a:hlinkClick r:id="rId3">
                  <a:extLst>
                    <a:ext uri="{A12FA001-AC4F-418D-AE19-62706E023703}">
                      <ahyp:hlinkClr xmlns:ahyp="http://schemas.microsoft.com/office/drawing/2018/hyperlinkcolor" val="tx"/>
                    </a:ext>
                  </a:extLst>
                </a:hlinkClick>
              </a:rPr>
              <a:t>video</a:t>
            </a:r>
            <a:r>
              <a:rPr lang="en" dirty="0">
                <a:solidFill>
                  <a:srgbClr val="434343"/>
                </a:solidFill>
              </a:rPr>
              <a:t> from New Mexico State University</a:t>
            </a:r>
            <a:endParaRPr dirty="0">
              <a:solidFill>
                <a:srgbClr val="434343"/>
              </a:solidFill>
            </a:endParaRPr>
          </a:p>
          <a:p>
            <a:pPr marL="0" lvl="0" indent="0" algn="l" rtl="0">
              <a:spcBef>
                <a:spcPts val="360"/>
              </a:spcBef>
              <a:spcAft>
                <a:spcPts val="0"/>
              </a:spcAft>
              <a:buNone/>
            </a:pPr>
            <a:r>
              <a:rPr lang="en" dirty="0">
                <a:solidFill>
                  <a:srgbClr val="434343"/>
                </a:solidFill>
              </a:rPr>
              <a:t>             </a:t>
            </a:r>
            <a:endParaRPr sz="1400"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p:txBody>
      </p:sp>
      <p:pic>
        <p:nvPicPr>
          <p:cNvPr id="356" name="Google Shape;356;p52"/>
          <p:cNvPicPr preferRelativeResize="0"/>
          <p:nvPr/>
        </p:nvPicPr>
        <p:blipFill>
          <a:blip r:embed="rId4">
            <a:alphaModFix/>
          </a:blip>
          <a:stretch>
            <a:fillRect/>
          </a:stretch>
        </p:blipFill>
        <p:spPr>
          <a:xfrm>
            <a:off x="4572000" y="1824525"/>
            <a:ext cx="4103175" cy="2324745"/>
          </a:xfrm>
          <a:prstGeom prst="rect">
            <a:avLst/>
          </a:prstGeom>
          <a:noFill/>
          <a:ln>
            <a:noFill/>
          </a:ln>
        </p:spPr>
      </p:pic>
      <p:pic>
        <p:nvPicPr>
          <p:cNvPr id="357" name="Google Shape;357;p52"/>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rot="-5400000">
            <a:off x="536425" y="4290625"/>
            <a:ext cx="2538750" cy="1977950"/>
          </a:xfrm>
          <a:prstGeom prst="rect">
            <a:avLst/>
          </a:prstGeom>
          <a:noFill/>
          <a:ln>
            <a:noFill/>
          </a:ln>
        </p:spPr>
      </p:pic>
      <p:sp>
        <p:nvSpPr>
          <p:cNvPr id="358" name="Google Shape;358;p52"/>
          <p:cNvSpPr txBox="1">
            <a:spLocks noGrp="1"/>
          </p:cNvSpPr>
          <p:nvPr>
            <p:ph type="body" idx="1"/>
          </p:nvPr>
        </p:nvSpPr>
        <p:spPr>
          <a:xfrm>
            <a:off x="2902500" y="4720850"/>
            <a:ext cx="5617800" cy="28071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 dirty="0">
                <a:solidFill>
                  <a:srgbClr val="434343"/>
                </a:solidFill>
              </a:rPr>
              <a:t>2)    Review the K-State </a:t>
            </a:r>
            <a:r>
              <a:rPr lang="en" b="1" dirty="0">
                <a:solidFill>
                  <a:srgbClr val="4F2782"/>
                </a:solidFill>
                <a:uFill>
                  <a:noFill/>
                </a:uFill>
                <a:hlinkClick r:id="rId6">
                  <a:extLst>
                    <a:ext uri="{A12FA001-AC4F-418D-AE19-62706E023703}">
                      <ahyp:hlinkClr xmlns:ahyp="http://schemas.microsoft.com/office/drawing/2018/hyperlinkcolor" val="tx"/>
                    </a:ext>
                  </a:extLst>
                </a:hlinkClick>
              </a:rPr>
              <a:t>Postharvest Water Guide</a:t>
            </a:r>
            <a:endParaRPr b="1"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2"/>
        <p:cNvGrpSpPr/>
        <p:nvPr/>
      </p:nvGrpSpPr>
      <p:grpSpPr>
        <a:xfrm>
          <a:off x="0" y="0"/>
          <a:ext cx="0" cy="0"/>
          <a:chOff x="0" y="0"/>
          <a:chExt cx="0" cy="0"/>
        </a:xfrm>
      </p:grpSpPr>
      <p:sp>
        <p:nvSpPr>
          <p:cNvPr id="363" name="Google Shape;363;p53"/>
          <p:cNvSpPr txBox="1">
            <a:spLocks noGrp="1"/>
          </p:cNvSpPr>
          <p:nvPr>
            <p:ph type="title"/>
          </p:nvPr>
        </p:nvSpPr>
        <p:spPr>
          <a:xfrm>
            <a:off x="311700" y="325666"/>
            <a:ext cx="8471700" cy="1007700"/>
          </a:xfrm>
          <a:prstGeom prst="rect">
            <a:avLst/>
          </a:prstGeom>
        </p:spPr>
        <p:txBody>
          <a:bodyPr spcFirstLastPara="1" wrap="square" lIns="91425" tIns="45700" rIns="91425" bIns="45700" anchor="ctr" anchorCtr="0">
            <a:noAutofit/>
          </a:bodyPr>
          <a:lstStyle/>
          <a:p>
            <a:pPr lvl="0"/>
            <a:r>
              <a:rPr lang="en" sz="4300" dirty="0">
                <a:solidFill>
                  <a:srgbClr val="000000"/>
                </a:solidFill>
              </a:rPr>
              <a:t>Agricultural W</a:t>
            </a:r>
            <a:r>
              <a:rPr lang="en-US" sz="4300" dirty="0">
                <a:solidFill>
                  <a:srgbClr val="000000"/>
                </a:solidFill>
              </a:rPr>
              <a:t>a</a:t>
            </a:r>
            <a:r>
              <a:rPr lang="en" sz="4300" dirty="0">
                <a:solidFill>
                  <a:srgbClr val="000000"/>
                </a:solidFill>
              </a:rPr>
              <a:t>ter Resources</a:t>
            </a:r>
            <a:endParaRPr sz="4300" dirty="0">
              <a:solidFill>
                <a:srgbClr val="000000"/>
              </a:solidFill>
            </a:endParaRPr>
          </a:p>
        </p:txBody>
      </p:sp>
      <p:sp>
        <p:nvSpPr>
          <p:cNvPr id="364" name="Google Shape;364;p53"/>
          <p:cNvSpPr txBox="1">
            <a:spLocks noGrp="1"/>
          </p:cNvSpPr>
          <p:nvPr>
            <p:ph type="body" idx="1"/>
          </p:nvPr>
        </p:nvSpPr>
        <p:spPr>
          <a:xfrm>
            <a:off x="448324" y="1698175"/>
            <a:ext cx="7969697" cy="2451600"/>
          </a:xfrm>
          <a:prstGeom prst="rect">
            <a:avLst/>
          </a:prstGeom>
        </p:spPr>
        <p:txBody>
          <a:bodyPr spcFirstLastPara="1" wrap="square" lIns="91425" tIns="45700" rIns="91425" bIns="45700" anchor="t" anchorCtr="0">
            <a:normAutofit/>
          </a:bodyPr>
          <a:lstStyle/>
          <a:p>
            <a:pPr marL="457200" lvl="0" indent="-342900" algn="l" rtl="0">
              <a:spcBef>
                <a:spcPts val="360"/>
              </a:spcBef>
              <a:spcAft>
                <a:spcPts val="0"/>
              </a:spcAft>
              <a:buClr>
                <a:srgbClr val="434343"/>
              </a:buClr>
              <a:buSzPts val="1800"/>
              <a:buAutoNum type="arabicParenR"/>
            </a:pPr>
            <a:r>
              <a:rPr lang="en" dirty="0">
                <a:solidFill>
                  <a:srgbClr val="434343"/>
                </a:solidFill>
              </a:rPr>
              <a:t>PSA factsheet on </a:t>
            </a:r>
            <a:r>
              <a:rPr lang="en" b="1" dirty="0">
                <a:solidFill>
                  <a:srgbClr val="4F2782"/>
                </a:solidFill>
                <a:uFill>
                  <a:noFill/>
                </a:uFill>
              </a:rPr>
              <a:t>s</a:t>
            </a:r>
            <a:r>
              <a:rPr lang="en" b="1" dirty="0">
                <a:solidFill>
                  <a:srgbClr val="4F2782"/>
                </a:solidFill>
                <a:uFill>
                  <a:noFill/>
                </a:uFill>
                <a:hlinkClick r:id="rId3">
                  <a:extLst>
                    <a:ext uri="{A12FA001-AC4F-418D-AE19-62706E023703}">
                      <ahyp:hlinkClr xmlns:ahyp="http://schemas.microsoft.com/office/drawing/2018/hyperlinkcolor" val="tx"/>
                    </a:ext>
                  </a:extLst>
                </a:hlinkClick>
              </a:rPr>
              <a:t>electing a labeled sanitizer</a:t>
            </a:r>
            <a:endParaRPr lang="en" b="1" dirty="0">
              <a:solidFill>
                <a:srgbClr val="4F2782"/>
              </a:solidFill>
              <a:uFill>
                <a:noFill/>
              </a:uFill>
            </a:endParaRPr>
          </a:p>
          <a:p>
            <a:pPr lvl="0" indent="-342900">
              <a:buClr>
                <a:srgbClr val="434343"/>
              </a:buClr>
              <a:buAutoNum type="arabicParenR"/>
            </a:pPr>
            <a:r>
              <a:rPr lang="en-US" dirty="0">
                <a:solidFill>
                  <a:srgbClr val="434343"/>
                </a:solidFill>
                <a:uFill>
                  <a:noFill/>
                </a:uFill>
              </a:rPr>
              <a:t>PSA</a:t>
            </a:r>
            <a:r>
              <a:rPr lang="en-US" b="1" dirty="0">
                <a:solidFill>
                  <a:srgbClr val="4F2782"/>
                </a:solidFill>
                <a:uFill>
                  <a:noFill/>
                </a:uFill>
              </a:rPr>
              <a:t> </a:t>
            </a:r>
            <a:r>
              <a:rPr lang="en-US" b="1" dirty="0">
                <a:solidFill>
                  <a:srgbClr val="542E87"/>
                </a:solidFill>
                <a:uFill>
                  <a:noFill/>
                </a:uFill>
                <a:hlinkClick r:id="rId4">
                  <a:extLst>
                    <a:ext uri="{A12FA001-AC4F-418D-AE19-62706E023703}">
                      <ahyp:hlinkClr xmlns:ahyp="http://schemas.microsoft.com/office/drawing/2018/hyperlinkcolor" val="tx"/>
                    </a:ext>
                  </a:extLst>
                </a:hlinkClick>
              </a:rPr>
              <a:t>sanitizer web tool</a:t>
            </a:r>
            <a:endParaRPr lang="en-US" b="1" dirty="0">
              <a:solidFill>
                <a:srgbClr val="542E87"/>
              </a:solidFill>
              <a:uFill>
                <a:noFill/>
              </a:uFill>
            </a:endParaRPr>
          </a:p>
          <a:p>
            <a:pPr indent="-342900">
              <a:buClr>
                <a:srgbClr val="434343"/>
              </a:buClr>
              <a:buFont typeface="Arial"/>
              <a:buAutoNum type="arabicParenR"/>
            </a:pPr>
            <a:r>
              <a:rPr lang="en-US" dirty="0">
                <a:solidFill>
                  <a:srgbClr val="434343"/>
                </a:solidFill>
              </a:rPr>
              <a:t>University of Missouri Extension video on </a:t>
            </a:r>
            <a:r>
              <a:rPr lang="en-US" b="1" dirty="0">
                <a:solidFill>
                  <a:srgbClr val="4F2782"/>
                </a:solidFill>
                <a:uFill>
                  <a:noFill/>
                </a:uFill>
              </a:rPr>
              <a:t>s</a:t>
            </a:r>
            <a:r>
              <a:rPr lang="en-US" b="1" dirty="0">
                <a:solidFill>
                  <a:srgbClr val="4F2782"/>
                </a:solidFill>
                <a:uFill>
                  <a:noFill/>
                </a:uFill>
                <a:hlinkClick r:id="rId5">
                  <a:extLst>
                    <a:ext uri="{A12FA001-AC4F-418D-AE19-62706E023703}">
                      <ahyp:hlinkClr xmlns:ahyp="http://schemas.microsoft.com/office/drawing/2018/hyperlinkcolor" val="tx"/>
                    </a:ext>
                  </a:extLst>
                </a:hlinkClick>
              </a:rPr>
              <a:t>anitizer basics</a:t>
            </a:r>
            <a:r>
              <a:rPr lang="en-US" dirty="0">
                <a:solidFill>
                  <a:srgbClr val="434343"/>
                </a:solidFill>
              </a:rPr>
              <a:t> </a:t>
            </a:r>
          </a:p>
          <a:p>
            <a:pPr indent="-342900">
              <a:buClr>
                <a:srgbClr val="434343"/>
              </a:buClr>
              <a:buFont typeface="Arial"/>
              <a:buAutoNum type="arabicParenR"/>
            </a:pPr>
            <a:r>
              <a:rPr lang="en-US" dirty="0">
                <a:solidFill>
                  <a:srgbClr val="434343"/>
                </a:solidFill>
              </a:rPr>
              <a:t>K-State Research &amp; Extension videos on</a:t>
            </a:r>
            <a:r>
              <a:rPr lang="en-US" sz="1400" dirty="0">
                <a:solidFill>
                  <a:srgbClr val="4F2782"/>
                </a:solidFill>
              </a:rPr>
              <a:t> </a:t>
            </a:r>
            <a:r>
              <a:rPr lang="en-US" b="1" dirty="0">
                <a:solidFill>
                  <a:srgbClr val="4E2683"/>
                </a:solidFill>
                <a:uFill>
                  <a:noFill/>
                </a:uFill>
                <a:hlinkClick r:id="rId6">
                  <a:extLst>
                    <a:ext uri="{A12FA001-AC4F-418D-AE19-62706E023703}">
                      <ahyp:hlinkClr xmlns:ahyp="http://schemas.microsoft.com/office/drawing/2018/hyperlinkcolor" val="tx"/>
                    </a:ext>
                  </a:extLst>
                </a:hlinkClick>
              </a:rPr>
              <a:t>water testing</a:t>
            </a:r>
            <a:endParaRPr lang="en-US" b="1" dirty="0">
              <a:solidFill>
                <a:srgbClr val="4E2683"/>
              </a:solidFill>
              <a:uFill>
                <a:noFill/>
              </a:uFill>
            </a:endParaRPr>
          </a:p>
          <a:p>
            <a:pPr indent="-342900">
              <a:buClr>
                <a:srgbClr val="434343"/>
              </a:buClr>
              <a:buFont typeface="Arial"/>
              <a:buAutoNum type="arabicParenR"/>
            </a:pPr>
            <a:r>
              <a:rPr lang="en" dirty="0">
                <a:solidFill>
                  <a:srgbClr val="434343"/>
                </a:solidFill>
              </a:rPr>
              <a:t>Annual water system inspection </a:t>
            </a:r>
            <a:r>
              <a:rPr lang="en-US" b="1" dirty="0">
                <a:solidFill>
                  <a:srgbClr val="4E2683"/>
                </a:solidFill>
                <a:uFill>
                  <a:noFill/>
                </a:uFill>
                <a:hlinkClick r:id="rId7">
                  <a:extLst>
                    <a:ext uri="{A12FA001-AC4F-418D-AE19-62706E023703}">
                      <ahyp:hlinkClr xmlns:ahyp="http://schemas.microsoft.com/office/drawing/2018/hyperlinkcolor" val="tx"/>
                    </a:ext>
                  </a:extLst>
                </a:hlinkClick>
              </a:rPr>
              <a:t>questionnaire</a:t>
            </a:r>
            <a:endParaRPr lang="en-US" sz="2200" dirty="0">
              <a:solidFill>
                <a:srgbClr val="4F2782"/>
              </a:solidFill>
            </a:endParaRPr>
          </a:p>
          <a:p>
            <a:pPr lvl="0" indent="-342900">
              <a:buClr>
                <a:srgbClr val="434343"/>
              </a:buClr>
              <a:buAutoNum type="arabicParenR"/>
            </a:pPr>
            <a:endParaRPr lang="en-US" b="1" dirty="0">
              <a:solidFill>
                <a:srgbClr val="4F2782"/>
              </a:solidFill>
            </a:endParaRPr>
          </a:p>
          <a:p>
            <a:pPr lvl="0" indent="-342900">
              <a:buClr>
                <a:srgbClr val="434343"/>
              </a:buClr>
              <a:buAutoNum type="arabicParenR"/>
            </a:pPr>
            <a:endParaRPr lang="en" dirty="0">
              <a:solidFill>
                <a:srgbClr val="434343"/>
              </a:solidFill>
            </a:endParaRPr>
          </a:p>
          <a:p>
            <a:pPr marL="457200" lvl="0" indent="-342900" algn="l" rtl="0">
              <a:spcBef>
                <a:spcPts val="360"/>
              </a:spcBef>
              <a:spcAft>
                <a:spcPts val="0"/>
              </a:spcAft>
              <a:buClr>
                <a:srgbClr val="434343"/>
              </a:buClr>
              <a:buSzPts val="1800"/>
              <a:buAutoNum type="arabicParenR"/>
            </a:pPr>
            <a:endParaRPr dirty="0">
              <a:solidFill>
                <a:srgbClr val="4F2782"/>
              </a:solidFill>
            </a:endParaRPr>
          </a:p>
          <a:p>
            <a:pPr marL="0" lvl="0" indent="0" algn="l" rtl="0">
              <a:lnSpc>
                <a:spcPct val="150000"/>
              </a:lnSpc>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p:txBody>
      </p:sp>
      <p:pic>
        <p:nvPicPr>
          <p:cNvPr id="369" name="Google Shape;369;p53"/>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6838736" y="5159825"/>
            <a:ext cx="1420193" cy="444540"/>
          </a:xfrm>
          <a:prstGeom prst="rect">
            <a:avLst/>
          </a:prstGeom>
          <a:noFill/>
          <a:ln>
            <a:noFill/>
          </a:ln>
        </p:spPr>
      </p:pic>
      <p:pic>
        <p:nvPicPr>
          <p:cNvPr id="11" name="Picture 2">
            <a:extLst>
              <a:ext uri="{FF2B5EF4-FFF2-40B4-BE49-F238E27FC236}">
                <a16:creationId xmlns:a16="http://schemas.microsoft.com/office/drawing/2014/main" id="{F52377B3-5D47-4CDF-9BDA-D54240DC6CBE}"/>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572000" y="5763599"/>
            <a:ext cx="2190697" cy="5120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8"/>
          <p:cNvSpPr/>
          <p:nvPr/>
        </p:nvSpPr>
        <p:spPr>
          <a:xfrm>
            <a:off x="97650" y="3525767"/>
            <a:ext cx="8945400" cy="3224100"/>
          </a:xfrm>
          <a:prstGeom prst="rect">
            <a:avLst/>
          </a:prstGeom>
          <a:solidFill>
            <a:srgbClr val="4F278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1" name="Google Shape;171;p38"/>
          <p:cNvSpPr txBox="1">
            <a:spLocks noGrp="1"/>
          </p:cNvSpPr>
          <p:nvPr>
            <p:ph type="ctrTitle"/>
          </p:nvPr>
        </p:nvSpPr>
        <p:spPr>
          <a:xfrm>
            <a:off x="97650" y="4213050"/>
            <a:ext cx="8945400" cy="1323226"/>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4800" dirty="0">
                <a:solidFill>
                  <a:schemeClr val="lt1"/>
                </a:solidFill>
              </a:rPr>
              <a:t>Biological Soil Amendments</a:t>
            </a:r>
            <a:endParaRPr sz="4800" dirty="0">
              <a:solidFill>
                <a:schemeClr val="lt1"/>
              </a:solidFill>
            </a:endParaRPr>
          </a:p>
        </p:txBody>
      </p:sp>
      <p:pic>
        <p:nvPicPr>
          <p:cNvPr id="173" name="Google Shape;173;p3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791412" y="820550"/>
            <a:ext cx="3561175" cy="1963024"/>
          </a:xfrm>
          <a:prstGeom prst="rect">
            <a:avLst/>
          </a:prstGeom>
          <a:noFill/>
          <a:ln>
            <a:noFill/>
          </a:ln>
        </p:spPr>
      </p:pic>
    </p:spTree>
    <p:extLst>
      <p:ext uri="{BB962C8B-B14F-4D97-AF65-F5344CB8AC3E}">
        <p14:creationId xmlns:p14="http://schemas.microsoft.com/office/powerpoint/2010/main" val="774912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3"/>
        <p:cNvGrpSpPr/>
        <p:nvPr/>
      </p:nvGrpSpPr>
      <p:grpSpPr>
        <a:xfrm>
          <a:off x="0" y="0"/>
          <a:ext cx="0" cy="0"/>
          <a:chOff x="0" y="0"/>
          <a:chExt cx="0" cy="0"/>
        </a:xfrm>
      </p:grpSpPr>
      <p:sp>
        <p:nvSpPr>
          <p:cNvPr id="374" name="Google Shape;374;p54"/>
          <p:cNvSpPr txBox="1">
            <a:spLocks noGrp="1"/>
          </p:cNvSpPr>
          <p:nvPr>
            <p:ph type="title"/>
          </p:nvPr>
        </p:nvSpPr>
        <p:spPr>
          <a:xfrm>
            <a:off x="311750" y="297735"/>
            <a:ext cx="8471700" cy="10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4400" dirty="0">
                <a:solidFill>
                  <a:srgbClr val="000000"/>
                </a:solidFill>
              </a:rPr>
              <a:t>Biological Soil Amendments</a:t>
            </a:r>
            <a:endParaRPr sz="4400" dirty="0">
              <a:solidFill>
                <a:srgbClr val="000000"/>
              </a:solidFill>
            </a:endParaRPr>
          </a:p>
        </p:txBody>
      </p:sp>
      <p:sp>
        <p:nvSpPr>
          <p:cNvPr id="375" name="Google Shape;375;p54"/>
          <p:cNvSpPr txBox="1">
            <a:spLocks noGrp="1"/>
          </p:cNvSpPr>
          <p:nvPr>
            <p:ph type="body" idx="1"/>
          </p:nvPr>
        </p:nvSpPr>
        <p:spPr>
          <a:xfrm>
            <a:off x="423700" y="1630250"/>
            <a:ext cx="8267100" cy="2537700"/>
          </a:xfrm>
          <a:prstGeom prst="rect">
            <a:avLst/>
          </a:prstGeom>
        </p:spPr>
        <p:txBody>
          <a:bodyPr spcFirstLastPara="1" wrap="square" lIns="91425" tIns="45700" rIns="91425" bIns="45700" anchor="t" anchorCtr="0">
            <a:normAutofit/>
          </a:bodyPr>
          <a:lstStyle/>
          <a:p>
            <a:pPr marL="0" lvl="0" indent="0" algn="l" rtl="0">
              <a:lnSpc>
                <a:spcPct val="115000"/>
              </a:lnSpc>
              <a:spcBef>
                <a:spcPts val="360"/>
              </a:spcBef>
              <a:spcAft>
                <a:spcPts val="0"/>
              </a:spcAft>
              <a:buNone/>
            </a:pPr>
            <a:r>
              <a:rPr lang="en" dirty="0">
                <a:solidFill>
                  <a:srgbClr val="434343"/>
                </a:solidFill>
              </a:rPr>
              <a:t>The FSMA PSR focuses on </a:t>
            </a:r>
            <a:r>
              <a:rPr lang="en" i="1" dirty="0">
                <a:solidFill>
                  <a:srgbClr val="434343"/>
                </a:solidFill>
              </a:rPr>
              <a:t>Biological Soil Amendments of Animal Origin (BSAAO)</a:t>
            </a:r>
            <a:r>
              <a:rPr lang="en" dirty="0">
                <a:solidFill>
                  <a:srgbClr val="434343"/>
                </a:solidFill>
              </a:rPr>
              <a:t>. Any soil amendment intentionally added to the soil to improve its condition that contains an animal ingredient (such as manure or fish emulsion) is a BSAAO.</a:t>
            </a:r>
            <a:endParaRPr dirty="0">
              <a:solidFill>
                <a:srgbClr val="434343"/>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p:txBody>
      </p:sp>
      <p:sp>
        <p:nvSpPr>
          <p:cNvPr id="376" name="Google Shape;376;p54"/>
          <p:cNvSpPr txBox="1">
            <a:spLocks noGrp="1"/>
          </p:cNvSpPr>
          <p:nvPr>
            <p:ph type="body" idx="1"/>
          </p:nvPr>
        </p:nvSpPr>
        <p:spPr>
          <a:xfrm>
            <a:off x="3477909" y="3848675"/>
            <a:ext cx="5063255" cy="2668200"/>
          </a:xfrm>
          <a:prstGeom prst="rect">
            <a:avLst/>
          </a:prstGeom>
        </p:spPr>
        <p:txBody>
          <a:bodyPr spcFirstLastPara="1" wrap="square" lIns="91425" tIns="45700" rIns="91425" bIns="45700" anchor="t" anchorCtr="0">
            <a:normAutofit/>
          </a:bodyPr>
          <a:lstStyle/>
          <a:p>
            <a:pPr marL="0" lvl="0" indent="0" algn="l" rtl="0">
              <a:lnSpc>
                <a:spcPct val="115000"/>
              </a:lnSpc>
              <a:spcBef>
                <a:spcPts val="360"/>
              </a:spcBef>
              <a:spcAft>
                <a:spcPts val="0"/>
              </a:spcAft>
              <a:buNone/>
            </a:pPr>
            <a:r>
              <a:rPr lang="en" dirty="0">
                <a:solidFill>
                  <a:srgbClr val="434343"/>
                </a:solidFill>
              </a:rPr>
              <a:t>Review the </a:t>
            </a:r>
            <a:r>
              <a:rPr lang="en" b="1" dirty="0">
                <a:solidFill>
                  <a:srgbClr val="4F2782"/>
                </a:solidFill>
                <a:uFill>
                  <a:noFill/>
                </a:uFill>
                <a:hlinkClick r:id="rId3">
                  <a:extLst>
                    <a:ext uri="{A12FA001-AC4F-418D-AE19-62706E023703}">
                      <ahyp:hlinkClr xmlns:ahyp="http://schemas.microsoft.com/office/drawing/2018/hyperlinkcolor" val="tx"/>
                    </a:ext>
                  </a:extLst>
                </a:hlinkClick>
              </a:rPr>
              <a:t>Biological Soil Amendments of Animal Origin Compliance Guide</a:t>
            </a:r>
            <a:r>
              <a:rPr lang="en" u="sng" dirty="0">
                <a:solidFill>
                  <a:srgbClr val="4F2782"/>
                </a:solidFill>
              </a:rPr>
              <a:t> </a:t>
            </a:r>
            <a:endParaRPr u="sng"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p:txBody>
      </p:sp>
      <p:pic>
        <p:nvPicPr>
          <p:cNvPr id="377" name="Google Shape;377;p5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183023" y="3514775"/>
            <a:ext cx="2145250" cy="277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3"/>
        <p:cNvGrpSpPr/>
        <p:nvPr/>
      </p:nvGrpSpPr>
      <p:grpSpPr>
        <a:xfrm>
          <a:off x="0" y="0"/>
          <a:ext cx="0" cy="0"/>
          <a:chOff x="0" y="0"/>
          <a:chExt cx="0" cy="0"/>
        </a:xfrm>
      </p:grpSpPr>
      <p:pic>
        <p:nvPicPr>
          <p:cNvPr id="9" name="Picture 8">
            <a:extLst>
              <a:ext uri="{FF2B5EF4-FFF2-40B4-BE49-F238E27FC236}">
                <a16:creationId xmlns:a16="http://schemas.microsoft.com/office/drawing/2014/main" id="{98132586-51DF-48AD-8A74-2D51F9E8D5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71641" y="3946097"/>
            <a:ext cx="2752467" cy="326564"/>
          </a:xfrm>
          <a:prstGeom prst="rect">
            <a:avLst/>
          </a:prstGeom>
        </p:spPr>
      </p:pic>
      <p:sp>
        <p:nvSpPr>
          <p:cNvPr id="8" name="Google Shape;363;p53">
            <a:extLst>
              <a:ext uri="{FF2B5EF4-FFF2-40B4-BE49-F238E27FC236}">
                <a16:creationId xmlns:a16="http://schemas.microsoft.com/office/drawing/2014/main" id="{EC7C44C8-2D9C-49F7-AAEB-AF5DF84F0812}"/>
              </a:ext>
            </a:extLst>
          </p:cNvPr>
          <p:cNvSpPr txBox="1">
            <a:spLocks noGrp="1"/>
          </p:cNvSpPr>
          <p:nvPr>
            <p:ph type="title"/>
          </p:nvPr>
        </p:nvSpPr>
        <p:spPr>
          <a:xfrm>
            <a:off x="311700" y="325666"/>
            <a:ext cx="8471700" cy="1007700"/>
          </a:xfrm>
          <a:prstGeom prst="rect">
            <a:avLst/>
          </a:prstGeom>
        </p:spPr>
        <p:txBody>
          <a:bodyPr spcFirstLastPara="1" wrap="square" lIns="91425" tIns="45700" rIns="91425" bIns="45700" anchor="ctr" anchorCtr="0">
            <a:noAutofit/>
          </a:bodyPr>
          <a:lstStyle/>
          <a:p>
            <a:pPr lvl="0"/>
            <a:r>
              <a:rPr lang="en-US" sz="4300" dirty="0">
                <a:solidFill>
                  <a:srgbClr val="000000"/>
                </a:solidFill>
              </a:rPr>
              <a:t>BSAAO </a:t>
            </a:r>
            <a:r>
              <a:rPr lang="en" sz="4300" dirty="0">
                <a:solidFill>
                  <a:srgbClr val="000000"/>
                </a:solidFill>
              </a:rPr>
              <a:t>Resources</a:t>
            </a:r>
            <a:endParaRPr sz="4300" dirty="0">
              <a:solidFill>
                <a:srgbClr val="000000"/>
              </a:solidFill>
            </a:endParaRPr>
          </a:p>
        </p:txBody>
      </p:sp>
      <p:sp>
        <p:nvSpPr>
          <p:cNvPr id="11" name="Google Shape;364;p53">
            <a:extLst>
              <a:ext uri="{FF2B5EF4-FFF2-40B4-BE49-F238E27FC236}">
                <a16:creationId xmlns:a16="http://schemas.microsoft.com/office/drawing/2014/main" id="{8E5B9425-A138-42BA-9D9D-A68DAA08C8F4}"/>
              </a:ext>
            </a:extLst>
          </p:cNvPr>
          <p:cNvSpPr txBox="1">
            <a:spLocks/>
          </p:cNvSpPr>
          <p:nvPr/>
        </p:nvSpPr>
        <p:spPr>
          <a:xfrm>
            <a:off x="162145" y="1838438"/>
            <a:ext cx="5602717" cy="360115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100000"/>
              </a:lnSpc>
              <a:spcBef>
                <a:spcPts val="360"/>
              </a:spcBef>
              <a:spcAft>
                <a:spcPts val="0"/>
              </a:spcAft>
              <a:buClr>
                <a:srgbClr val="3E156F"/>
              </a:buClr>
              <a:buSzPts val="1800"/>
              <a:buFont typeface="Arial"/>
              <a:buNone/>
              <a:defRPr sz="1800" b="0" i="0" u="none" strike="noStrike" cap="none">
                <a:solidFill>
                  <a:srgbClr val="3E156F"/>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indent="-342900">
              <a:buClr>
                <a:srgbClr val="434343"/>
              </a:buClr>
              <a:buFont typeface="Arial"/>
              <a:buAutoNum type="arabicParenR"/>
            </a:pPr>
            <a:r>
              <a:rPr lang="en-US" dirty="0">
                <a:solidFill>
                  <a:srgbClr val="434343"/>
                </a:solidFill>
              </a:rPr>
              <a:t>NCR factsheet on FSMA compliant </a:t>
            </a:r>
            <a:r>
              <a:rPr lang="en-US" b="1" dirty="0">
                <a:solidFill>
                  <a:srgbClr val="4E2683"/>
                </a:solidFill>
                <a:uFill>
                  <a:noFill/>
                </a:uFill>
                <a:hlinkClick r:id="rId4">
                  <a:extLst>
                    <a:ext uri="{A12FA001-AC4F-418D-AE19-62706E023703}">
                      <ahyp:hlinkClr xmlns:ahyp="http://schemas.microsoft.com/office/drawing/2018/hyperlinkcolor" val="tx"/>
                    </a:ext>
                  </a:extLst>
                </a:hlinkClick>
              </a:rPr>
              <a:t>On-Farm Thermophilic Composting</a:t>
            </a:r>
            <a:endParaRPr lang="en-US" b="1" dirty="0">
              <a:solidFill>
                <a:srgbClr val="4E2683"/>
              </a:solidFill>
              <a:uFill>
                <a:noFill/>
              </a:uFill>
            </a:endParaRPr>
          </a:p>
          <a:p>
            <a:pPr indent="-342900">
              <a:buClr>
                <a:srgbClr val="434343"/>
              </a:buClr>
              <a:buFont typeface="Arial"/>
              <a:buAutoNum type="arabicParenR"/>
            </a:pPr>
            <a:endParaRPr lang="en-US" b="1" dirty="0">
              <a:solidFill>
                <a:srgbClr val="4E2683"/>
              </a:solidFill>
              <a:uFill>
                <a:noFill/>
              </a:uFill>
            </a:endParaRPr>
          </a:p>
          <a:p>
            <a:pPr indent="-342900">
              <a:buClr>
                <a:srgbClr val="434343"/>
              </a:buClr>
              <a:buFont typeface="Arial"/>
              <a:buAutoNum type="arabicParenR"/>
            </a:pPr>
            <a:r>
              <a:rPr lang="en-US" dirty="0">
                <a:solidFill>
                  <a:srgbClr val="434343"/>
                </a:solidFill>
              </a:rPr>
              <a:t>FDA factsheet on </a:t>
            </a:r>
            <a:r>
              <a:rPr lang="en-US" b="1" dirty="0">
                <a:solidFill>
                  <a:srgbClr val="4E2683"/>
                </a:solidFill>
                <a:uFill>
                  <a:noFill/>
                </a:uFill>
                <a:hlinkClick r:id="rId5">
                  <a:extLst>
                    <a:ext uri="{A12FA001-AC4F-418D-AE19-62706E023703}">
                      <ahyp:hlinkClr xmlns:ahyp="http://schemas.microsoft.com/office/drawing/2018/hyperlinkcolor" val="tx"/>
                    </a:ext>
                  </a:extLst>
                </a:hlinkClick>
              </a:rPr>
              <a:t>Biological Soil Amendments of Animal Origin</a:t>
            </a:r>
            <a:endParaRPr lang="en-US" b="1" dirty="0">
              <a:solidFill>
                <a:srgbClr val="4E2683"/>
              </a:solidFill>
              <a:uFill>
                <a:noFill/>
              </a:uFill>
            </a:endParaRPr>
          </a:p>
          <a:p>
            <a:pPr indent="-342900">
              <a:buClr>
                <a:srgbClr val="434343"/>
              </a:buClr>
              <a:buFont typeface="Arial"/>
              <a:buAutoNum type="arabicParenR"/>
            </a:pPr>
            <a:endParaRPr lang="en-US" b="1" dirty="0">
              <a:solidFill>
                <a:srgbClr val="4E2683"/>
              </a:solidFill>
              <a:uFill>
                <a:noFill/>
              </a:uFill>
            </a:endParaRPr>
          </a:p>
          <a:p>
            <a:pPr indent="-342900">
              <a:buClr>
                <a:srgbClr val="434343"/>
              </a:buClr>
              <a:buFont typeface="Arial"/>
              <a:buAutoNum type="arabicParenR"/>
            </a:pPr>
            <a:r>
              <a:rPr lang="en-US" dirty="0">
                <a:solidFill>
                  <a:srgbClr val="434343"/>
                </a:solidFill>
                <a:uFill>
                  <a:noFill/>
                </a:uFill>
              </a:rPr>
              <a:t>Michigan State University Extension video on </a:t>
            </a:r>
            <a:r>
              <a:rPr lang="en-US" b="1" dirty="0">
                <a:solidFill>
                  <a:srgbClr val="4E2683"/>
                </a:solidFill>
                <a:uFill>
                  <a:noFill/>
                </a:uFill>
                <a:hlinkClick r:id="rId6">
                  <a:extLst>
                    <a:ext uri="{A12FA001-AC4F-418D-AE19-62706E023703}">
                      <ahyp:hlinkClr xmlns:ahyp="http://schemas.microsoft.com/office/drawing/2018/hyperlinkcolor" val="tx"/>
                    </a:ext>
                  </a:extLst>
                </a:hlinkClick>
              </a:rPr>
              <a:t>safe use of BSAAO</a:t>
            </a:r>
            <a:endParaRPr lang="en-US" dirty="0">
              <a:solidFill>
                <a:srgbClr val="4E2683"/>
              </a:solidFill>
            </a:endParaRPr>
          </a:p>
        </p:txBody>
      </p:sp>
      <p:pic>
        <p:nvPicPr>
          <p:cNvPr id="5" name="Picture 4">
            <a:extLst>
              <a:ext uri="{FF2B5EF4-FFF2-40B4-BE49-F238E27FC236}">
                <a16:creationId xmlns:a16="http://schemas.microsoft.com/office/drawing/2014/main" id="{0C0EECD1-DC5B-4442-96DF-F6363F271DC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36438" y="1933880"/>
            <a:ext cx="2422874" cy="553879"/>
          </a:xfrm>
          <a:prstGeom prst="rect">
            <a:avLst/>
          </a:prstGeom>
        </p:spPr>
      </p:pic>
      <p:pic>
        <p:nvPicPr>
          <p:cNvPr id="12" name="Picture 11" descr="A picture containing logo&#10;&#10;Description automatically generated">
            <a:extLst>
              <a:ext uri="{FF2B5EF4-FFF2-40B4-BE49-F238E27FC236}">
                <a16:creationId xmlns:a16="http://schemas.microsoft.com/office/drawing/2014/main" id="{A07724E0-C294-47AF-BBF2-181C6281ECA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108013" y="2841761"/>
            <a:ext cx="2079722" cy="493023"/>
          </a:xfrm>
          <a:prstGeom prst="rect">
            <a:avLst/>
          </a:prstGeom>
        </p:spPr>
      </p:pic>
    </p:spTree>
    <p:extLst>
      <p:ext uri="{BB962C8B-B14F-4D97-AF65-F5344CB8AC3E}">
        <p14:creationId xmlns:p14="http://schemas.microsoft.com/office/powerpoint/2010/main" val="217012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8"/>
          <p:cNvSpPr/>
          <p:nvPr/>
        </p:nvSpPr>
        <p:spPr>
          <a:xfrm>
            <a:off x="97650" y="3525767"/>
            <a:ext cx="8945400" cy="3224100"/>
          </a:xfrm>
          <a:prstGeom prst="rect">
            <a:avLst/>
          </a:prstGeom>
          <a:solidFill>
            <a:srgbClr val="4F278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1" name="Google Shape;171;p38"/>
          <p:cNvSpPr txBox="1">
            <a:spLocks noGrp="1"/>
          </p:cNvSpPr>
          <p:nvPr>
            <p:ph type="ctrTitle"/>
          </p:nvPr>
        </p:nvSpPr>
        <p:spPr>
          <a:xfrm>
            <a:off x="97650" y="4218592"/>
            <a:ext cx="8945400" cy="1323226"/>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4400" dirty="0">
                <a:solidFill>
                  <a:schemeClr val="lt1"/>
                </a:solidFill>
              </a:rPr>
              <a:t>Domesticated and Wild Animals</a:t>
            </a:r>
            <a:endParaRPr sz="4400" dirty="0">
              <a:solidFill>
                <a:schemeClr val="lt1"/>
              </a:solidFill>
            </a:endParaRPr>
          </a:p>
        </p:txBody>
      </p:sp>
      <p:pic>
        <p:nvPicPr>
          <p:cNvPr id="173" name="Google Shape;173;p3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791412" y="820550"/>
            <a:ext cx="3561175" cy="1963024"/>
          </a:xfrm>
          <a:prstGeom prst="rect">
            <a:avLst/>
          </a:prstGeom>
          <a:noFill/>
          <a:ln>
            <a:noFill/>
          </a:ln>
        </p:spPr>
      </p:pic>
    </p:spTree>
    <p:extLst>
      <p:ext uri="{BB962C8B-B14F-4D97-AF65-F5344CB8AC3E}">
        <p14:creationId xmlns:p14="http://schemas.microsoft.com/office/powerpoint/2010/main" val="2677525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9"/>
          <p:cNvSpPr txBox="1">
            <a:spLocks noGrp="1"/>
          </p:cNvSpPr>
          <p:nvPr>
            <p:ph type="title"/>
          </p:nvPr>
        </p:nvSpPr>
        <p:spPr>
          <a:xfrm>
            <a:off x="336150" y="422225"/>
            <a:ext cx="8471700" cy="10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dirty="0">
                <a:solidFill>
                  <a:srgbClr val="000000"/>
                </a:solidFill>
              </a:rPr>
              <a:t>Who is this training for?</a:t>
            </a:r>
            <a:endParaRPr dirty="0">
              <a:solidFill>
                <a:srgbClr val="000000"/>
              </a:solidFill>
            </a:endParaRPr>
          </a:p>
        </p:txBody>
      </p:sp>
      <p:sp>
        <p:nvSpPr>
          <p:cNvPr id="179" name="Google Shape;179;p39"/>
          <p:cNvSpPr txBox="1">
            <a:spLocks noGrp="1"/>
          </p:cNvSpPr>
          <p:nvPr>
            <p:ph type="body" idx="1"/>
          </p:nvPr>
        </p:nvSpPr>
        <p:spPr>
          <a:xfrm>
            <a:off x="336150" y="2475306"/>
            <a:ext cx="4789981" cy="2194446"/>
          </a:xfrm>
          <a:prstGeom prst="rect">
            <a:avLst/>
          </a:prstGeom>
        </p:spPr>
        <p:txBody>
          <a:bodyPr spcFirstLastPara="1" wrap="square" lIns="91425" tIns="45700" rIns="91425" bIns="45700" anchor="t" anchorCtr="0">
            <a:normAutofit/>
          </a:bodyPr>
          <a:lstStyle/>
          <a:p>
            <a:pPr marL="0" lvl="0" indent="0">
              <a:lnSpc>
                <a:spcPct val="115000"/>
              </a:lnSpc>
            </a:pPr>
            <a:r>
              <a:rPr lang="en" dirty="0">
                <a:solidFill>
                  <a:srgbClr val="434343"/>
                </a:solidFill>
                <a:latin typeface="Source Sans Pro"/>
                <a:ea typeface="Source Sans Pro"/>
                <a:cs typeface="Source Sans Pro"/>
                <a:sym typeface="Source Sans Pro"/>
              </a:rPr>
              <a:t>This training was designed for supervisors who have already </a:t>
            </a:r>
            <a:r>
              <a:rPr lang="en" dirty="0">
                <a:solidFill>
                  <a:srgbClr val="FF0000"/>
                </a:solidFill>
                <a:latin typeface="Source Sans Pro"/>
                <a:ea typeface="Source Sans Pro"/>
                <a:cs typeface="Source Sans Pro"/>
                <a:sym typeface="Source Sans Pro"/>
              </a:rPr>
              <a:t>completed</a:t>
            </a:r>
            <a:r>
              <a:rPr lang="en" dirty="0">
                <a:solidFill>
                  <a:srgbClr val="434343"/>
                </a:solidFill>
                <a:latin typeface="Source Sans Pro"/>
                <a:ea typeface="Source Sans Pro"/>
                <a:cs typeface="Source Sans Pro"/>
                <a:sym typeface="Source Sans Pro"/>
              </a:rPr>
              <a:t> the </a:t>
            </a:r>
            <a:r>
              <a:rPr lang="en" i="1" dirty="0">
                <a:solidFill>
                  <a:srgbClr val="434343"/>
                </a:solidFill>
                <a:latin typeface="Source Sans Pro"/>
                <a:ea typeface="Source Sans Pro"/>
                <a:cs typeface="Source Sans Pro"/>
                <a:sym typeface="Source Sans Pro"/>
              </a:rPr>
              <a:t>Produce Safety Alliance Grower Training</a:t>
            </a:r>
            <a:r>
              <a:rPr lang="en" dirty="0">
                <a:solidFill>
                  <a:srgbClr val="434343"/>
                </a:solidFill>
                <a:latin typeface="Source Sans Pro"/>
                <a:ea typeface="Source Sans Pro"/>
                <a:cs typeface="Source Sans Pro"/>
                <a:sym typeface="Source Sans Pro"/>
              </a:rPr>
              <a:t>. </a:t>
            </a:r>
            <a:r>
              <a:rPr lang="en-US" dirty="0">
                <a:solidFill>
                  <a:srgbClr val="434343"/>
                </a:solidFill>
                <a:latin typeface="Source Sans Pro"/>
                <a:ea typeface="Source Sans Pro"/>
                <a:cs typeface="Source Sans Pro"/>
                <a:sym typeface="Source Sans Pro"/>
              </a:rPr>
              <a:t>The curriculum was designed to address the annual training requirement outlined in §112.21 of the Produce Safety Rule (PSR). </a:t>
            </a:r>
            <a:r>
              <a:rPr lang="en" dirty="0">
                <a:solidFill>
                  <a:srgbClr val="434343"/>
                </a:solidFill>
                <a:latin typeface="Source Sans Pro"/>
                <a:ea typeface="Source Sans Pro"/>
                <a:cs typeface="Source Sans Pro"/>
                <a:sym typeface="Source Sans Pro"/>
              </a:rPr>
              <a:t> </a:t>
            </a:r>
            <a:endParaRPr dirty="0">
              <a:solidFill>
                <a:srgbClr val="434343"/>
              </a:solidFill>
              <a:latin typeface="Source Sans Pro"/>
              <a:ea typeface="Source Sans Pro"/>
              <a:cs typeface="Source Sans Pro"/>
              <a:sym typeface="Source Sans Pro"/>
            </a:endParaRPr>
          </a:p>
          <a:p>
            <a:pPr marL="0" lvl="0" indent="0" rtl="0">
              <a:lnSpc>
                <a:spcPct val="115000"/>
              </a:lnSpc>
              <a:spcBef>
                <a:spcPts val="360"/>
              </a:spcBef>
              <a:spcAft>
                <a:spcPts val="0"/>
              </a:spcAft>
              <a:buNone/>
            </a:pPr>
            <a:endParaRPr dirty="0">
              <a:solidFill>
                <a:srgbClr val="434343"/>
              </a:solidFill>
              <a:latin typeface="Source Sans Pro"/>
              <a:ea typeface="Source Sans Pro"/>
              <a:cs typeface="Source Sans Pro"/>
              <a:sym typeface="Source Sans Pro"/>
            </a:endParaRPr>
          </a:p>
          <a:p>
            <a:pPr marL="0" lvl="0" indent="0" rtl="0">
              <a:lnSpc>
                <a:spcPct val="115000"/>
              </a:lnSpc>
              <a:spcBef>
                <a:spcPts val="360"/>
              </a:spcBef>
              <a:spcAft>
                <a:spcPts val="0"/>
              </a:spcAft>
              <a:buNone/>
            </a:pPr>
            <a:endParaRPr dirty="0">
              <a:solidFill>
                <a:srgbClr val="434343"/>
              </a:solidFill>
              <a:latin typeface="Source Sans Pro"/>
              <a:ea typeface="Source Sans Pro"/>
              <a:cs typeface="Source Sans Pro"/>
              <a:sym typeface="Source Sans Pro"/>
            </a:endParaRPr>
          </a:p>
          <a:p>
            <a:pPr marL="0" lvl="0" indent="0" rtl="0">
              <a:lnSpc>
                <a:spcPct val="115000"/>
              </a:lnSpc>
              <a:spcBef>
                <a:spcPts val="360"/>
              </a:spcBef>
              <a:spcAft>
                <a:spcPts val="0"/>
              </a:spcAft>
              <a:buNone/>
            </a:pPr>
            <a:endParaRPr dirty="0">
              <a:solidFill>
                <a:srgbClr val="434343"/>
              </a:solidFill>
              <a:latin typeface="Source Sans Pro"/>
              <a:ea typeface="Source Sans Pro"/>
              <a:cs typeface="Source Sans Pro"/>
              <a:sym typeface="Source Sans Pro"/>
            </a:endParaRPr>
          </a:p>
          <a:p>
            <a:pPr marL="0" lvl="0" indent="0" rtl="0">
              <a:lnSpc>
                <a:spcPct val="115000"/>
              </a:lnSpc>
              <a:spcBef>
                <a:spcPts val="360"/>
              </a:spcBef>
              <a:spcAft>
                <a:spcPts val="0"/>
              </a:spcAft>
              <a:buNone/>
            </a:pPr>
            <a:endParaRPr dirty="0">
              <a:solidFill>
                <a:srgbClr val="434343"/>
              </a:solidFill>
              <a:latin typeface="Source Sans Pro"/>
              <a:ea typeface="Source Sans Pro"/>
              <a:cs typeface="Source Sans Pro"/>
              <a:sym typeface="Source Sans Pro"/>
            </a:endParaRPr>
          </a:p>
        </p:txBody>
      </p:sp>
      <p:sp>
        <p:nvSpPr>
          <p:cNvPr id="4" name="Rectangle 3">
            <a:extLst>
              <a:ext uri="{FF2B5EF4-FFF2-40B4-BE49-F238E27FC236}">
                <a16:creationId xmlns:a16="http://schemas.microsoft.com/office/drawing/2014/main" id="{6FA57EAF-A843-4CBE-898B-2EFDA6F57D7B}"/>
              </a:ext>
            </a:extLst>
          </p:cNvPr>
          <p:cNvSpPr/>
          <p:nvPr/>
        </p:nvSpPr>
        <p:spPr>
          <a:xfrm>
            <a:off x="5654790" y="2373666"/>
            <a:ext cx="3095223" cy="239772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0" name="Google Shape;180;p3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700563" y="2418891"/>
            <a:ext cx="3003675" cy="23072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1"/>
        <p:cNvGrpSpPr/>
        <p:nvPr/>
      </p:nvGrpSpPr>
      <p:grpSpPr>
        <a:xfrm>
          <a:off x="0" y="0"/>
          <a:ext cx="0" cy="0"/>
          <a:chOff x="0" y="0"/>
          <a:chExt cx="0" cy="0"/>
        </a:xfrm>
      </p:grpSpPr>
      <p:sp>
        <p:nvSpPr>
          <p:cNvPr id="382" name="Google Shape;382;p55"/>
          <p:cNvSpPr txBox="1">
            <a:spLocks noGrp="1"/>
          </p:cNvSpPr>
          <p:nvPr>
            <p:ph type="title"/>
          </p:nvPr>
        </p:nvSpPr>
        <p:spPr>
          <a:xfrm>
            <a:off x="283991" y="302786"/>
            <a:ext cx="8471700" cy="10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4200" dirty="0">
                <a:solidFill>
                  <a:srgbClr val="000000"/>
                </a:solidFill>
              </a:rPr>
              <a:t>Wildlife</a:t>
            </a:r>
            <a:endParaRPr sz="4200" dirty="0">
              <a:solidFill>
                <a:srgbClr val="000000"/>
              </a:solidFill>
            </a:endParaRPr>
          </a:p>
        </p:txBody>
      </p:sp>
      <p:sp>
        <p:nvSpPr>
          <p:cNvPr id="383" name="Google Shape;383;p55"/>
          <p:cNvSpPr txBox="1">
            <a:spLocks noGrp="1"/>
          </p:cNvSpPr>
          <p:nvPr>
            <p:ph type="body" idx="1"/>
          </p:nvPr>
        </p:nvSpPr>
        <p:spPr>
          <a:xfrm>
            <a:off x="376158" y="1451636"/>
            <a:ext cx="8520600" cy="13587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 dirty="0">
                <a:solidFill>
                  <a:srgbClr val="434343"/>
                </a:solidFill>
              </a:rPr>
              <a:t>If there are reasonable circumstances that contamination could occur from wildlife </a:t>
            </a:r>
            <a:r>
              <a:rPr lang="en" dirty="0">
                <a:solidFill>
                  <a:srgbClr val="FF0000"/>
                </a:solidFill>
              </a:rPr>
              <a:t>-</a:t>
            </a:r>
            <a:r>
              <a:rPr lang="en" dirty="0">
                <a:solidFill>
                  <a:srgbClr val="434343"/>
                </a:solidFill>
              </a:rPr>
              <a:t> </a:t>
            </a:r>
            <a:r>
              <a:rPr lang="en" dirty="0">
                <a:solidFill>
                  <a:srgbClr val="FF0000"/>
                </a:solidFill>
              </a:rPr>
              <a:t>almost always the case -</a:t>
            </a:r>
            <a:r>
              <a:rPr lang="en" dirty="0">
                <a:solidFill>
                  <a:srgbClr val="434343"/>
                </a:solidFill>
              </a:rPr>
              <a:t> you must assess the areas during the growing season.</a:t>
            </a:r>
            <a:endParaRPr dirty="0">
              <a:solidFill>
                <a:srgbClr val="434343"/>
              </a:solidFill>
            </a:endParaRPr>
          </a:p>
          <a:p>
            <a:pPr marL="0" lvl="0" indent="0" algn="l" rtl="0">
              <a:spcBef>
                <a:spcPts val="360"/>
              </a:spcBef>
              <a:spcAft>
                <a:spcPts val="0"/>
              </a:spcAft>
              <a:buNone/>
            </a:pPr>
            <a:endParaRPr dirty="0">
              <a:solidFill>
                <a:srgbClr val="434343"/>
              </a:solidFill>
            </a:endParaRPr>
          </a:p>
          <a:p>
            <a:pPr marL="0" lvl="0" indent="0" algn="l" rtl="0">
              <a:lnSpc>
                <a:spcPct val="115000"/>
              </a:lnSpc>
              <a:spcBef>
                <a:spcPts val="360"/>
              </a:spcBef>
              <a:spcAft>
                <a:spcPts val="0"/>
              </a:spcAft>
              <a:buNone/>
            </a:pPr>
            <a:endParaRPr dirty="0">
              <a:solidFill>
                <a:srgbClr val="434343"/>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p:txBody>
      </p:sp>
      <p:pic>
        <p:nvPicPr>
          <p:cNvPr id="384" name="Google Shape;384;p55"/>
          <p:cNvPicPr preferRelativeResize="0"/>
          <p:nvPr/>
        </p:nvPicPr>
        <p:blipFill>
          <a:blip r:embed="rId3">
            <a:alphaModFix/>
          </a:blip>
          <a:stretch>
            <a:fillRect/>
          </a:stretch>
        </p:blipFill>
        <p:spPr>
          <a:xfrm>
            <a:off x="905750" y="2757242"/>
            <a:ext cx="3666250" cy="2855225"/>
          </a:xfrm>
          <a:prstGeom prst="rect">
            <a:avLst/>
          </a:prstGeom>
          <a:noFill/>
          <a:ln>
            <a:noFill/>
          </a:ln>
        </p:spPr>
      </p:pic>
      <p:sp>
        <p:nvSpPr>
          <p:cNvPr id="8" name="Google Shape;400;p57">
            <a:extLst>
              <a:ext uri="{FF2B5EF4-FFF2-40B4-BE49-F238E27FC236}">
                <a16:creationId xmlns:a16="http://schemas.microsoft.com/office/drawing/2014/main" id="{0CC645F5-95D4-4224-A265-F05FC02DE18E}"/>
              </a:ext>
            </a:extLst>
          </p:cNvPr>
          <p:cNvSpPr txBox="1">
            <a:spLocks/>
          </p:cNvSpPr>
          <p:nvPr/>
        </p:nvSpPr>
        <p:spPr>
          <a:xfrm>
            <a:off x="4831572" y="3050801"/>
            <a:ext cx="3622203" cy="262065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60"/>
              </a:spcBef>
              <a:spcAft>
                <a:spcPts val="0"/>
              </a:spcAft>
              <a:buClr>
                <a:srgbClr val="3E156F"/>
              </a:buClr>
              <a:buSzPts val="1800"/>
              <a:buFont typeface="Arial"/>
              <a:buNone/>
              <a:defRPr sz="1800" b="0" i="0" u="none" strike="noStrike" cap="none">
                <a:solidFill>
                  <a:srgbClr val="3E156F"/>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indent="0">
              <a:buSzPts val="688"/>
            </a:pPr>
            <a:r>
              <a:rPr lang="en-US" dirty="0">
                <a:solidFill>
                  <a:srgbClr val="434343"/>
                </a:solidFill>
              </a:rPr>
              <a:t>It is not possible to completely exclude wildlife from production areas and that is not the expectation - knowing your risks from wildlife and taking steps to </a:t>
            </a:r>
            <a:r>
              <a:rPr lang="en-US" dirty="0">
                <a:solidFill>
                  <a:srgbClr val="FF0000"/>
                </a:solidFill>
              </a:rPr>
              <a:t>mitigate</a:t>
            </a:r>
            <a:r>
              <a:rPr lang="en-US" dirty="0">
                <a:solidFill>
                  <a:srgbClr val="434343"/>
                </a:solidFill>
              </a:rPr>
              <a:t> contamination risks is the expectation.</a:t>
            </a:r>
          </a:p>
          <a:p>
            <a:pPr marL="0" indent="0">
              <a:buSzPts val="688"/>
            </a:pPr>
            <a:endParaRPr lang="en-US" dirty="0">
              <a:solidFill>
                <a:srgbClr val="434343"/>
              </a:solidFill>
            </a:endParaRPr>
          </a:p>
          <a:p>
            <a:pPr marL="0" indent="0">
              <a:buSzPts val="688"/>
            </a:pPr>
            <a:endParaRPr lang="en-US" dirty="0">
              <a:solidFill>
                <a:srgbClr val="4F2782"/>
              </a:solidFill>
            </a:endParaRPr>
          </a:p>
          <a:p>
            <a:pPr marL="0" indent="0">
              <a:buSzPts val="688"/>
            </a:pPr>
            <a:endParaRPr lang="en-US" dirty="0">
              <a:solidFill>
                <a:srgbClr val="4F2782"/>
              </a:solidFill>
            </a:endParaRPr>
          </a:p>
          <a:p>
            <a:pPr marL="0" indent="0">
              <a:buSzPts val="688"/>
            </a:pPr>
            <a:endParaRPr lang="en-US" dirty="0">
              <a:solidFill>
                <a:srgbClr val="4F2782"/>
              </a:solidFill>
            </a:endParaRPr>
          </a:p>
          <a:p>
            <a:pPr marL="0" indent="0">
              <a:buSzPts val="688"/>
            </a:pPr>
            <a:endParaRPr lang="en-US" dirty="0">
              <a:solidFill>
                <a:srgbClr val="4F2782"/>
              </a:solidFill>
            </a:endParaRPr>
          </a:p>
        </p:txBody>
      </p:sp>
      <p:sp>
        <p:nvSpPr>
          <p:cNvPr id="6" name="TextBox 5">
            <a:extLst>
              <a:ext uri="{FF2B5EF4-FFF2-40B4-BE49-F238E27FC236}">
                <a16:creationId xmlns:a16="http://schemas.microsoft.com/office/drawing/2014/main" id="{FC405845-AAFE-438C-8355-25D04EA27D6E}"/>
              </a:ext>
            </a:extLst>
          </p:cNvPr>
          <p:cNvSpPr txBox="1"/>
          <p:nvPr/>
        </p:nvSpPr>
        <p:spPr>
          <a:xfrm>
            <a:off x="95833" y="6478622"/>
            <a:ext cx="3639588" cy="307777"/>
          </a:xfrm>
          <a:prstGeom prst="rect">
            <a:avLst/>
          </a:prstGeom>
          <a:noFill/>
        </p:spPr>
        <p:txBody>
          <a:bodyPr wrap="square" rtlCol="0">
            <a:spAutoFit/>
          </a:bodyPr>
          <a:lstStyle/>
          <a:p>
            <a:r>
              <a:rPr lang="en-US" dirty="0"/>
              <a:t>Image Credits: Montana State University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1"/>
        <p:cNvGrpSpPr/>
        <p:nvPr/>
      </p:nvGrpSpPr>
      <p:grpSpPr>
        <a:xfrm>
          <a:off x="0" y="0"/>
          <a:ext cx="0" cy="0"/>
          <a:chOff x="0" y="0"/>
          <a:chExt cx="0" cy="0"/>
        </a:xfrm>
      </p:grpSpPr>
      <p:pic>
        <p:nvPicPr>
          <p:cNvPr id="11" name="Picture 10">
            <a:extLst>
              <a:ext uri="{FF2B5EF4-FFF2-40B4-BE49-F238E27FC236}">
                <a16:creationId xmlns:a16="http://schemas.microsoft.com/office/drawing/2014/main" id="{4568D4A1-34E7-41B3-BBA0-6F8A5DBD28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74348" y="2971416"/>
            <a:ext cx="4017436" cy="2958890"/>
          </a:xfrm>
          <a:prstGeom prst="rect">
            <a:avLst/>
          </a:prstGeom>
        </p:spPr>
      </p:pic>
      <p:sp>
        <p:nvSpPr>
          <p:cNvPr id="382" name="Google Shape;382;p55"/>
          <p:cNvSpPr txBox="1">
            <a:spLocks noGrp="1"/>
          </p:cNvSpPr>
          <p:nvPr>
            <p:ph type="title"/>
          </p:nvPr>
        </p:nvSpPr>
        <p:spPr>
          <a:xfrm>
            <a:off x="283991" y="124795"/>
            <a:ext cx="8471700" cy="10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4200" dirty="0">
                <a:solidFill>
                  <a:srgbClr val="000000"/>
                </a:solidFill>
              </a:rPr>
              <a:t>Domesticated Animals</a:t>
            </a:r>
            <a:endParaRPr sz="4200" dirty="0">
              <a:solidFill>
                <a:srgbClr val="000000"/>
              </a:solidFill>
            </a:endParaRPr>
          </a:p>
        </p:txBody>
      </p:sp>
      <p:pic>
        <p:nvPicPr>
          <p:cNvPr id="8" name="Google Shape;218;p31">
            <a:extLst>
              <a:ext uri="{FF2B5EF4-FFF2-40B4-BE49-F238E27FC236}">
                <a16:creationId xmlns:a16="http://schemas.microsoft.com/office/drawing/2014/main" id="{C3A0960E-B4B7-4DF1-A158-6B307CE1B809}"/>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33363" y="1187912"/>
            <a:ext cx="2126957" cy="1632660"/>
          </a:xfrm>
          <a:prstGeom prst="rect">
            <a:avLst/>
          </a:prstGeom>
          <a:noFill/>
          <a:ln>
            <a:noFill/>
          </a:ln>
        </p:spPr>
      </p:pic>
      <p:pic>
        <p:nvPicPr>
          <p:cNvPr id="5" name="Picture 4" descr="A picture containing cat, outdoor, mammal, orange&#10;&#10;Description automatically generated">
            <a:extLst>
              <a:ext uri="{FF2B5EF4-FFF2-40B4-BE49-F238E27FC236}">
                <a16:creationId xmlns:a16="http://schemas.microsoft.com/office/drawing/2014/main" id="{54A1FE56-C422-44B4-9BB7-4DE4F3FBA0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51545" y="1283339"/>
            <a:ext cx="2456434" cy="1644644"/>
          </a:xfrm>
          <a:prstGeom prst="rect">
            <a:avLst/>
          </a:prstGeom>
        </p:spPr>
      </p:pic>
      <p:sp>
        <p:nvSpPr>
          <p:cNvPr id="385" name="Google Shape;385;p55"/>
          <p:cNvSpPr txBox="1">
            <a:spLocks noGrp="1"/>
          </p:cNvSpPr>
          <p:nvPr>
            <p:ph type="body" idx="1"/>
          </p:nvPr>
        </p:nvSpPr>
        <p:spPr>
          <a:xfrm>
            <a:off x="3607847" y="1132495"/>
            <a:ext cx="1750439" cy="2416941"/>
          </a:xfrm>
          <a:prstGeom prst="rect">
            <a:avLst/>
          </a:prstGeom>
        </p:spPr>
        <p:txBody>
          <a:bodyPr spcFirstLastPara="1" wrap="square" lIns="91425" tIns="45700" rIns="91425" bIns="45700" anchor="t" anchorCtr="0">
            <a:noAutofit/>
          </a:bodyPr>
          <a:lstStyle/>
          <a:p>
            <a:pPr marL="0" lvl="0" indent="0" algn="ctr">
              <a:lnSpc>
                <a:spcPct val="115000"/>
              </a:lnSpc>
            </a:pPr>
            <a:r>
              <a:rPr lang="en-US" dirty="0">
                <a:solidFill>
                  <a:srgbClr val="434343"/>
                </a:solidFill>
              </a:rPr>
              <a:t>The FSMA PSR </a:t>
            </a:r>
            <a:r>
              <a:rPr lang="en-US" dirty="0">
                <a:solidFill>
                  <a:srgbClr val="FF0000"/>
                </a:solidFill>
              </a:rPr>
              <a:t>applies</a:t>
            </a:r>
            <a:r>
              <a:rPr lang="en-US" dirty="0">
                <a:solidFill>
                  <a:srgbClr val="434343"/>
                </a:solidFill>
              </a:rPr>
              <a:t> to domesticated animals</a:t>
            </a:r>
            <a:endParaRPr dirty="0">
              <a:solidFill>
                <a:srgbClr val="434343"/>
              </a:solidFill>
            </a:endParaRPr>
          </a:p>
          <a:p>
            <a:pPr marL="0" lvl="0" indent="0" algn="ctr" rtl="0">
              <a:lnSpc>
                <a:spcPct val="115000"/>
              </a:lnSpc>
              <a:spcBef>
                <a:spcPts val="360"/>
              </a:spcBef>
              <a:spcAft>
                <a:spcPts val="0"/>
              </a:spcAft>
              <a:buNone/>
            </a:pPr>
            <a:endParaRPr dirty="0">
              <a:solidFill>
                <a:srgbClr val="434343"/>
              </a:solidFill>
            </a:endParaRPr>
          </a:p>
          <a:p>
            <a:pPr marL="0" lvl="0" indent="0" algn="ctr" rtl="0">
              <a:spcBef>
                <a:spcPts val="360"/>
              </a:spcBef>
              <a:spcAft>
                <a:spcPts val="0"/>
              </a:spcAft>
              <a:buNone/>
            </a:pPr>
            <a:endParaRPr dirty="0">
              <a:solidFill>
                <a:srgbClr val="4F2782"/>
              </a:solidFill>
            </a:endParaRPr>
          </a:p>
          <a:p>
            <a:pPr marL="0" lvl="0" indent="0" algn="ctr" rtl="0">
              <a:spcBef>
                <a:spcPts val="360"/>
              </a:spcBef>
              <a:spcAft>
                <a:spcPts val="0"/>
              </a:spcAft>
              <a:buNone/>
            </a:pPr>
            <a:endParaRPr dirty="0">
              <a:solidFill>
                <a:srgbClr val="4F2782"/>
              </a:solidFill>
            </a:endParaRPr>
          </a:p>
          <a:p>
            <a:pPr marL="0" lvl="0" indent="0" algn="ctr" rtl="0">
              <a:spcBef>
                <a:spcPts val="360"/>
              </a:spcBef>
              <a:spcAft>
                <a:spcPts val="0"/>
              </a:spcAft>
              <a:buNone/>
            </a:pPr>
            <a:endParaRPr dirty="0">
              <a:solidFill>
                <a:srgbClr val="4F2782"/>
              </a:solidFill>
            </a:endParaRPr>
          </a:p>
          <a:p>
            <a:pPr marL="0" lvl="0" indent="0" algn="ctr" rtl="0">
              <a:spcBef>
                <a:spcPts val="360"/>
              </a:spcBef>
              <a:spcAft>
                <a:spcPts val="0"/>
              </a:spcAft>
              <a:buNone/>
            </a:pPr>
            <a:endParaRPr dirty="0">
              <a:solidFill>
                <a:srgbClr val="4F2782"/>
              </a:solidFill>
            </a:endParaRPr>
          </a:p>
        </p:txBody>
      </p:sp>
      <p:sp>
        <p:nvSpPr>
          <p:cNvPr id="16" name="Google Shape;385;p55">
            <a:extLst>
              <a:ext uri="{FF2B5EF4-FFF2-40B4-BE49-F238E27FC236}">
                <a16:creationId xmlns:a16="http://schemas.microsoft.com/office/drawing/2014/main" id="{8AC8094D-A356-4372-87CE-78B312771BDD}"/>
              </a:ext>
            </a:extLst>
          </p:cNvPr>
          <p:cNvSpPr txBox="1">
            <a:spLocks/>
          </p:cNvSpPr>
          <p:nvPr/>
        </p:nvSpPr>
        <p:spPr>
          <a:xfrm>
            <a:off x="95832" y="5930306"/>
            <a:ext cx="6592825" cy="41888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60"/>
              </a:spcBef>
              <a:spcAft>
                <a:spcPts val="0"/>
              </a:spcAft>
              <a:buClr>
                <a:srgbClr val="3E156F"/>
              </a:buClr>
              <a:buSzPts val="1800"/>
              <a:buFont typeface="Arial"/>
              <a:buNone/>
              <a:defRPr sz="1800" b="0" i="0" u="none" strike="noStrike" cap="none">
                <a:solidFill>
                  <a:srgbClr val="3E156F"/>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15000"/>
              </a:lnSpc>
              <a:spcBef>
                <a:spcPts val="360"/>
              </a:spcBef>
              <a:spcAft>
                <a:spcPts val="0"/>
              </a:spcAft>
              <a:buClr>
                <a:srgbClr val="3E156F"/>
              </a:buClr>
              <a:buSzPts val="1800"/>
              <a:buFont typeface="Arial"/>
              <a:buNone/>
              <a:tabLst/>
              <a:defRPr/>
            </a:pPr>
            <a:r>
              <a:rPr kumimoji="0" lang="en-US" sz="1800" b="0" i="0" u="none" strike="noStrike" kern="0" cap="none" spc="0" normalizeH="0" baseline="0" noProof="0" dirty="0">
                <a:ln>
                  <a:noFill/>
                </a:ln>
                <a:solidFill>
                  <a:srgbClr val="434343"/>
                </a:solidFill>
                <a:effectLst/>
                <a:uLnTx/>
                <a:uFillTx/>
                <a:latin typeface="Arial"/>
                <a:cs typeface="Arial"/>
                <a:sym typeface="Arial"/>
              </a:rPr>
              <a:t>Examine the hypothetical </a:t>
            </a:r>
            <a:r>
              <a:rPr kumimoji="0" lang="en-US" sz="1800" b="0" i="1" u="none" strike="noStrike" kern="0" cap="none" spc="0" normalizeH="0" baseline="0" noProof="0" dirty="0">
                <a:ln>
                  <a:noFill/>
                </a:ln>
                <a:solidFill>
                  <a:srgbClr val="434343"/>
                </a:solidFill>
                <a:effectLst/>
                <a:uLnTx/>
                <a:uFillTx/>
                <a:latin typeface="Arial"/>
                <a:cs typeface="Arial"/>
                <a:sym typeface="Arial"/>
              </a:rPr>
              <a:t>is one cat better than 100 mice</a:t>
            </a:r>
            <a:r>
              <a:rPr kumimoji="0" lang="en-US" sz="1800" b="0" i="0" u="none" strike="noStrike" kern="0" cap="none" spc="0" normalizeH="0" baseline="0" noProof="0" dirty="0">
                <a:ln>
                  <a:noFill/>
                </a:ln>
                <a:solidFill>
                  <a:srgbClr val="434343"/>
                </a:solidFill>
                <a:effectLst/>
                <a:uLnTx/>
                <a:uFillTx/>
                <a:latin typeface="Arial"/>
                <a:cs typeface="Arial"/>
                <a:sym typeface="Arial"/>
              </a:rPr>
              <a:t>? </a:t>
            </a:r>
          </a:p>
          <a:p>
            <a:pPr marL="0" marR="0" lvl="0" indent="0" algn="l" defTabSz="914400" rtl="0" eaLnBrk="1" fontAlgn="auto" latinLnBrk="0" hangingPunct="1">
              <a:lnSpc>
                <a:spcPct val="100000"/>
              </a:lnSpc>
              <a:spcBef>
                <a:spcPts val="360"/>
              </a:spcBef>
              <a:spcAft>
                <a:spcPts val="0"/>
              </a:spcAft>
              <a:buClr>
                <a:srgbClr val="3E156F"/>
              </a:buClr>
              <a:buSzPts val="1800"/>
              <a:buFont typeface="Arial"/>
              <a:buNone/>
              <a:tabLst/>
              <a:defRPr/>
            </a:pPr>
            <a:endParaRPr kumimoji="0" lang="en-US" sz="1800" b="0" i="0" u="none" strike="noStrike" kern="0" cap="none" spc="0" normalizeH="0" baseline="0" noProof="0" dirty="0">
              <a:ln>
                <a:noFill/>
              </a:ln>
              <a:solidFill>
                <a:srgbClr val="434343"/>
              </a:solidFill>
              <a:effectLst/>
              <a:uLnTx/>
              <a:uFillTx/>
              <a:latin typeface="Arial"/>
              <a:cs typeface="Arial"/>
              <a:sym typeface="Arial"/>
            </a:endParaRPr>
          </a:p>
          <a:p>
            <a:pPr marL="0" marR="0" lvl="0" indent="0" algn="l" defTabSz="914400" rtl="0" eaLnBrk="1" fontAlgn="auto" latinLnBrk="0" hangingPunct="1">
              <a:lnSpc>
                <a:spcPct val="115000"/>
              </a:lnSpc>
              <a:spcBef>
                <a:spcPts val="360"/>
              </a:spcBef>
              <a:spcAft>
                <a:spcPts val="0"/>
              </a:spcAft>
              <a:buClr>
                <a:srgbClr val="3E156F"/>
              </a:buClr>
              <a:buSzPts val="1800"/>
              <a:buFont typeface="Arial"/>
              <a:buNone/>
              <a:tabLst/>
              <a:defRPr/>
            </a:pPr>
            <a:endParaRPr kumimoji="0" lang="en-US" sz="1800" b="0" i="0" u="none" strike="noStrike" kern="0" cap="none" spc="0" normalizeH="0" baseline="0" noProof="0" dirty="0">
              <a:ln>
                <a:noFill/>
              </a:ln>
              <a:solidFill>
                <a:srgbClr val="434343"/>
              </a:solidFill>
              <a:effectLst/>
              <a:uLnTx/>
              <a:uFillTx/>
              <a:latin typeface="Arial"/>
              <a:cs typeface="Arial"/>
              <a:sym typeface="Arial"/>
            </a:endParaRPr>
          </a:p>
          <a:p>
            <a:pPr marL="0" marR="0" lvl="0" indent="0" algn="l" defTabSz="914400" rtl="0" eaLnBrk="1" fontAlgn="auto" latinLnBrk="0" hangingPunct="1">
              <a:lnSpc>
                <a:spcPct val="100000"/>
              </a:lnSpc>
              <a:spcBef>
                <a:spcPts val="360"/>
              </a:spcBef>
              <a:spcAft>
                <a:spcPts val="0"/>
              </a:spcAft>
              <a:buClr>
                <a:srgbClr val="3E156F"/>
              </a:buClr>
              <a:buSzPts val="1800"/>
              <a:buFont typeface="Arial"/>
              <a:buNone/>
              <a:tabLst/>
              <a:defRPr/>
            </a:pPr>
            <a:endParaRPr kumimoji="0" lang="en-US" sz="1800" b="0" i="0" u="none" strike="noStrike" kern="0" cap="none" spc="0" normalizeH="0" baseline="0" noProof="0" dirty="0">
              <a:ln>
                <a:noFill/>
              </a:ln>
              <a:solidFill>
                <a:srgbClr val="4F2782"/>
              </a:solidFill>
              <a:effectLst/>
              <a:uLnTx/>
              <a:uFillTx/>
              <a:latin typeface="Arial"/>
              <a:cs typeface="Arial"/>
              <a:sym typeface="Arial"/>
            </a:endParaRPr>
          </a:p>
          <a:p>
            <a:pPr marL="0" marR="0" lvl="0" indent="0" algn="l" defTabSz="914400" rtl="0" eaLnBrk="1" fontAlgn="auto" latinLnBrk="0" hangingPunct="1">
              <a:lnSpc>
                <a:spcPct val="100000"/>
              </a:lnSpc>
              <a:spcBef>
                <a:spcPts val="360"/>
              </a:spcBef>
              <a:spcAft>
                <a:spcPts val="0"/>
              </a:spcAft>
              <a:buClr>
                <a:srgbClr val="3E156F"/>
              </a:buClr>
              <a:buSzPts val="1800"/>
              <a:buFont typeface="Arial"/>
              <a:buNone/>
              <a:tabLst/>
              <a:defRPr/>
            </a:pPr>
            <a:endParaRPr kumimoji="0" lang="en-US" sz="1800" b="0" i="0" u="none" strike="noStrike" kern="0" cap="none" spc="0" normalizeH="0" baseline="0" noProof="0" dirty="0">
              <a:ln>
                <a:noFill/>
              </a:ln>
              <a:solidFill>
                <a:srgbClr val="4F2782"/>
              </a:solidFill>
              <a:effectLst/>
              <a:uLnTx/>
              <a:uFillTx/>
              <a:latin typeface="Arial"/>
              <a:cs typeface="Arial"/>
              <a:sym typeface="Arial"/>
            </a:endParaRPr>
          </a:p>
          <a:p>
            <a:pPr marL="0" marR="0" lvl="0" indent="0" algn="l" defTabSz="914400" rtl="0" eaLnBrk="1" fontAlgn="auto" latinLnBrk="0" hangingPunct="1">
              <a:lnSpc>
                <a:spcPct val="100000"/>
              </a:lnSpc>
              <a:spcBef>
                <a:spcPts val="360"/>
              </a:spcBef>
              <a:spcAft>
                <a:spcPts val="0"/>
              </a:spcAft>
              <a:buClr>
                <a:srgbClr val="3E156F"/>
              </a:buClr>
              <a:buSzPts val="1800"/>
              <a:buFont typeface="Arial"/>
              <a:buNone/>
              <a:tabLst/>
              <a:defRPr/>
            </a:pPr>
            <a:endParaRPr kumimoji="0" lang="en-US" sz="1800" b="0" i="0" u="none" strike="noStrike" kern="0" cap="none" spc="0" normalizeH="0" baseline="0" noProof="0" dirty="0">
              <a:ln>
                <a:noFill/>
              </a:ln>
              <a:solidFill>
                <a:srgbClr val="4F2782"/>
              </a:solidFill>
              <a:effectLst/>
              <a:uLnTx/>
              <a:uFillTx/>
              <a:latin typeface="Arial"/>
              <a:cs typeface="Arial"/>
              <a:sym typeface="Arial"/>
            </a:endParaRPr>
          </a:p>
          <a:p>
            <a:pPr marL="0" marR="0" lvl="0" indent="0" algn="l" defTabSz="914400" rtl="0" eaLnBrk="1" fontAlgn="auto" latinLnBrk="0" hangingPunct="1">
              <a:lnSpc>
                <a:spcPct val="100000"/>
              </a:lnSpc>
              <a:spcBef>
                <a:spcPts val="360"/>
              </a:spcBef>
              <a:spcAft>
                <a:spcPts val="0"/>
              </a:spcAft>
              <a:buClr>
                <a:srgbClr val="3E156F"/>
              </a:buClr>
              <a:buSzPts val="1800"/>
              <a:buFont typeface="Arial"/>
              <a:buNone/>
              <a:tabLst/>
              <a:defRPr/>
            </a:pPr>
            <a:endParaRPr kumimoji="0" lang="en-US" sz="1800" b="0" i="0" u="none" strike="noStrike" kern="0" cap="none" spc="0" normalizeH="0" baseline="0" noProof="0" dirty="0">
              <a:ln>
                <a:noFill/>
              </a:ln>
              <a:solidFill>
                <a:srgbClr val="4F2782"/>
              </a:solidFill>
              <a:effectLst/>
              <a:uLnTx/>
              <a:uFillTx/>
              <a:latin typeface="Arial"/>
              <a:cs typeface="Arial"/>
              <a:sym typeface="Arial"/>
            </a:endParaRPr>
          </a:p>
        </p:txBody>
      </p:sp>
      <p:sp>
        <p:nvSpPr>
          <p:cNvPr id="9" name="TextBox 8">
            <a:extLst>
              <a:ext uri="{FF2B5EF4-FFF2-40B4-BE49-F238E27FC236}">
                <a16:creationId xmlns:a16="http://schemas.microsoft.com/office/drawing/2014/main" id="{92EAA8CE-04FC-4CCC-81C9-E1FA375E0E64}"/>
              </a:ext>
            </a:extLst>
          </p:cNvPr>
          <p:cNvSpPr txBox="1"/>
          <p:nvPr/>
        </p:nvSpPr>
        <p:spPr>
          <a:xfrm>
            <a:off x="95832" y="6293260"/>
            <a:ext cx="5838039" cy="523220"/>
          </a:xfrm>
          <a:prstGeom prst="rect">
            <a:avLst/>
          </a:prstGeom>
          <a:noFill/>
        </p:spPr>
        <p:txBody>
          <a:bodyPr wrap="square" rtlCol="0">
            <a:spAutoFit/>
          </a:bodyPr>
          <a:lstStyle/>
          <a:p>
            <a:r>
              <a:rPr lang="en-US" dirty="0"/>
              <a:t>Image Credits: Produce Safety Alliance, Michigan State University Extension </a:t>
            </a:r>
            <a:r>
              <a:rPr lang="en-US" dirty="0" err="1"/>
              <a:t>Agrifood</a:t>
            </a:r>
            <a:r>
              <a:rPr lang="en-US" dirty="0"/>
              <a:t> Safety, and </a:t>
            </a:r>
            <a:r>
              <a:rPr lang="en-US" dirty="0" err="1"/>
              <a:t>Cakehead</a:t>
            </a:r>
            <a:r>
              <a:rPr lang="en-US" dirty="0"/>
              <a:t> Loves Evil</a:t>
            </a:r>
          </a:p>
        </p:txBody>
      </p:sp>
    </p:spTree>
    <p:extLst>
      <p:ext uri="{BB962C8B-B14F-4D97-AF65-F5344CB8AC3E}">
        <p14:creationId xmlns:p14="http://schemas.microsoft.com/office/powerpoint/2010/main" val="1464462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7"/>
        <p:cNvGrpSpPr/>
        <p:nvPr/>
      </p:nvGrpSpPr>
      <p:grpSpPr>
        <a:xfrm>
          <a:off x="0" y="0"/>
          <a:ext cx="0" cy="0"/>
          <a:chOff x="0" y="0"/>
          <a:chExt cx="0" cy="0"/>
        </a:xfrm>
      </p:grpSpPr>
      <p:pic>
        <p:nvPicPr>
          <p:cNvPr id="6" name="Picture 5" descr="Timeline&#10;&#10;Description automatically generated">
            <a:extLst>
              <a:ext uri="{FF2B5EF4-FFF2-40B4-BE49-F238E27FC236}">
                <a16:creationId xmlns:a16="http://schemas.microsoft.com/office/drawing/2014/main" id="{FEF9FDBC-8A8D-4A05-A26A-41CE55507A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8269" y="2500657"/>
            <a:ext cx="3912237" cy="3218484"/>
          </a:xfrm>
          <a:prstGeom prst="rect">
            <a:avLst/>
          </a:prstGeom>
        </p:spPr>
      </p:pic>
      <p:sp>
        <p:nvSpPr>
          <p:cNvPr id="409" name="Google Shape;409;p58"/>
          <p:cNvSpPr txBox="1">
            <a:spLocks noGrp="1"/>
          </p:cNvSpPr>
          <p:nvPr>
            <p:ph type="body" idx="1"/>
          </p:nvPr>
        </p:nvSpPr>
        <p:spPr>
          <a:xfrm>
            <a:off x="137345" y="170443"/>
            <a:ext cx="4952205" cy="657269"/>
          </a:xfrm>
          <a:prstGeom prst="rect">
            <a:avLst/>
          </a:prstGeom>
        </p:spPr>
        <p:txBody>
          <a:bodyPr spcFirstLastPara="1" wrap="square" lIns="91425" tIns="45700" rIns="91425" bIns="45700" anchor="t" anchorCtr="0">
            <a:noAutofit/>
          </a:bodyPr>
          <a:lstStyle/>
          <a:p>
            <a:pPr marL="0" lvl="0" indent="0" algn="ctr" rtl="0">
              <a:lnSpc>
                <a:spcPct val="90000"/>
              </a:lnSpc>
              <a:spcBef>
                <a:spcPts val="360"/>
              </a:spcBef>
              <a:spcAft>
                <a:spcPts val="0"/>
              </a:spcAft>
              <a:buSzPts val="688"/>
              <a:buNone/>
            </a:pPr>
            <a:r>
              <a:rPr lang="en" b="1" dirty="0">
                <a:solidFill>
                  <a:srgbClr val="542E87"/>
                </a:solidFill>
              </a:rPr>
              <a:t>There are guidance documents on managing risks from domesticated and wild animals. </a:t>
            </a:r>
            <a:endParaRPr b="1" dirty="0">
              <a:solidFill>
                <a:srgbClr val="542E87"/>
              </a:solidFill>
            </a:endParaRPr>
          </a:p>
          <a:p>
            <a:pPr marL="0" lvl="0" indent="0" algn="ctr" rtl="0">
              <a:lnSpc>
                <a:spcPct val="90000"/>
              </a:lnSpc>
              <a:spcBef>
                <a:spcPts val="360"/>
              </a:spcBef>
              <a:spcAft>
                <a:spcPts val="0"/>
              </a:spcAft>
              <a:buSzPts val="688"/>
              <a:buNone/>
            </a:pPr>
            <a:endParaRPr b="1" dirty="0">
              <a:solidFill>
                <a:srgbClr val="542E87"/>
              </a:solidFill>
            </a:endParaRPr>
          </a:p>
          <a:p>
            <a:pPr marL="0" lvl="0" indent="0" algn="ctr" rtl="0">
              <a:lnSpc>
                <a:spcPct val="90000"/>
              </a:lnSpc>
              <a:spcBef>
                <a:spcPts val="360"/>
              </a:spcBef>
              <a:spcAft>
                <a:spcPts val="0"/>
              </a:spcAft>
              <a:buSzPts val="688"/>
              <a:buNone/>
            </a:pPr>
            <a:endParaRPr b="1" dirty="0">
              <a:solidFill>
                <a:srgbClr val="542E87"/>
              </a:solidFill>
            </a:endParaRPr>
          </a:p>
          <a:p>
            <a:pPr marL="0" lvl="0" indent="0" algn="ctr" rtl="0">
              <a:lnSpc>
                <a:spcPct val="90000"/>
              </a:lnSpc>
              <a:spcBef>
                <a:spcPts val="360"/>
              </a:spcBef>
              <a:spcAft>
                <a:spcPts val="0"/>
              </a:spcAft>
              <a:buSzPts val="688"/>
              <a:buNone/>
            </a:pPr>
            <a:endParaRPr b="1" dirty="0">
              <a:solidFill>
                <a:srgbClr val="542E87"/>
              </a:solidFill>
            </a:endParaRPr>
          </a:p>
          <a:p>
            <a:pPr marL="0" lvl="0" indent="0" algn="ctr" rtl="0">
              <a:lnSpc>
                <a:spcPct val="90000"/>
              </a:lnSpc>
              <a:spcBef>
                <a:spcPts val="360"/>
              </a:spcBef>
              <a:spcAft>
                <a:spcPts val="0"/>
              </a:spcAft>
              <a:buSzPts val="688"/>
              <a:buNone/>
            </a:pPr>
            <a:endParaRPr b="1" dirty="0">
              <a:solidFill>
                <a:srgbClr val="542E87"/>
              </a:solidFill>
            </a:endParaRPr>
          </a:p>
        </p:txBody>
      </p:sp>
      <p:pic>
        <p:nvPicPr>
          <p:cNvPr id="411" name="Google Shape;411;p58"/>
          <p:cNvPicPr preferRelativeResize="0"/>
          <p:nvPr/>
        </p:nvPicPr>
        <p:blipFill>
          <a:blip r:embed="rId4">
            <a:alphaModFix/>
          </a:blip>
          <a:stretch>
            <a:fillRect/>
          </a:stretch>
        </p:blipFill>
        <p:spPr>
          <a:xfrm>
            <a:off x="3482861" y="1214299"/>
            <a:ext cx="2238375" cy="2895600"/>
          </a:xfrm>
          <a:prstGeom prst="rect">
            <a:avLst/>
          </a:prstGeom>
          <a:noFill/>
          <a:ln>
            <a:noFill/>
          </a:ln>
        </p:spPr>
      </p:pic>
      <p:pic>
        <p:nvPicPr>
          <p:cNvPr id="412" name="Google Shape;412;p58"/>
          <p:cNvPicPr preferRelativeResize="0"/>
          <p:nvPr/>
        </p:nvPicPr>
        <p:blipFill>
          <a:blip r:embed="rId5">
            <a:alphaModFix/>
          </a:blip>
          <a:stretch>
            <a:fillRect/>
          </a:stretch>
        </p:blipFill>
        <p:spPr>
          <a:xfrm>
            <a:off x="5161594" y="2107405"/>
            <a:ext cx="2215858" cy="2871950"/>
          </a:xfrm>
          <a:prstGeom prst="rect">
            <a:avLst/>
          </a:prstGeom>
          <a:noFill/>
          <a:ln>
            <a:noFill/>
          </a:ln>
        </p:spPr>
      </p:pic>
      <p:pic>
        <p:nvPicPr>
          <p:cNvPr id="410" name="Google Shape;410;p58"/>
          <p:cNvPicPr preferRelativeResize="0"/>
          <p:nvPr/>
        </p:nvPicPr>
        <p:blipFill>
          <a:blip r:embed="rId6">
            <a:alphaModFix/>
          </a:blip>
          <a:stretch>
            <a:fillRect/>
          </a:stretch>
        </p:blipFill>
        <p:spPr>
          <a:xfrm>
            <a:off x="6552012" y="3181255"/>
            <a:ext cx="2238375" cy="289733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9"/>
        <p:cNvGrpSpPr/>
        <p:nvPr/>
      </p:nvGrpSpPr>
      <p:grpSpPr>
        <a:xfrm>
          <a:off x="0" y="0"/>
          <a:ext cx="0" cy="0"/>
          <a:chOff x="0" y="0"/>
          <a:chExt cx="0" cy="0"/>
        </a:xfrm>
      </p:grpSpPr>
      <p:sp>
        <p:nvSpPr>
          <p:cNvPr id="390" name="Google Shape;390;p56"/>
          <p:cNvSpPr txBox="1">
            <a:spLocks noGrp="1"/>
          </p:cNvSpPr>
          <p:nvPr>
            <p:ph type="title"/>
          </p:nvPr>
        </p:nvSpPr>
        <p:spPr>
          <a:xfrm>
            <a:off x="336150" y="241134"/>
            <a:ext cx="8471700" cy="10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4300" dirty="0">
                <a:solidFill>
                  <a:srgbClr val="000000"/>
                </a:solidFill>
              </a:rPr>
              <a:t>Field Assessments</a:t>
            </a:r>
            <a:endParaRPr sz="4200" dirty="0">
              <a:solidFill>
                <a:srgbClr val="000000"/>
              </a:solidFill>
            </a:endParaRPr>
          </a:p>
        </p:txBody>
      </p:sp>
      <p:sp>
        <p:nvSpPr>
          <p:cNvPr id="7" name="Google Shape;385;p55">
            <a:extLst>
              <a:ext uri="{FF2B5EF4-FFF2-40B4-BE49-F238E27FC236}">
                <a16:creationId xmlns:a16="http://schemas.microsoft.com/office/drawing/2014/main" id="{BAD873E2-E25C-4961-AD06-B3B1FA518A39}"/>
              </a:ext>
            </a:extLst>
          </p:cNvPr>
          <p:cNvSpPr txBox="1">
            <a:spLocks/>
          </p:cNvSpPr>
          <p:nvPr/>
        </p:nvSpPr>
        <p:spPr>
          <a:xfrm>
            <a:off x="262021" y="1714383"/>
            <a:ext cx="8619957" cy="419677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60"/>
              </a:spcBef>
              <a:spcAft>
                <a:spcPts val="0"/>
              </a:spcAft>
              <a:buClr>
                <a:srgbClr val="3E156F"/>
              </a:buClr>
              <a:buSzPts val="1800"/>
              <a:buFont typeface="Arial"/>
              <a:buNone/>
              <a:defRPr sz="1800" b="0" i="0" u="none" strike="noStrike" cap="none">
                <a:solidFill>
                  <a:srgbClr val="3E156F"/>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indent="0">
              <a:lnSpc>
                <a:spcPct val="115000"/>
              </a:lnSpc>
              <a:buClr>
                <a:schemeClr val="dk1"/>
              </a:buClr>
              <a:buSzPts val="1100"/>
            </a:pPr>
            <a:r>
              <a:rPr lang="en-US" dirty="0">
                <a:solidFill>
                  <a:srgbClr val="434343"/>
                </a:solidFill>
              </a:rPr>
              <a:t>1) You must take measures </a:t>
            </a:r>
            <a:r>
              <a:rPr lang="en-US" i="1" dirty="0">
                <a:solidFill>
                  <a:srgbClr val="FF0000"/>
                </a:solidFill>
              </a:rPr>
              <a:t>reasonably necessary</a:t>
            </a:r>
            <a:r>
              <a:rPr lang="en-US" dirty="0">
                <a:solidFill>
                  <a:srgbClr val="434343"/>
                </a:solidFill>
              </a:rPr>
              <a:t> during growing to assist you later during harvest when you must identify, and not harvest, produce that is reasonably likely to be contaminated with a known or reasonably foreseeable hazard.</a:t>
            </a:r>
          </a:p>
          <a:p>
            <a:pPr marL="0" indent="0">
              <a:lnSpc>
                <a:spcPct val="115000"/>
              </a:lnSpc>
              <a:buClr>
                <a:schemeClr val="dk1"/>
              </a:buClr>
              <a:buSzPts val="1100"/>
            </a:pPr>
            <a:endParaRPr lang="en-US" dirty="0">
              <a:solidFill>
                <a:srgbClr val="434343"/>
              </a:solidFill>
            </a:endParaRPr>
          </a:p>
          <a:p>
            <a:pPr marL="0" indent="0">
              <a:lnSpc>
                <a:spcPct val="115000"/>
              </a:lnSpc>
              <a:buClr>
                <a:schemeClr val="dk1"/>
              </a:buClr>
              <a:buSzPts val="1100"/>
            </a:pPr>
            <a:r>
              <a:rPr lang="en-US" dirty="0">
                <a:solidFill>
                  <a:srgbClr val="434343"/>
                </a:solidFill>
                <a:highlight>
                  <a:srgbClr val="FFFFFF"/>
                </a:highlight>
              </a:rPr>
              <a:t>2) Identifying and not harvesting covered produce that is reasonably likely to be contaminated with animal excreta or that is visibly contaminated with animal excreta </a:t>
            </a:r>
            <a:r>
              <a:rPr lang="en-US" dirty="0">
                <a:solidFill>
                  <a:srgbClr val="FF0000"/>
                </a:solidFill>
                <a:highlight>
                  <a:srgbClr val="FFFFFF"/>
                </a:highlight>
              </a:rPr>
              <a:t>requires</a:t>
            </a:r>
            <a:r>
              <a:rPr lang="en-US" dirty="0">
                <a:solidFill>
                  <a:srgbClr val="434343"/>
                </a:solidFill>
                <a:highlight>
                  <a:srgbClr val="FFFFFF"/>
                </a:highlight>
              </a:rPr>
              <a:t> a visual assessment of the growing area to be harvested, regardless of the harvest method used.</a:t>
            </a:r>
            <a:endParaRPr lang="en-US" dirty="0">
              <a:solidFill>
                <a:srgbClr val="434343"/>
              </a:solidFill>
            </a:endParaRPr>
          </a:p>
          <a:p>
            <a:pPr marL="0" indent="0">
              <a:lnSpc>
                <a:spcPct val="115000"/>
              </a:lnSpc>
              <a:buClr>
                <a:schemeClr val="dk1"/>
              </a:buClr>
              <a:buSzPts val="1100"/>
            </a:pPr>
            <a:endParaRPr lang="en-US" dirty="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8"/>
          <p:cNvSpPr/>
          <p:nvPr/>
        </p:nvSpPr>
        <p:spPr>
          <a:xfrm>
            <a:off x="97650" y="3525767"/>
            <a:ext cx="8945400" cy="3224100"/>
          </a:xfrm>
          <a:prstGeom prst="rect">
            <a:avLst/>
          </a:prstGeom>
          <a:solidFill>
            <a:srgbClr val="4F278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1" name="Google Shape;171;p38"/>
          <p:cNvSpPr txBox="1">
            <a:spLocks noGrp="1"/>
          </p:cNvSpPr>
          <p:nvPr>
            <p:ph type="ctrTitle"/>
          </p:nvPr>
        </p:nvSpPr>
        <p:spPr>
          <a:xfrm>
            <a:off x="71604" y="4268469"/>
            <a:ext cx="8945400" cy="1323226"/>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4400" dirty="0">
                <a:solidFill>
                  <a:schemeClr val="lt1"/>
                </a:solidFill>
              </a:rPr>
              <a:t>Agricultural Workers &amp; Visitors</a:t>
            </a:r>
            <a:endParaRPr sz="4400" dirty="0">
              <a:solidFill>
                <a:schemeClr val="lt1"/>
              </a:solidFill>
            </a:endParaRPr>
          </a:p>
        </p:txBody>
      </p:sp>
      <p:pic>
        <p:nvPicPr>
          <p:cNvPr id="173" name="Google Shape;173;p3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791412" y="820550"/>
            <a:ext cx="3561175" cy="1963024"/>
          </a:xfrm>
          <a:prstGeom prst="rect">
            <a:avLst/>
          </a:prstGeom>
          <a:noFill/>
          <a:ln>
            <a:noFill/>
          </a:ln>
        </p:spPr>
      </p:pic>
    </p:spTree>
    <p:extLst>
      <p:ext uri="{BB962C8B-B14F-4D97-AF65-F5344CB8AC3E}">
        <p14:creationId xmlns:p14="http://schemas.microsoft.com/office/powerpoint/2010/main" val="2971504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6"/>
        <p:cNvGrpSpPr/>
        <p:nvPr/>
      </p:nvGrpSpPr>
      <p:grpSpPr>
        <a:xfrm>
          <a:off x="0" y="0"/>
          <a:ext cx="0" cy="0"/>
          <a:chOff x="0" y="0"/>
          <a:chExt cx="0" cy="0"/>
        </a:xfrm>
      </p:grpSpPr>
      <p:sp>
        <p:nvSpPr>
          <p:cNvPr id="417" name="Google Shape;417;p59"/>
          <p:cNvSpPr txBox="1">
            <a:spLocks noGrp="1"/>
          </p:cNvSpPr>
          <p:nvPr>
            <p:ph type="title"/>
          </p:nvPr>
        </p:nvSpPr>
        <p:spPr>
          <a:xfrm>
            <a:off x="116377" y="302787"/>
            <a:ext cx="8916787" cy="10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4000" dirty="0">
                <a:solidFill>
                  <a:srgbClr val="000000"/>
                </a:solidFill>
              </a:rPr>
              <a:t>Agricultural Workers</a:t>
            </a:r>
            <a:endParaRPr sz="4000" dirty="0">
              <a:solidFill>
                <a:srgbClr val="000000"/>
              </a:solidFill>
            </a:endParaRPr>
          </a:p>
        </p:txBody>
      </p:sp>
      <p:sp>
        <p:nvSpPr>
          <p:cNvPr id="418" name="Google Shape;418;p59"/>
          <p:cNvSpPr txBox="1">
            <a:spLocks noGrp="1"/>
          </p:cNvSpPr>
          <p:nvPr>
            <p:ph type="body" idx="1"/>
          </p:nvPr>
        </p:nvSpPr>
        <p:spPr>
          <a:xfrm>
            <a:off x="311700" y="1748500"/>
            <a:ext cx="8520600" cy="2259900"/>
          </a:xfrm>
          <a:prstGeom prst="rect">
            <a:avLst/>
          </a:prstGeom>
        </p:spPr>
        <p:txBody>
          <a:bodyPr spcFirstLastPara="1" wrap="square" lIns="91425" tIns="45700" rIns="91425" bIns="45700" anchor="t" anchorCtr="0">
            <a:normAutofit/>
          </a:bodyPr>
          <a:lstStyle/>
          <a:p>
            <a:pPr marL="0" lvl="0" indent="0" algn="l" rtl="0">
              <a:lnSpc>
                <a:spcPct val="115000"/>
              </a:lnSpc>
              <a:spcBef>
                <a:spcPts val="360"/>
              </a:spcBef>
              <a:spcAft>
                <a:spcPts val="0"/>
              </a:spcAft>
              <a:buNone/>
            </a:pPr>
            <a:r>
              <a:rPr lang="en" dirty="0">
                <a:solidFill>
                  <a:srgbClr val="434343"/>
                </a:solidFill>
              </a:rPr>
              <a:t>All personnel who handle covered produce or food contact surfaces </a:t>
            </a:r>
            <a:r>
              <a:rPr lang="en" dirty="0">
                <a:solidFill>
                  <a:srgbClr val="FF0000"/>
                </a:solidFill>
              </a:rPr>
              <a:t>must </a:t>
            </a:r>
            <a:r>
              <a:rPr lang="en" dirty="0">
                <a:solidFill>
                  <a:srgbClr val="434343"/>
                </a:solidFill>
              </a:rPr>
              <a:t>receive training upon hiring and at least annually.</a:t>
            </a:r>
            <a:endParaRPr dirty="0">
              <a:solidFill>
                <a:srgbClr val="434343"/>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p:txBody>
      </p:sp>
      <p:sp>
        <p:nvSpPr>
          <p:cNvPr id="419" name="Google Shape;419;p59"/>
          <p:cNvSpPr txBox="1">
            <a:spLocks noGrp="1"/>
          </p:cNvSpPr>
          <p:nvPr>
            <p:ph type="body" idx="1"/>
          </p:nvPr>
        </p:nvSpPr>
        <p:spPr>
          <a:xfrm>
            <a:off x="3211333" y="3784143"/>
            <a:ext cx="5310600" cy="2668200"/>
          </a:xfrm>
          <a:prstGeom prst="rect">
            <a:avLst/>
          </a:prstGeom>
        </p:spPr>
        <p:txBody>
          <a:bodyPr spcFirstLastPara="1" wrap="square" lIns="91425" tIns="45700" rIns="91425" bIns="45700" anchor="t" anchorCtr="0">
            <a:normAutofit/>
          </a:bodyPr>
          <a:lstStyle/>
          <a:p>
            <a:pPr marL="0" lvl="0" indent="0" algn="l" rtl="0">
              <a:lnSpc>
                <a:spcPct val="115000"/>
              </a:lnSpc>
              <a:spcBef>
                <a:spcPts val="360"/>
              </a:spcBef>
              <a:spcAft>
                <a:spcPts val="0"/>
              </a:spcAft>
              <a:buNone/>
            </a:pPr>
            <a:r>
              <a:rPr lang="en" dirty="0">
                <a:solidFill>
                  <a:srgbClr val="434343"/>
                </a:solidFill>
              </a:rPr>
              <a:t>Review the </a:t>
            </a:r>
            <a:r>
              <a:rPr lang="en" b="1" dirty="0">
                <a:solidFill>
                  <a:srgbClr val="4F2782"/>
                </a:solidFill>
                <a:uFill>
                  <a:noFill/>
                </a:uFill>
                <a:hlinkClick r:id="rId3">
                  <a:extLst>
                    <a:ext uri="{A12FA001-AC4F-418D-AE19-62706E023703}">
                      <ahyp:hlinkClr xmlns:ahyp="http://schemas.microsoft.com/office/drawing/2018/hyperlinkcolor" val="tx"/>
                    </a:ext>
                  </a:extLst>
                </a:hlinkClick>
              </a:rPr>
              <a:t>Worker Training Compliance Guide</a:t>
            </a:r>
            <a:r>
              <a:rPr lang="en" dirty="0">
                <a:solidFill>
                  <a:srgbClr val="4F2782"/>
                </a:solidFill>
              </a:rPr>
              <a:t> </a:t>
            </a: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p:txBody>
      </p:sp>
      <p:pic>
        <p:nvPicPr>
          <p:cNvPr id="420" name="Google Shape;420;p5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14188" y="3127664"/>
            <a:ext cx="2405000" cy="310042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85140" y="394406"/>
            <a:ext cx="2597864" cy="1375464"/>
          </a:xfrm>
          <a:prstGeom prst="rect">
            <a:avLst/>
          </a:prstGeom>
        </p:spPr>
        <p:txBody>
          <a:bodyPr vert="horz" wrap="square" lIns="0" tIns="51522" rIns="0" bIns="0" rtlCol="0">
            <a:spAutoFit/>
          </a:bodyPr>
          <a:lstStyle/>
          <a:p>
            <a:pPr marL="615212">
              <a:spcBef>
                <a:spcPts val="406"/>
              </a:spcBef>
            </a:pPr>
            <a:r>
              <a:rPr sz="1050" b="1" spc="-7" dirty="0">
                <a:solidFill>
                  <a:srgbClr val="231F20"/>
                </a:solidFill>
                <a:latin typeface="+mj-lt"/>
                <a:cs typeface="Calibri"/>
              </a:rPr>
              <a:t>Wash</a:t>
            </a:r>
            <a:r>
              <a:rPr sz="1050" b="1" spc="-55" dirty="0">
                <a:solidFill>
                  <a:srgbClr val="231F20"/>
                </a:solidFill>
                <a:latin typeface="+mj-lt"/>
                <a:cs typeface="Calibri"/>
              </a:rPr>
              <a:t> </a:t>
            </a:r>
            <a:r>
              <a:rPr sz="1050" b="1" dirty="0">
                <a:solidFill>
                  <a:srgbClr val="231F20"/>
                </a:solidFill>
                <a:latin typeface="+mj-lt"/>
                <a:cs typeface="Calibri"/>
              </a:rPr>
              <a:t>Your</a:t>
            </a:r>
            <a:r>
              <a:rPr sz="1050" b="1" spc="-10" dirty="0">
                <a:solidFill>
                  <a:srgbClr val="231F20"/>
                </a:solidFill>
                <a:latin typeface="+mj-lt"/>
                <a:cs typeface="Calibri"/>
              </a:rPr>
              <a:t> </a:t>
            </a:r>
            <a:r>
              <a:rPr sz="1050" b="1" spc="-7" dirty="0">
                <a:solidFill>
                  <a:srgbClr val="231F20"/>
                </a:solidFill>
                <a:latin typeface="+mj-lt"/>
                <a:cs typeface="Calibri"/>
              </a:rPr>
              <a:t>Hands!</a:t>
            </a:r>
            <a:endParaRPr sz="1050" dirty="0">
              <a:latin typeface="+mj-lt"/>
              <a:cs typeface="Calibri"/>
            </a:endParaRPr>
          </a:p>
          <a:p>
            <a:pPr marL="164085" indent="-155427">
              <a:spcBef>
                <a:spcPts val="266"/>
              </a:spcBef>
              <a:buAutoNum type="arabicPeriod"/>
              <a:tabLst>
                <a:tab pos="164085" algn="l"/>
              </a:tabLst>
            </a:pPr>
            <a:r>
              <a:rPr sz="900" dirty="0">
                <a:solidFill>
                  <a:srgbClr val="231F20"/>
                </a:solidFill>
                <a:latin typeface="+mj-lt"/>
                <a:cs typeface="Times New Roman"/>
              </a:rPr>
              <a:t>Wet</a:t>
            </a:r>
            <a:r>
              <a:rPr sz="900" spc="24" dirty="0">
                <a:solidFill>
                  <a:srgbClr val="231F20"/>
                </a:solidFill>
                <a:latin typeface="+mj-lt"/>
                <a:cs typeface="Times New Roman"/>
              </a:rPr>
              <a:t> </a:t>
            </a:r>
            <a:r>
              <a:rPr sz="900" dirty="0">
                <a:solidFill>
                  <a:srgbClr val="231F20"/>
                </a:solidFill>
                <a:latin typeface="+mj-lt"/>
                <a:cs typeface="Times New Roman"/>
              </a:rPr>
              <a:t>hands</a:t>
            </a:r>
            <a:r>
              <a:rPr sz="900" spc="24" dirty="0">
                <a:solidFill>
                  <a:srgbClr val="231F20"/>
                </a:solidFill>
                <a:latin typeface="+mj-lt"/>
                <a:cs typeface="Times New Roman"/>
              </a:rPr>
              <a:t> </a:t>
            </a:r>
            <a:r>
              <a:rPr sz="900" dirty="0">
                <a:solidFill>
                  <a:srgbClr val="231F20"/>
                </a:solidFill>
                <a:latin typeface="+mj-lt"/>
                <a:cs typeface="Times New Roman"/>
              </a:rPr>
              <a:t>with</a:t>
            </a:r>
            <a:r>
              <a:rPr sz="900" spc="24" dirty="0">
                <a:solidFill>
                  <a:srgbClr val="231F20"/>
                </a:solidFill>
                <a:latin typeface="+mj-lt"/>
                <a:cs typeface="Times New Roman"/>
              </a:rPr>
              <a:t> </a:t>
            </a:r>
            <a:r>
              <a:rPr sz="900" spc="-7" dirty="0">
                <a:solidFill>
                  <a:srgbClr val="231F20"/>
                </a:solidFill>
                <a:latin typeface="+mj-lt"/>
                <a:cs typeface="Times New Roman"/>
              </a:rPr>
              <a:t>water.</a:t>
            </a:r>
            <a:endParaRPr sz="900" dirty="0">
              <a:latin typeface="+mj-lt"/>
              <a:cs typeface="Times New Roman"/>
            </a:endParaRPr>
          </a:p>
          <a:p>
            <a:pPr marL="164518" marR="3464" indent="-155859">
              <a:spcBef>
                <a:spcPts val="307"/>
              </a:spcBef>
              <a:buAutoNum type="arabicPeriod"/>
              <a:tabLst>
                <a:tab pos="164518" algn="l"/>
              </a:tabLst>
            </a:pPr>
            <a:r>
              <a:rPr sz="900" dirty="0">
                <a:solidFill>
                  <a:srgbClr val="231F20"/>
                </a:solidFill>
                <a:latin typeface="+mj-lt"/>
                <a:cs typeface="Times New Roman"/>
              </a:rPr>
              <a:t>Apply</a:t>
            </a:r>
            <a:r>
              <a:rPr sz="900" spc="-7" dirty="0">
                <a:solidFill>
                  <a:srgbClr val="231F20"/>
                </a:solidFill>
                <a:latin typeface="+mj-lt"/>
                <a:cs typeface="Times New Roman"/>
              </a:rPr>
              <a:t> </a:t>
            </a:r>
            <a:r>
              <a:rPr sz="900" dirty="0">
                <a:solidFill>
                  <a:srgbClr val="231F20"/>
                </a:solidFill>
                <a:latin typeface="+mj-lt"/>
                <a:cs typeface="Times New Roman"/>
              </a:rPr>
              <a:t>soap</a:t>
            </a:r>
            <a:r>
              <a:rPr sz="900" spc="-3" dirty="0">
                <a:solidFill>
                  <a:srgbClr val="231F20"/>
                </a:solidFill>
                <a:latin typeface="+mj-lt"/>
                <a:cs typeface="Times New Roman"/>
              </a:rPr>
              <a:t> </a:t>
            </a:r>
            <a:r>
              <a:rPr sz="900" dirty="0">
                <a:solidFill>
                  <a:srgbClr val="231F20"/>
                </a:solidFill>
                <a:latin typeface="+mj-lt"/>
                <a:cs typeface="Times New Roman"/>
              </a:rPr>
              <a:t>and</a:t>
            </a:r>
            <a:r>
              <a:rPr sz="900" spc="-3" dirty="0">
                <a:solidFill>
                  <a:srgbClr val="231F20"/>
                </a:solidFill>
                <a:latin typeface="+mj-lt"/>
                <a:cs typeface="Times New Roman"/>
              </a:rPr>
              <a:t> </a:t>
            </a:r>
            <a:r>
              <a:rPr sz="900" dirty="0">
                <a:solidFill>
                  <a:srgbClr val="231F20"/>
                </a:solidFill>
                <a:latin typeface="+mj-lt"/>
                <a:cs typeface="Times New Roman"/>
              </a:rPr>
              <a:t>lather</a:t>
            </a:r>
            <a:r>
              <a:rPr sz="900" spc="-3" dirty="0">
                <a:solidFill>
                  <a:srgbClr val="231F20"/>
                </a:solidFill>
                <a:latin typeface="+mj-lt"/>
                <a:cs typeface="Times New Roman"/>
              </a:rPr>
              <a:t> </a:t>
            </a:r>
            <a:r>
              <a:rPr sz="900" dirty="0">
                <a:solidFill>
                  <a:srgbClr val="231F20"/>
                </a:solidFill>
                <a:latin typeface="+mj-lt"/>
                <a:cs typeface="Times New Roman"/>
              </a:rPr>
              <a:t>—</a:t>
            </a:r>
            <a:r>
              <a:rPr sz="900" spc="-3" dirty="0">
                <a:solidFill>
                  <a:srgbClr val="231F20"/>
                </a:solidFill>
                <a:latin typeface="+mj-lt"/>
                <a:cs typeface="Times New Roman"/>
              </a:rPr>
              <a:t> </a:t>
            </a:r>
            <a:r>
              <a:rPr sz="900" dirty="0">
                <a:solidFill>
                  <a:srgbClr val="231F20"/>
                </a:solidFill>
                <a:latin typeface="+mj-lt"/>
                <a:cs typeface="Times New Roman"/>
              </a:rPr>
              <a:t>be</a:t>
            </a:r>
            <a:r>
              <a:rPr sz="900" spc="-3" dirty="0">
                <a:solidFill>
                  <a:srgbClr val="231F20"/>
                </a:solidFill>
                <a:latin typeface="+mj-lt"/>
                <a:cs typeface="Times New Roman"/>
              </a:rPr>
              <a:t> </a:t>
            </a:r>
            <a:r>
              <a:rPr sz="900" dirty="0">
                <a:solidFill>
                  <a:srgbClr val="231F20"/>
                </a:solidFill>
                <a:latin typeface="+mj-lt"/>
                <a:cs typeface="Times New Roman"/>
              </a:rPr>
              <a:t>sure</a:t>
            </a:r>
            <a:r>
              <a:rPr sz="900" spc="-3" dirty="0">
                <a:solidFill>
                  <a:srgbClr val="231F20"/>
                </a:solidFill>
                <a:latin typeface="+mj-lt"/>
                <a:cs typeface="Times New Roman"/>
              </a:rPr>
              <a:t> </a:t>
            </a:r>
            <a:r>
              <a:rPr sz="900" dirty="0">
                <a:solidFill>
                  <a:srgbClr val="231F20"/>
                </a:solidFill>
                <a:latin typeface="+mj-lt"/>
                <a:cs typeface="Times New Roman"/>
              </a:rPr>
              <a:t>to</a:t>
            </a:r>
            <a:r>
              <a:rPr sz="900" spc="-3" dirty="0">
                <a:solidFill>
                  <a:srgbClr val="231F20"/>
                </a:solidFill>
                <a:latin typeface="+mj-lt"/>
                <a:cs typeface="Times New Roman"/>
              </a:rPr>
              <a:t> </a:t>
            </a:r>
            <a:r>
              <a:rPr sz="900" dirty="0">
                <a:solidFill>
                  <a:srgbClr val="231F20"/>
                </a:solidFill>
                <a:latin typeface="+mj-lt"/>
                <a:cs typeface="Times New Roman"/>
              </a:rPr>
              <a:t>wash</a:t>
            </a:r>
            <a:r>
              <a:rPr sz="900" spc="-3" dirty="0">
                <a:solidFill>
                  <a:srgbClr val="231F20"/>
                </a:solidFill>
                <a:latin typeface="+mj-lt"/>
                <a:cs typeface="Times New Roman"/>
              </a:rPr>
              <a:t> </a:t>
            </a:r>
            <a:r>
              <a:rPr sz="900" dirty="0">
                <a:solidFill>
                  <a:srgbClr val="231F20"/>
                </a:solidFill>
                <a:latin typeface="+mj-lt"/>
                <a:cs typeface="Times New Roman"/>
              </a:rPr>
              <a:t>the</a:t>
            </a:r>
            <a:r>
              <a:rPr sz="900" spc="-3" dirty="0">
                <a:solidFill>
                  <a:srgbClr val="231F20"/>
                </a:solidFill>
                <a:latin typeface="+mj-lt"/>
                <a:cs typeface="Times New Roman"/>
              </a:rPr>
              <a:t> </a:t>
            </a:r>
            <a:r>
              <a:rPr sz="900" spc="-14" dirty="0">
                <a:solidFill>
                  <a:srgbClr val="231F20"/>
                </a:solidFill>
                <a:latin typeface="+mj-lt"/>
                <a:cs typeface="Times New Roman"/>
              </a:rPr>
              <a:t>front </a:t>
            </a:r>
            <a:r>
              <a:rPr sz="900" dirty="0">
                <a:solidFill>
                  <a:srgbClr val="231F20"/>
                </a:solidFill>
                <a:latin typeface="+mj-lt"/>
                <a:cs typeface="Times New Roman"/>
              </a:rPr>
              <a:t>and</a:t>
            </a:r>
            <a:r>
              <a:rPr sz="900" spc="-14" dirty="0">
                <a:solidFill>
                  <a:srgbClr val="231F20"/>
                </a:solidFill>
                <a:latin typeface="+mj-lt"/>
                <a:cs typeface="Times New Roman"/>
              </a:rPr>
              <a:t> </a:t>
            </a:r>
            <a:r>
              <a:rPr sz="900" spc="-7" dirty="0">
                <a:solidFill>
                  <a:srgbClr val="231F20"/>
                </a:solidFill>
                <a:latin typeface="+mj-lt"/>
                <a:cs typeface="Times New Roman"/>
              </a:rPr>
              <a:t>backs</a:t>
            </a:r>
            <a:r>
              <a:rPr sz="900" spc="-14" dirty="0">
                <a:solidFill>
                  <a:srgbClr val="231F20"/>
                </a:solidFill>
                <a:latin typeface="+mj-lt"/>
                <a:cs typeface="Times New Roman"/>
              </a:rPr>
              <a:t> </a:t>
            </a:r>
            <a:r>
              <a:rPr sz="900" dirty="0">
                <a:solidFill>
                  <a:srgbClr val="231F20"/>
                </a:solidFill>
                <a:latin typeface="+mj-lt"/>
                <a:cs typeface="Times New Roman"/>
              </a:rPr>
              <a:t>of</a:t>
            </a:r>
            <a:r>
              <a:rPr sz="900" spc="-14" dirty="0">
                <a:solidFill>
                  <a:srgbClr val="231F20"/>
                </a:solidFill>
                <a:latin typeface="+mj-lt"/>
                <a:cs typeface="Times New Roman"/>
              </a:rPr>
              <a:t> </a:t>
            </a:r>
            <a:r>
              <a:rPr sz="900" dirty="0">
                <a:solidFill>
                  <a:srgbClr val="231F20"/>
                </a:solidFill>
                <a:latin typeface="+mj-lt"/>
                <a:cs typeface="Times New Roman"/>
              </a:rPr>
              <a:t>hands</a:t>
            </a:r>
            <a:r>
              <a:rPr sz="900" spc="-14" dirty="0">
                <a:solidFill>
                  <a:srgbClr val="231F20"/>
                </a:solidFill>
                <a:latin typeface="+mj-lt"/>
                <a:cs typeface="Times New Roman"/>
              </a:rPr>
              <a:t> </a:t>
            </a:r>
            <a:r>
              <a:rPr sz="900" dirty="0">
                <a:solidFill>
                  <a:srgbClr val="231F20"/>
                </a:solidFill>
                <a:latin typeface="+mj-lt"/>
                <a:cs typeface="Times New Roman"/>
              </a:rPr>
              <a:t>as</a:t>
            </a:r>
            <a:r>
              <a:rPr sz="900" spc="-14" dirty="0">
                <a:solidFill>
                  <a:srgbClr val="231F20"/>
                </a:solidFill>
                <a:latin typeface="+mj-lt"/>
                <a:cs typeface="Times New Roman"/>
              </a:rPr>
              <a:t> well </a:t>
            </a:r>
            <a:r>
              <a:rPr sz="900" dirty="0">
                <a:solidFill>
                  <a:srgbClr val="231F20"/>
                </a:solidFill>
                <a:latin typeface="+mj-lt"/>
                <a:cs typeface="Times New Roman"/>
              </a:rPr>
              <a:t>as</a:t>
            </a:r>
            <a:r>
              <a:rPr sz="900" spc="-14" dirty="0">
                <a:solidFill>
                  <a:srgbClr val="231F20"/>
                </a:solidFill>
                <a:latin typeface="+mj-lt"/>
                <a:cs typeface="Times New Roman"/>
              </a:rPr>
              <a:t> </a:t>
            </a:r>
            <a:r>
              <a:rPr sz="900" dirty="0">
                <a:solidFill>
                  <a:srgbClr val="231F20"/>
                </a:solidFill>
                <a:latin typeface="+mj-lt"/>
                <a:cs typeface="Times New Roman"/>
              </a:rPr>
              <a:t>in</a:t>
            </a:r>
            <a:r>
              <a:rPr sz="900" spc="-14" dirty="0">
                <a:solidFill>
                  <a:srgbClr val="231F20"/>
                </a:solidFill>
                <a:latin typeface="+mj-lt"/>
                <a:cs typeface="Times New Roman"/>
              </a:rPr>
              <a:t> </a:t>
            </a:r>
            <a:r>
              <a:rPr sz="900" dirty="0">
                <a:solidFill>
                  <a:srgbClr val="231F20"/>
                </a:solidFill>
                <a:latin typeface="+mj-lt"/>
                <a:cs typeface="Times New Roman"/>
              </a:rPr>
              <a:t>between</a:t>
            </a:r>
            <a:r>
              <a:rPr sz="900" spc="-14" dirty="0">
                <a:solidFill>
                  <a:srgbClr val="231F20"/>
                </a:solidFill>
                <a:latin typeface="+mj-lt"/>
                <a:cs typeface="Times New Roman"/>
              </a:rPr>
              <a:t> </a:t>
            </a:r>
            <a:r>
              <a:rPr sz="900" spc="-7" dirty="0">
                <a:solidFill>
                  <a:srgbClr val="231F20"/>
                </a:solidFill>
                <a:latin typeface="+mj-lt"/>
                <a:cs typeface="Times New Roman"/>
              </a:rPr>
              <a:t>fingers, </a:t>
            </a:r>
            <a:r>
              <a:rPr sz="900" dirty="0">
                <a:solidFill>
                  <a:srgbClr val="231F20"/>
                </a:solidFill>
                <a:latin typeface="+mj-lt"/>
                <a:cs typeface="Times New Roman"/>
              </a:rPr>
              <a:t>rubbing for at least 20 </a:t>
            </a:r>
            <a:r>
              <a:rPr sz="900" spc="-7" dirty="0">
                <a:solidFill>
                  <a:srgbClr val="231F20"/>
                </a:solidFill>
                <a:latin typeface="+mj-lt"/>
                <a:cs typeface="Times New Roman"/>
              </a:rPr>
              <a:t>seconds.</a:t>
            </a:r>
            <a:endParaRPr sz="900" dirty="0">
              <a:latin typeface="+mj-lt"/>
              <a:cs typeface="Times New Roman"/>
            </a:endParaRPr>
          </a:p>
          <a:p>
            <a:pPr marL="164085" indent="-155427">
              <a:spcBef>
                <a:spcPts val="307"/>
              </a:spcBef>
              <a:buAutoNum type="arabicPeriod"/>
              <a:tabLst>
                <a:tab pos="164085" algn="l"/>
              </a:tabLst>
            </a:pPr>
            <a:r>
              <a:rPr sz="900" dirty="0">
                <a:solidFill>
                  <a:srgbClr val="231F20"/>
                </a:solidFill>
                <a:latin typeface="+mj-lt"/>
                <a:cs typeface="Times New Roman"/>
              </a:rPr>
              <a:t>Rinse</a:t>
            </a:r>
            <a:r>
              <a:rPr sz="900" spc="10" dirty="0">
                <a:solidFill>
                  <a:srgbClr val="231F20"/>
                </a:solidFill>
                <a:latin typeface="+mj-lt"/>
                <a:cs typeface="Times New Roman"/>
              </a:rPr>
              <a:t> </a:t>
            </a:r>
            <a:r>
              <a:rPr sz="900" dirty="0">
                <a:solidFill>
                  <a:srgbClr val="231F20"/>
                </a:solidFill>
                <a:latin typeface="+mj-lt"/>
                <a:cs typeface="Times New Roman"/>
              </a:rPr>
              <a:t>hands</a:t>
            </a:r>
            <a:r>
              <a:rPr sz="900" spc="10" dirty="0">
                <a:solidFill>
                  <a:srgbClr val="231F20"/>
                </a:solidFill>
                <a:latin typeface="+mj-lt"/>
                <a:cs typeface="Times New Roman"/>
              </a:rPr>
              <a:t> </a:t>
            </a:r>
            <a:r>
              <a:rPr sz="900" dirty="0">
                <a:solidFill>
                  <a:srgbClr val="231F20"/>
                </a:solidFill>
                <a:latin typeface="+mj-lt"/>
                <a:cs typeface="Times New Roman"/>
              </a:rPr>
              <a:t>thoroughly</a:t>
            </a:r>
            <a:r>
              <a:rPr sz="900" spc="10" dirty="0">
                <a:solidFill>
                  <a:srgbClr val="231F20"/>
                </a:solidFill>
                <a:latin typeface="+mj-lt"/>
                <a:cs typeface="Times New Roman"/>
              </a:rPr>
              <a:t> </a:t>
            </a:r>
            <a:r>
              <a:rPr sz="900" dirty="0">
                <a:solidFill>
                  <a:srgbClr val="231F20"/>
                </a:solidFill>
                <a:latin typeface="+mj-lt"/>
                <a:cs typeface="Times New Roman"/>
              </a:rPr>
              <a:t>with</a:t>
            </a:r>
            <a:r>
              <a:rPr sz="900" spc="10" dirty="0">
                <a:solidFill>
                  <a:srgbClr val="231F20"/>
                </a:solidFill>
                <a:latin typeface="+mj-lt"/>
                <a:cs typeface="Times New Roman"/>
              </a:rPr>
              <a:t> </a:t>
            </a:r>
            <a:r>
              <a:rPr sz="900" dirty="0">
                <a:solidFill>
                  <a:srgbClr val="231F20"/>
                </a:solidFill>
                <a:latin typeface="+mj-lt"/>
                <a:cs typeface="Times New Roman"/>
              </a:rPr>
              <a:t>potable</a:t>
            </a:r>
            <a:r>
              <a:rPr sz="900" spc="10" dirty="0">
                <a:solidFill>
                  <a:srgbClr val="231F20"/>
                </a:solidFill>
                <a:latin typeface="+mj-lt"/>
                <a:cs typeface="Times New Roman"/>
              </a:rPr>
              <a:t> </a:t>
            </a:r>
            <a:r>
              <a:rPr sz="900" spc="-7" dirty="0">
                <a:solidFill>
                  <a:srgbClr val="231F20"/>
                </a:solidFill>
                <a:latin typeface="+mj-lt"/>
                <a:cs typeface="Times New Roman"/>
              </a:rPr>
              <a:t>water.</a:t>
            </a:r>
            <a:endParaRPr sz="900" dirty="0">
              <a:latin typeface="+mj-lt"/>
              <a:cs typeface="Times New Roman"/>
            </a:endParaRPr>
          </a:p>
          <a:p>
            <a:pPr marL="164085" indent="-155427">
              <a:spcBef>
                <a:spcPts val="307"/>
              </a:spcBef>
              <a:buAutoNum type="arabicPeriod"/>
              <a:tabLst>
                <a:tab pos="164085" algn="l"/>
              </a:tabLst>
            </a:pPr>
            <a:r>
              <a:rPr sz="900" dirty="0">
                <a:solidFill>
                  <a:srgbClr val="231F20"/>
                </a:solidFill>
                <a:latin typeface="+mj-lt"/>
                <a:cs typeface="Times New Roman"/>
              </a:rPr>
              <a:t>Dry</a:t>
            </a:r>
            <a:r>
              <a:rPr sz="900" spc="14" dirty="0">
                <a:solidFill>
                  <a:srgbClr val="231F20"/>
                </a:solidFill>
                <a:latin typeface="+mj-lt"/>
                <a:cs typeface="Times New Roman"/>
              </a:rPr>
              <a:t> </a:t>
            </a:r>
            <a:r>
              <a:rPr sz="900" dirty="0">
                <a:solidFill>
                  <a:srgbClr val="231F20"/>
                </a:solidFill>
                <a:latin typeface="+mj-lt"/>
                <a:cs typeface="Times New Roman"/>
              </a:rPr>
              <a:t>with</a:t>
            </a:r>
            <a:r>
              <a:rPr sz="900" spc="17" dirty="0">
                <a:solidFill>
                  <a:srgbClr val="231F20"/>
                </a:solidFill>
                <a:latin typeface="+mj-lt"/>
                <a:cs typeface="Times New Roman"/>
              </a:rPr>
              <a:t> </a:t>
            </a:r>
            <a:r>
              <a:rPr sz="900" dirty="0">
                <a:solidFill>
                  <a:srgbClr val="231F20"/>
                </a:solidFill>
                <a:latin typeface="+mj-lt"/>
                <a:cs typeface="Times New Roman"/>
              </a:rPr>
              <a:t>a</a:t>
            </a:r>
            <a:r>
              <a:rPr sz="900" spc="14" dirty="0">
                <a:solidFill>
                  <a:srgbClr val="231F20"/>
                </a:solidFill>
                <a:latin typeface="+mj-lt"/>
                <a:cs typeface="Times New Roman"/>
              </a:rPr>
              <a:t> </a:t>
            </a:r>
            <a:r>
              <a:rPr sz="900" dirty="0">
                <a:solidFill>
                  <a:srgbClr val="231F20"/>
                </a:solidFill>
                <a:latin typeface="+mj-lt"/>
                <a:cs typeface="Times New Roman"/>
              </a:rPr>
              <a:t>paper</a:t>
            </a:r>
            <a:r>
              <a:rPr sz="900" spc="17" dirty="0">
                <a:solidFill>
                  <a:srgbClr val="231F20"/>
                </a:solidFill>
                <a:latin typeface="+mj-lt"/>
                <a:cs typeface="Times New Roman"/>
              </a:rPr>
              <a:t> </a:t>
            </a:r>
            <a:r>
              <a:rPr sz="900" spc="-7" dirty="0">
                <a:solidFill>
                  <a:srgbClr val="231F20"/>
                </a:solidFill>
                <a:latin typeface="+mj-lt"/>
                <a:cs typeface="Times New Roman"/>
              </a:rPr>
              <a:t>towel.</a:t>
            </a:r>
            <a:endParaRPr sz="900" dirty="0">
              <a:latin typeface="+mj-lt"/>
              <a:cs typeface="Times New Roman"/>
            </a:endParaRPr>
          </a:p>
          <a:p>
            <a:pPr marL="164085" indent="-155427">
              <a:spcBef>
                <a:spcPts val="307"/>
              </a:spcBef>
              <a:buAutoNum type="arabicPeriod"/>
              <a:tabLst>
                <a:tab pos="164085" algn="l"/>
              </a:tabLst>
            </a:pPr>
            <a:r>
              <a:rPr sz="900" dirty="0">
                <a:solidFill>
                  <a:srgbClr val="231F20"/>
                </a:solidFill>
                <a:latin typeface="+mj-lt"/>
                <a:cs typeface="Times New Roman"/>
              </a:rPr>
              <a:t>Turn</a:t>
            </a:r>
            <a:r>
              <a:rPr sz="900" spc="-7" dirty="0">
                <a:solidFill>
                  <a:srgbClr val="231F20"/>
                </a:solidFill>
                <a:latin typeface="+mj-lt"/>
                <a:cs typeface="Times New Roman"/>
              </a:rPr>
              <a:t> </a:t>
            </a:r>
            <a:r>
              <a:rPr sz="900" spc="-14" dirty="0">
                <a:solidFill>
                  <a:srgbClr val="231F20"/>
                </a:solidFill>
                <a:latin typeface="+mj-lt"/>
                <a:cs typeface="Times New Roman"/>
              </a:rPr>
              <a:t>off</a:t>
            </a:r>
            <a:r>
              <a:rPr sz="900" spc="-3" dirty="0">
                <a:solidFill>
                  <a:srgbClr val="231F20"/>
                </a:solidFill>
                <a:latin typeface="+mj-lt"/>
                <a:cs typeface="Times New Roman"/>
              </a:rPr>
              <a:t> </a:t>
            </a:r>
            <a:r>
              <a:rPr sz="900" dirty="0">
                <a:solidFill>
                  <a:srgbClr val="231F20"/>
                </a:solidFill>
                <a:latin typeface="+mj-lt"/>
                <a:cs typeface="Times New Roman"/>
              </a:rPr>
              <a:t>faucet</a:t>
            </a:r>
            <a:r>
              <a:rPr sz="900" spc="-3" dirty="0">
                <a:solidFill>
                  <a:srgbClr val="231F20"/>
                </a:solidFill>
                <a:latin typeface="+mj-lt"/>
                <a:cs typeface="Times New Roman"/>
              </a:rPr>
              <a:t> </a:t>
            </a:r>
            <a:r>
              <a:rPr sz="900" dirty="0">
                <a:solidFill>
                  <a:srgbClr val="231F20"/>
                </a:solidFill>
                <a:latin typeface="+mj-lt"/>
                <a:cs typeface="Times New Roman"/>
              </a:rPr>
              <a:t>with</a:t>
            </a:r>
            <a:r>
              <a:rPr sz="900" spc="-7" dirty="0">
                <a:solidFill>
                  <a:srgbClr val="231F20"/>
                </a:solidFill>
                <a:latin typeface="+mj-lt"/>
                <a:cs typeface="Times New Roman"/>
              </a:rPr>
              <a:t> </a:t>
            </a:r>
            <a:r>
              <a:rPr sz="900" dirty="0">
                <a:solidFill>
                  <a:srgbClr val="231F20"/>
                </a:solidFill>
                <a:latin typeface="+mj-lt"/>
                <a:cs typeface="Times New Roman"/>
              </a:rPr>
              <a:t>used</a:t>
            </a:r>
            <a:r>
              <a:rPr sz="900" spc="-3" dirty="0">
                <a:solidFill>
                  <a:srgbClr val="231F20"/>
                </a:solidFill>
                <a:latin typeface="+mj-lt"/>
                <a:cs typeface="Times New Roman"/>
              </a:rPr>
              <a:t> </a:t>
            </a:r>
            <a:r>
              <a:rPr sz="900" dirty="0">
                <a:solidFill>
                  <a:srgbClr val="231F20"/>
                </a:solidFill>
                <a:latin typeface="+mj-lt"/>
                <a:cs typeface="Times New Roman"/>
              </a:rPr>
              <a:t>paper</a:t>
            </a:r>
            <a:r>
              <a:rPr sz="900" spc="-3" dirty="0">
                <a:solidFill>
                  <a:srgbClr val="231F20"/>
                </a:solidFill>
                <a:latin typeface="+mj-lt"/>
                <a:cs typeface="Times New Roman"/>
              </a:rPr>
              <a:t> </a:t>
            </a:r>
            <a:r>
              <a:rPr sz="900" spc="-7" dirty="0">
                <a:solidFill>
                  <a:srgbClr val="231F20"/>
                </a:solidFill>
                <a:latin typeface="+mj-lt"/>
                <a:cs typeface="Times New Roman"/>
              </a:rPr>
              <a:t>towel.</a:t>
            </a:r>
            <a:endParaRPr sz="900" dirty="0">
              <a:latin typeface="+mj-lt"/>
              <a:cs typeface="Times New Roman"/>
            </a:endParaRPr>
          </a:p>
        </p:txBody>
      </p:sp>
      <p:sp>
        <p:nvSpPr>
          <p:cNvPr id="4" name="object 4"/>
          <p:cNvSpPr txBox="1"/>
          <p:nvPr/>
        </p:nvSpPr>
        <p:spPr>
          <a:xfrm>
            <a:off x="4860998" y="394406"/>
            <a:ext cx="2395836" cy="1284326"/>
          </a:xfrm>
          <a:prstGeom prst="rect">
            <a:avLst/>
          </a:prstGeom>
        </p:spPr>
        <p:txBody>
          <a:bodyPr vert="horz" wrap="square" lIns="0" tIns="47625" rIns="0" bIns="0" rtlCol="0">
            <a:spAutoFit/>
          </a:bodyPr>
          <a:lstStyle/>
          <a:p>
            <a:pPr marL="8658" algn="ctr">
              <a:spcBef>
                <a:spcPts val="375"/>
              </a:spcBef>
              <a:buClr>
                <a:srgbClr val="231F20"/>
              </a:buClr>
              <a:tabLst>
                <a:tab pos="164085" algn="l"/>
              </a:tabLst>
            </a:pPr>
            <a:r>
              <a:rPr lang="en-US" sz="1050" b="1" dirty="0">
                <a:solidFill>
                  <a:srgbClr val="4F2683"/>
                </a:solidFill>
                <a:latin typeface="+mj-lt"/>
                <a:cs typeface="Calibri"/>
              </a:rPr>
              <a:t>When</a:t>
            </a:r>
            <a:r>
              <a:rPr lang="en-US" sz="1050" b="1" spc="-3" dirty="0">
                <a:solidFill>
                  <a:srgbClr val="4F2683"/>
                </a:solidFill>
                <a:latin typeface="+mj-lt"/>
                <a:cs typeface="Calibri"/>
              </a:rPr>
              <a:t> </a:t>
            </a:r>
            <a:r>
              <a:rPr lang="en-US" sz="1050" b="1" dirty="0">
                <a:solidFill>
                  <a:srgbClr val="4F2683"/>
                </a:solidFill>
                <a:latin typeface="+mj-lt"/>
                <a:cs typeface="Calibri"/>
              </a:rPr>
              <a:t>you MUST</a:t>
            </a:r>
            <a:r>
              <a:rPr lang="en-US" sz="1050" b="1" spc="-34" dirty="0">
                <a:solidFill>
                  <a:srgbClr val="4F2683"/>
                </a:solidFill>
                <a:latin typeface="+mj-lt"/>
                <a:cs typeface="Calibri"/>
              </a:rPr>
              <a:t> </a:t>
            </a:r>
            <a:r>
              <a:rPr lang="en-US" sz="1050" b="1" spc="-7" dirty="0">
                <a:solidFill>
                  <a:srgbClr val="4F2683"/>
                </a:solidFill>
                <a:latin typeface="+mj-lt"/>
                <a:cs typeface="Calibri"/>
              </a:rPr>
              <a:t>Wash</a:t>
            </a:r>
            <a:r>
              <a:rPr lang="en-US" sz="1050" b="1" spc="-37" dirty="0">
                <a:solidFill>
                  <a:srgbClr val="4F2683"/>
                </a:solidFill>
                <a:latin typeface="+mj-lt"/>
                <a:cs typeface="Calibri"/>
              </a:rPr>
              <a:t> </a:t>
            </a:r>
            <a:r>
              <a:rPr lang="en-US" sz="1050" b="1" dirty="0">
                <a:solidFill>
                  <a:srgbClr val="4F2683"/>
                </a:solidFill>
                <a:latin typeface="+mj-lt"/>
                <a:cs typeface="Calibri"/>
              </a:rPr>
              <a:t>Your </a:t>
            </a:r>
            <a:r>
              <a:rPr lang="en-US" sz="1050" b="1" spc="-7" dirty="0">
                <a:solidFill>
                  <a:srgbClr val="4F2683"/>
                </a:solidFill>
                <a:latin typeface="+mj-lt"/>
                <a:cs typeface="Calibri"/>
              </a:rPr>
              <a:t>Hands</a:t>
            </a:r>
            <a:endParaRPr lang="en-US" sz="1050" dirty="0">
              <a:solidFill>
                <a:srgbClr val="4F2683"/>
              </a:solidFill>
              <a:latin typeface="+mj-lt"/>
              <a:cs typeface="Times New Roman"/>
            </a:endParaRPr>
          </a:p>
          <a:p>
            <a:pPr marL="164085" indent="-155427">
              <a:spcBef>
                <a:spcPts val="375"/>
              </a:spcBef>
              <a:buClr>
                <a:srgbClr val="231F20"/>
              </a:buClr>
              <a:buChar char="•"/>
              <a:tabLst>
                <a:tab pos="164085" algn="l"/>
              </a:tabLst>
            </a:pPr>
            <a:r>
              <a:rPr sz="900" dirty="0">
                <a:solidFill>
                  <a:srgbClr val="4F2683"/>
                </a:solidFill>
                <a:latin typeface="+mj-lt"/>
                <a:cs typeface="Times New Roman"/>
              </a:rPr>
              <a:t>After</a:t>
            </a:r>
            <a:r>
              <a:rPr sz="900" spc="17" dirty="0">
                <a:solidFill>
                  <a:srgbClr val="4F2683"/>
                </a:solidFill>
                <a:latin typeface="+mj-lt"/>
                <a:cs typeface="Times New Roman"/>
              </a:rPr>
              <a:t> </a:t>
            </a:r>
            <a:r>
              <a:rPr sz="900" dirty="0">
                <a:solidFill>
                  <a:srgbClr val="4F2683"/>
                </a:solidFill>
                <a:latin typeface="+mj-lt"/>
                <a:cs typeface="Times New Roman"/>
              </a:rPr>
              <a:t>using</a:t>
            </a:r>
            <a:r>
              <a:rPr sz="900" spc="20" dirty="0">
                <a:solidFill>
                  <a:srgbClr val="4F2683"/>
                </a:solidFill>
                <a:latin typeface="+mj-lt"/>
                <a:cs typeface="Times New Roman"/>
              </a:rPr>
              <a:t> </a:t>
            </a:r>
            <a:r>
              <a:rPr sz="900" dirty="0">
                <a:solidFill>
                  <a:srgbClr val="4F2683"/>
                </a:solidFill>
                <a:latin typeface="+mj-lt"/>
                <a:cs typeface="Times New Roman"/>
              </a:rPr>
              <a:t>the</a:t>
            </a:r>
            <a:r>
              <a:rPr sz="900" spc="20" dirty="0">
                <a:solidFill>
                  <a:srgbClr val="4F2683"/>
                </a:solidFill>
                <a:latin typeface="+mj-lt"/>
                <a:cs typeface="Times New Roman"/>
              </a:rPr>
              <a:t> </a:t>
            </a:r>
            <a:r>
              <a:rPr sz="900" spc="-7" dirty="0">
                <a:solidFill>
                  <a:srgbClr val="4F2683"/>
                </a:solidFill>
                <a:latin typeface="+mj-lt"/>
                <a:cs typeface="Times New Roman"/>
              </a:rPr>
              <a:t>restroom.</a:t>
            </a:r>
            <a:endParaRPr sz="900" dirty="0">
              <a:latin typeface="+mj-lt"/>
              <a:cs typeface="Times New Roman"/>
            </a:endParaRPr>
          </a:p>
          <a:p>
            <a:pPr marL="164085" indent="-155427">
              <a:spcBef>
                <a:spcPts val="307"/>
              </a:spcBef>
              <a:buClr>
                <a:srgbClr val="231F20"/>
              </a:buClr>
              <a:buChar char="•"/>
              <a:tabLst>
                <a:tab pos="164085" algn="l"/>
              </a:tabLst>
            </a:pPr>
            <a:r>
              <a:rPr sz="900" spc="-7" dirty="0">
                <a:solidFill>
                  <a:srgbClr val="4F2683"/>
                </a:solidFill>
                <a:latin typeface="+mj-lt"/>
                <a:cs typeface="Times New Roman"/>
              </a:rPr>
              <a:t>Before</a:t>
            </a:r>
            <a:r>
              <a:rPr sz="900" spc="24" dirty="0">
                <a:solidFill>
                  <a:srgbClr val="4F2683"/>
                </a:solidFill>
                <a:latin typeface="+mj-lt"/>
                <a:cs typeface="Times New Roman"/>
              </a:rPr>
              <a:t> </a:t>
            </a:r>
            <a:r>
              <a:rPr sz="900" dirty="0">
                <a:solidFill>
                  <a:srgbClr val="4F2683"/>
                </a:solidFill>
                <a:latin typeface="+mj-lt"/>
                <a:cs typeface="Times New Roman"/>
              </a:rPr>
              <a:t>starting</a:t>
            </a:r>
            <a:r>
              <a:rPr sz="900" spc="24" dirty="0">
                <a:solidFill>
                  <a:srgbClr val="4F2683"/>
                </a:solidFill>
                <a:latin typeface="+mj-lt"/>
                <a:cs typeface="Times New Roman"/>
              </a:rPr>
              <a:t> </a:t>
            </a:r>
            <a:r>
              <a:rPr sz="900" dirty="0">
                <a:solidFill>
                  <a:srgbClr val="4F2683"/>
                </a:solidFill>
                <a:latin typeface="+mj-lt"/>
                <a:cs typeface="Times New Roman"/>
              </a:rPr>
              <a:t>or</a:t>
            </a:r>
            <a:r>
              <a:rPr sz="900" spc="24" dirty="0">
                <a:solidFill>
                  <a:srgbClr val="4F2683"/>
                </a:solidFill>
                <a:latin typeface="+mj-lt"/>
                <a:cs typeface="Times New Roman"/>
              </a:rPr>
              <a:t> </a:t>
            </a:r>
            <a:r>
              <a:rPr sz="900" dirty="0">
                <a:solidFill>
                  <a:srgbClr val="4F2683"/>
                </a:solidFill>
                <a:latin typeface="+mj-lt"/>
                <a:cs typeface="Times New Roman"/>
              </a:rPr>
              <a:t>returning</a:t>
            </a:r>
            <a:r>
              <a:rPr sz="900" spc="24" dirty="0">
                <a:solidFill>
                  <a:srgbClr val="4F2683"/>
                </a:solidFill>
                <a:latin typeface="+mj-lt"/>
                <a:cs typeface="Times New Roman"/>
              </a:rPr>
              <a:t> </a:t>
            </a:r>
            <a:r>
              <a:rPr sz="900" dirty="0">
                <a:solidFill>
                  <a:srgbClr val="4F2683"/>
                </a:solidFill>
                <a:latin typeface="+mj-lt"/>
                <a:cs typeface="Times New Roman"/>
              </a:rPr>
              <a:t>to</a:t>
            </a:r>
            <a:r>
              <a:rPr sz="900" spc="24" dirty="0">
                <a:solidFill>
                  <a:srgbClr val="4F2683"/>
                </a:solidFill>
                <a:latin typeface="+mj-lt"/>
                <a:cs typeface="Times New Roman"/>
              </a:rPr>
              <a:t> </a:t>
            </a:r>
            <a:r>
              <a:rPr sz="900" spc="-14" dirty="0">
                <a:solidFill>
                  <a:srgbClr val="4F2683"/>
                </a:solidFill>
                <a:latin typeface="+mj-lt"/>
                <a:cs typeface="Times New Roman"/>
              </a:rPr>
              <a:t>work.</a:t>
            </a:r>
            <a:endParaRPr sz="900" dirty="0">
              <a:latin typeface="+mj-lt"/>
              <a:cs typeface="Times New Roman"/>
            </a:endParaRPr>
          </a:p>
          <a:p>
            <a:pPr marL="164085" indent="-155427">
              <a:spcBef>
                <a:spcPts val="307"/>
              </a:spcBef>
              <a:buClr>
                <a:srgbClr val="231F20"/>
              </a:buClr>
              <a:buChar char="•"/>
              <a:tabLst>
                <a:tab pos="164085" algn="l"/>
              </a:tabLst>
            </a:pPr>
            <a:r>
              <a:rPr sz="900" spc="-7" dirty="0">
                <a:solidFill>
                  <a:srgbClr val="4F2683"/>
                </a:solidFill>
                <a:latin typeface="+mj-lt"/>
                <a:cs typeface="Times New Roman"/>
              </a:rPr>
              <a:t>Before</a:t>
            </a:r>
            <a:r>
              <a:rPr sz="900" spc="3" dirty="0">
                <a:solidFill>
                  <a:srgbClr val="4F2683"/>
                </a:solidFill>
                <a:latin typeface="+mj-lt"/>
                <a:cs typeface="Times New Roman"/>
              </a:rPr>
              <a:t> </a:t>
            </a:r>
            <a:r>
              <a:rPr sz="900" dirty="0">
                <a:solidFill>
                  <a:srgbClr val="4F2683"/>
                </a:solidFill>
                <a:latin typeface="+mj-lt"/>
                <a:cs typeface="Times New Roman"/>
              </a:rPr>
              <a:t>and</a:t>
            </a:r>
            <a:r>
              <a:rPr sz="900" spc="3" dirty="0">
                <a:solidFill>
                  <a:srgbClr val="4F2683"/>
                </a:solidFill>
                <a:latin typeface="+mj-lt"/>
                <a:cs typeface="Times New Roman"/>
              </a:rPr>
              <a:t> </a:t>
            </a:r>
            <a:r>
              <a:rPr sz="900" dirty="0">
                <a:solidFill>
                  <a:srgbClr val="4F2683"/>
                </a:solidFill>
                <a:latin typeface="+mj-lt"/>
                <a:cs typeface="Times New Roman"/>
              </a:rPr>
              <a:t>after</a:t>
            </a:r>
            <a:r>
              <a:rPr sz="900" spc="3" dirty="0">
                <a:solidFill>
                  <a:srgbClr val="4F2683"/>
                </a:solidFill>
                <a:latin typeface="+mj-lt"/>
                <a:cs typeface="Times New Roman"/>
              </a:rPr>
              <a:t> </a:t>
            </a:r>
            <a:r>
              <a:rPr sz="900" dirty="0">
                <a:solidFill>
                  <a:srgbClr val="4F2683"/>
                </a:solidFill>
                <a:latin typeface="+mj-lt"/>
                <a:cs typeface="Times New Roman"/>
              </a:rPr>
              <a:t>eating</a:t>
            </a:r>
            <a:r>
              <a:rPr sz="900" spc="3" dirty="0">
                <a:solidFill>
                  <a:srgbClr val="4F2683"/>
                </a:solidFill>
                <a:latin typeface="+mj-lt"/>
                <a:cs typeface="Times New Roman"/>
              </a:rPr>
              <a:t> </a:t>
            </a:r>
            <a:r>
              <a:rPr sz="900" dirty="0">
                <a:solidFill>
                  <a:srgbClr val="4F2683"/>
                </a:solidFill>
                <a:latin typeface="+mj-lt"/>
                <a:cs typeface="Times New Roman"/>
              </a:rPr>
              <a:t>or</a:t>
            </a:r>
            <a:r>
              <a:rPr sz="900" spc="3" dirty="0">
                <a:solidFill>
                  <a:srgbClr val="4F2683"/>
                </a:solidFill>
                <a:latin typeface="+mj-lt"/>
                <a:cs typeface="Times New Roman"/>
              </a:rPr>
              <a:t> </a:t>
            </a:r>
            <a:r>
              <a:rPr sz="900" spc="-7" dirty="0">
                <a:solidFill>
                  <a:srgbClr val="4F2683"/>
                </a:solidFill>
                <a:latin typeface="+mj-lt"/>
                <a:cs typeface="Times New Roman"/>
              </a:rPr>
              <a:t>smoking.</a:t>
            </a:r>
            <a:endParaRPr sz="900" dirty="0">
              <a:latin typeface="+mj-lt"/>
              <a:cs typeface="Times New Roman"/>
            </a:endParaRPr>
          </a:p>
          <a:p>
            <a:pPr marL="164085" indent="-155427">
              <a:spcBef>
                <a:spcPts val="307"/>
              </a:spcBef>
              <a:buClr>
                <a:srgbClr val="231F20"/>
              </a:buClr>
              <a:buChar char="•"/>
              <a:tabLst>
                <a:tab pos="164085" algn="l"/>
              </a:tabLst>
            </a:pPr>
            <a:r>
              <a:rPr sz="900" spc="-7" dirty="0">
                <a:solidFill>
                  <a:srgbClr val="4F2683"/>
                </a:solidFill>
                <a:latin typeface="+mj-lt"/>
                <a:cs typeface="Times New Roman"/>
              </a:rPr>
              <a:t>Before</a:t>
            </a:r>
            <a:r>
              <a:rPr sz="900" spc="24" dirty="0">
                <a:solidFill>
                  <a:srgbClr val="4F2683"/>
                </a:solidFill>
                <a:latin typeface="+mj-lt"/>
                <a:cs typeface="Times New Roman"/>
              </a:rPr>
              <a:t> </a:t>
            </a:r>
            <a:r>
              <a:rPr sz="900" dirty="0">
                <a:solidFill>
                  <a:srgbClr val="4F2683"/>
                </a:solidFill>
                <a:latin typeface="+mj-lt"/>
                <a:cs typeface="Times New Roman"/>
              </a:rPr>
              <a:t>putting</a:t>
            </a:r>
            <a:r>
              <a:rPr sz="900" spc="27" dirty="0">
                <a:solidFill>
                  <a:srgbClr val="4F2683"/>
                </a:solidFill>
                <a:latin typeface="+mj-lt"/>
                <a:cs typeface="Times New Roman"/>
              </a:rPr>
              <a:t> </a:t>
            </a:r>
            <a:r>
              <a:rPr sz="900" dirty="0">
                <a:solidFill>
                  <a:srgbClr val="4F2683"/>
                </a:solidFill>
                <a:latin typeface="+mj-lt"/>
                <a:cs typeface="Times New Roman"/>
              </a:rPr>
              <a:t>on</a:t>
            </a:r>
            <a:r>
              <a:rPr sz="900" spc="27" dirty="0">
                <a:solidFill>
                  <a:srgbClr val="4F2683"/>
                </a:solidFill>
                <a:latin typeface="+mj-lt"/>
                <a:cs typeface="Times New Roman"/>
              </a:rPr>
              <a:t> </a:t>
            </a:r>
            <a:r>
              <a:rPr sz="900" spc="-7" dirty="0">
                <a:solidFill>
                  <a:srgbClr val="4F2683"/>
                </a:solidFill>
                <a:latin typeface="+mj-lt"/>
                <a:cs typeface="Times New Roman"/>
              </a:rPr>
              <a:t>gloves.</a:t>
            </a:r>
            <a:endParaRPr sz="900" dirty="0">
              <a:latin typeface="+mj-lt"/>
              <a:cs typeface="Times New Roman"/>
            </a:endParaRPr>
          </a:p>
          <a:p>
            <a:pPr marL="164085" indent="-155427">
              <a:spcBef>
                <a:spcPts val="307"/>
              </a:spcBef>
              <a:buClr>
                <a:srgbClr val="231F20"/>
              </a:buClr>
              <a:buChar char="•"/>
              <a:tabLst>
                <a:tab pos="164085" algn="l"/>
              </a:tabLst>
            </a:pPr>
            <a:r>
              <a:rPr sz="900" dirty="0">
                <a:solidFill>
                  <a:srgbClr val="4F2683"/>
                </a:solidFill>
                <a:latin typeface="+mj-lt"/>
                <a:cs typeface="Times New Roman"/>
              </a:rPr>
              <a:t>After</a:t>
            </a:r>
            <a:r>
              <a:rPr sz="900" spc="10" dirty="0">
                <a:solidFill>
                  <a:srgbClr val="4F2683"/>
                </a:solidFill>
                <a:latin typeface="+mj-lt"/>
                <a:cs typeface="Times New Roman"/>
              </a:rPr>
              <a:t> </a:t>
            </a:r>
            <a:r>
              <a:rPr sz="900" dirty="0">
                <a:solidFill>
                  <a:srgbClr val="4F2683"/>
                </a:solidFill>
                <a:latin typeface="+mj-lt"/>
                <a:cs typeface="Times New Roman"/>
              </a:rPr>
              <a:t>touching</a:t>
            </a:r>
            <a:r>
              <a:rPr sz="900" spc="10" dirty="0">
                <a:solidFill>
                  <a:srgbClr val="4F2683"/>
                </a:solidFill>
                <a:latin typeface="+mj-lt"/>
                <a:cs typeface="Times New Roman"/>
              </a:rPr>
              <a:t> </a:t>
            </a:r>
            <a:r>
              <a:rPr sz="900" dirty="0">
                <a:solidFill>
                  <a:srgbClr val="4F2683"/>
                </a:solidFill>
                <a:latin typeface="+mj-lt"/>
                <a:cs typeface="Times New Roman"/>
              </a:rPr>
              <a:t>animals</a:t>
            </a:r>
            <a:r>
              <a:rPr sz="900" spc="10" dirty="0">
                <a:solidFill>
                  <a:srgbClr val="4F2683"/>
                </a:solidFill>
                <a:latin typeface="+mj-lt"/>
                <a:cs typeface="Times New Roman"/>
              </a:rPr>
              <a:t> </a:t>
            </a:r>
            <a:r>
              <a:rPr sz="900" dirty="0">
                <a:solidFill>
                  <a:srgbClr val="4F2683"/>
                </a:solidFill>
                <a:latin typeface="+mj-lt"/>
                <a:cs typeface="Times New Roman"/>
              </a:rPr>
              <a:t>or</a:t>
            </a:r>
            <a:r>
              <a:rPr sz="900" spc="10" dirty="0">
                <a:solidFill>
                  <a:srgbClr val="4F2683"/>
                </a:solidFill>
                <a:latin typeface="+mj-lt"/>
                <a:cs typeface="Times New Roman"/>
              </a:rPr>
              <a:t> </a:t>
            </a:r>
            <a:r>
              <a:rPr sz="900" dirty="0">
                <a:solidFill>
                  <a:srgbClr val="4F2683"/>
                </a:solidFill>
                <a:latin typeface="+mj-lt"/>
                <a:cs typeface="Times New Roman"/>
              </a:rPr>
              <a:t>animal</a:t>
            </a:r>
            <a:r>
              <a:rPr sz="900" spc="14" dirty="0">
                <a:solidFill>
                  <a:srgbClr val="4F2683"/>
                </a:solidFill>
                <a:latin typeface="+mj-lt"/>
                <a:cs typeface="Times New Roman"/>
              </a:rPr>
              <a:t> </a:t>
            </a:r>
            <a:r>
              <a:rPr sz="900" spc="-7" dirty="0">
                <a:solidFill>
                  <a:srgbClr val="4F2683"/>
                </a:solidFill>
                <a:latin typeface="+mj-lt"/>
                <a:cs typeface="Times New Roman"/>
              </a:rPr>
              <a:t>waste.</a:t>
            </a:r>
            <a:endParaRPr sz="900" dirty="0">
              <a:latin typeface="+mj-lt"/>
              <a:cs typeface="Times New Roman"/>
            </a:endParaRPr>
          </a:p>
          <a:p>
            <a:pPr marL="164085" indent="-155427">
              <a:spcBef>
                <a:spcPts val="307"/>
              </a:spcBef>
              <a:buClr>
                <a:srgbClr val="231F20"/>
              </a:buClr>
              <a:buChar char="•"/>
              <a:tabLst>
                <a:tab pos="164085" algn="l"/>
              </a:tabLst>
            </a:pPr>
            <a:r>
              <a:rPr sz="900" dirty="0">
                <a:solidFill>
                  <a:srgbClr val="4F2683"/>
                </a:solidFill>
                <a:latin typeface="+mj-lt"/>
                <a:cs typeface="Times New Roman"/>
              </a:rPr>
              <a:t>Anytime</a:t>
            </a:r>
            <a:r>
              <a:rPr sz="900" spc="-7" dirty="0">
                <a:solidFill>
                  <a:srgbClr val="4F2683"/>
                </a:solidFill>
                <a:latin typeface="+mj-lt"/>
                <a:cs typeface="Times New Roman"/>
              </a:rPr>
              <a:t> your </a:t>
            </a:r>
            <a:r>
              <a:rPr sz="900" dirty="0">
                <a:solidFill>
                  <a:srgbClr val="4F2683"/>
                </a:solidFill>
                <a:latin typeface="+mj-lt"/>
                <a:cs typeface="Times New Roman"/>
              </a:rPr>
              <a:t>hands</a:t>
            </a:r>
            <a:r>
              <a:rPr sz="900" spc="-7" dirty="0">
                <a:solidFill>
                  <a:srgbClr val="4F2683"/>
                </a:solidFill>
                <a:latin typeface="+mj-lt"/>
                <a:cs typeface="Times New Roman"/>
              </a:rPr>
              <a:t> </a:t>
            </a:r>
            <a:r>
              <a:rPr sz="900" dirty="0">
                <a:solidFill>
                  <a:srgbClr val="4F2683"/>
                </a:solidFill>
                <a:latin typeface="+mj-lt"/>
                <a:cs typeface="Times New Roman"/>
              </a:rPr>
              <a:t>become</a:t>
            </a:r>
            <a:r>
              <a:rPr sz="900" spc="-7" dirty="0">
                <a:solidFill>
                  <a:srgbClr val="4F2683"/>
                </a:solidFill>
                <a:latin typeface="+mj-lt"/>
                <a:cs typeface="Times New Roman"/>
              </a:rPr>
              <a:t> contaminated</a:t>
            </a:r>
            <a:r>
              <a:rPr sz="900" spc="-7" dirty="0">
                <a:solidFill>
                  <a:srgbClr val="4F2683"/>
                </a:solidFill>
                <a:latin typeface="Times New Roman"/>
                <a:cs typeface="Times New Roman"/>
              </a:rPr>
              <a:t>.</a:t>
            </a:r>
            <a:endParaRPr sz="900" dirty="0">
              <a:latin typeface="Times New Roman"/>
              <a:cs typeface="Times New Roman"/>
            </a:endParaRPr>
          </a:p>
        </p:txBody>
      </p:sp>
      <p:pic>
        <p:nvPicPr>
          <p:cNvPr id="5" name="object 5"/>
          <p:cNvPicPr/>
          <p:nvPr/>
        </p:nvPicPr>
        <p:blipFill>
          <a:blip r:embed="rId2" cstate="print"/>
          <a:stretch>
            <a:fillRect/>
          </a:stretch>
        </p:blipFill>
        <p:spPr>
          <a:xfrm>
            <a:off x="3748201" y="2529104"/>
            <a:ext cx="1399627" cy="766420"/>
          </a:xfrm>
          <a:prstGeom prst="rect">
            <a:avLst/>
          </a:prstGeom>
        </p:spPr>
      </p:pic>
      <p:pic>
        <p:nvPicPr>
          <p:cNvPr id="6" name="object 6"/>
          <p:cNvPicPr/>
          <p:nvPr/>
        </p:nvPicPr>
        <p:blipFill>
          <a:blip r:embed="rId3" cstate="print"/>
          <a:stretch>
            <a:fillRect/>
          </a:stretch>
        </p:blipFill>
        <p:spPr>
          <a:xfrm>
            <a:off x="5295489" y="2211450"/>
            <a:ext cx="1185056" cy="1168293"/>
          </a:xfrm>
          <a:prstGeom prst="rect">
            <a:avLst/>
          </a:prstGeom>
        </p:spPr>
      </p:pic>
      <p:pic>
        <p:nvPicPr>
          <p:cNvPr id="8" name="object 8"/>
          <p:cNvPicPr/>
          <p:nvPr/>
        </p:nvPicPr>
        <p:blipFill>
          <a:blip r:embed="rId4" cstate="print"/>
          <a:stretch>
            <a:fillRect/>
          </a:stretch>
        </p:blipFill>
        <p:spPr>
          <a:xfrm>
            <a:off x="2279204" y="2110471"/>
            <a:ext cx="1018708" cy="1191664"/>
          </a:xfrm>
          <a:prstGeom prst="rect">
            <a:avLst/>
          </a:prstGeom>
        </p:spPr>
      </p:pic>
      <p:sp>
        <p:nvSpPr>
          <p:cNvPr id="9" name="object 9"/>
          <p:cNvSpPr/>
          <p:nvPr/>
        </p:nvSpPr>
        <p:spPr>
          <a:xfrm>
            <a:off x="2279198" y="1996071"/>
            <a:ext cx="4193989" cy="171250"/>
          </a:xfrm>
          <a:custGeom>
            <a:avLst/>
            <a:gdLst/>
            <a:ahLst/>
            <a:cxnLst/>
            <a:rect l="l" t="t" r="r" b="b"/>
            <a:pathLst>
              <a:path w="6365240" h="254000">
                <a:moveTo>
                  <a:pt x="1987765" y="0"/>
                </a:moveTo>
                <a:lnTo>
                  <a:pt x="0" y="0"/>
                </a:lnTo>
                <a:lnTo>
                  <a:pt x="0" y="253936"/>
                </a:lnTo>
                <a:lnTo>
                  <a:pt x="1987765" y="253936"/>
                </a:lnTo>
                <a:lnTo>
                  <a:pt x="1987765" y="0"/>
                </a:lnTo>
                <a:close/>
              </a:path>
              <a:path w="6365240" h="254000">
                <a:moveTo>
                  <a:pt x="4255236" y="0"/>
                </a:moveTo>
                <a:lnTo>
                  <a:pt x="2015883" y="0"/>
                </a:lnTo>
                <a:lnTo>
                  <a:pt x="2015883" y="253936"/>
                </a:lnTo>
                <a:lnTo>
                  <a:pt x="4255236" y="253936"/>
                </a:lnTo>
                <a:lnTo>
                  <a:pt x="4255236" y="0"/>
                </a:lnTo>
                <a:close/>
              </a:path>
              <a:path w="6365240" h="254000">
                <a:moveTo>
                  <a:pt x="6365024" y="0"/>
                </a:moveTo>
                <a:lnTo>
                  <a:pt x="4283380" y="0"/>
                </a:lnTo>
                <a:lnTo>
                  <a:pt x="4283380" y="253923"/>
                </a:lnTo>
                <a:lnTo>
                  <a:pt x="6365024" y="253923"/>
                </a:lnTo>
                <a:lnTo>
                  <a:pt x="6365024" y="0"/>
                </a:lnTo>
                <a:close/>
              </a:path>
            </a:pathLst>
          </a:custGeom>
          <a:solidFill>
            <a:srgbClr val="4F2683"/>
          </a:solidFill>
        </p:spPr>
        <p:txBody>
          <a:bodyPr wrap="square" lIns="0" tIns="0" rIns="0" bIns="0" rtlCol="0"/>
          <a:lstStyle/>
          <a:p>
            <a:endParaRPr sz="955" dirty="0"/>
          </a:p>
        </p:txBody>
      </p:sp>
      <p:pic>
        <p:nvPicPr>
          <p:cNvPr id="10" name="object 10"/>
          <p:cNvPicPr/>
          <p:nvPr/>
        </p:nvPicPr>
        <p:blipFill>
          <a:blip r:embed="rId5" cstate="print"/>
          <a:stretch>
            <a:fillRect/>
          </a:stretch>
        </p:blipFill>
        <p:spPr>
          <a:xfrm>
            <a:off x="2344602" y="1994184"/>
            <a:ext cx="69918" cy="122450"/>
          </a:xfrm>
          <a:prstGeom prst="rect">
            <a:avLst/>
          </a:prstGeom>
        </p:spPr>
      </p:pic>
      <p:pic>
        <p:nvPicPr>
          <p:cNvPr id="11" name="object 11"/>
          <p:cNvPicPr/>
          <p:nvPr/>
        </p:nvPicPr>
        <p:blipFill>
          <a:blip r:embed="rId6" cstate="print"/>
          <a:stretch>
            <a:fillRect/>
          </a:stretch>
        </p:blipFill>
        <p:spPr>
          <a:xfrm>
            <a:off x="3706403" y="1994188"/>
            <a:ext cx="101716" cy="122450"/>
          </a:xfrm>
          <a:prstGeom prst="rect">
            <a:avLst/>
          </a:prstGeom>
        </p:spPr>
      </p:pic>
      <p:pic>
        <p:nvPicPr>
          <p:cNvPr id="12" name="object 12"/>
          <p:cNvPicPr/>
          <p:nvPr/>
        </p:nvPicPr>
        <p:blipFill>
          <a:blip r:embed="rId7" cstate="print"/>
          <a:stretch>
            <a:fillRect/>
          </a:stretch>
        </p:blipFill>
        <p:spPr>
          <a:xfrm>
            <a:off x="5194695" y="1992130"/>
            <a:ext cx="100794" cy="124508"/>
          </a:xfrm>
          <a:prstGeom prst="rect">
            <a:avLst/>
          </a:prstGeom>
        </p:spPr>
      </p:pic>
      <p:pic>
        <p:nvPicPr>
          <p:cNvPr id="14" name="object 14"/>
          <p:cNvPicPr/>
          <p:nvPr/>
        </p:nvPicPr>
        <p:blipFill>
          <a:blip r:embed="rId8" cstate="print"/>
          <a:stretch>
            <a:fillRect/>
          </a:stretch>
        </p:blipFill>
        <p:spPr>
          <a:xfrm>
            <a:off x="2418859" y="3791906"/>
            <a:ext cx="1054164" cy="1205111"/>
          </a:xfrm>
          <a:prstGeom prst="rect">
            <a:avLst/>
          </a:prstGeom>
        </p:spPr>
      </p:pic>
      <p:sp>
        <p:nvSpPr>
          <p:cNvPr id="15" name="object 15"/>
          <p:cNvSpPr/>
          <p:nvPr/>
        </p:nvSpPr>
        <p:spPr>
          <a:xfrm>
            <a:off x="2279198" y="3598033"/>
            <a:ext cx="4339936" cy="187036"/>
          </a:xfrm>
          <a:custGeom>
            <a:avLst/>
            <a:gdLst/>
            <a:ahLst/>
            <a:cxnLst/>
            <a:rect l="l" t="t" r="r" b="b"/>
            <a:pathLst>
              <a:path w="6365240" h="274320">
                <a:moveTo>
                  <a:pt x="1987765" y="0"/>
                </a:moveTo>
                <a:lnTo>
                  <a:pt x="0" y="0"/>
                </a:lnTo>
                <a:lnTo>
                  <a:pt x="0" y="274180"/>
                </a:lnTo>
                <a:lnTo>
                  <a:pt x="1987765" y="274180"/>
                </a:lnTo>
                <a:lnTo>
                  <a:pt x="1987765" y="0"/>
                </a:lnTo>
                <a:close/>
              </a:path>
              <a:path w="6365240" h="274320">
                <a:moveTo>
                  <a:pt x="4255236" y="0"/>
                </a:moveTo>
                <a:lnTo>
                  <a:pt x="2015883" y="0"/>
                </a:lnTo>
                <a:lnTo>
                  <a:pt x="2015883" y="274180"/>
                </a:lnTo>
                <a:lnTo>
                  <a:pt x="4255236" y="274180"/>
                </a:lnTo>
                <a:lnTo>
                  <a:pt x="4255236" y="0"/>
                </a:lnTo>
                <a:close/>
              </a:path>
              <a:path w="6365240" h="274320">
                <a:moveTo>
                  <a:pt x="6365024" y="0"/>
                </a:moveTo>
                <a:lnTo>
                  <a:pt x="4283380" y="0"/>
                </a:lnTo>
                <a:lnTo>
                  <a:pt x="4283380" y="274180"/>
                </a:lnTo>
                <a:lnTo>
                  <a:pt x="6365024" y="274180"/>
                </a:lnTo>
                <a:lnTo>
                  <a:pt x="6365024" y="0"/>
                </a:lnTo>
                <a:close/>
              </a:path>
            </a:pathLst>
          </a:custGeom>
          <a:solidFill>
            <a:srgbClr val="4F2683"/>
          </a:solidFill>
        </p:spPr>
        <p:txBody>
          <a:bodyPr wrap="square" lIns="0" tIns="0" rIns="0" bIns="0" rtlCol="0"/>
          <a:lstStyle/>
          <a:p>
            <a:endParaRPr sz="955"/>
          </a:p>
        </p:txBody>
      </p:sp>
      <p:pic>
        <p:nvPicPr>
          <p:cNvPr id="16" name="object 16"/>
          <p:cNvPicPr/>
          <p:nvPr/>
        </p:nvPicPr>
        <p:blipFill>
          <a:blip r:embed="rId9" cstate="print"/>
          <a:stretch>
            <a:fillRect/>
          </a:stretch>
        </p:blipFill>
        <p:spPr>
          <a:xfrm>
            <a:off x="2346882" y="3640378"/>
            <a:ext cx="110336" cy="123832"/>
          </a:xfrm>
          <a:prstGeom prst="rect">
            <a:avLst/>
          </a:prstGeom>
        </p:spPr>
      </p:pic>
      <p:pic>
        <p:nvPicPr>
          <p:cNvPr id="17" name="object 17"/>
          <p:cNvPicPr/>
          <p:nvPr/>
        </p:nvPicPr>
        <p:blipFill>
          <a:blip r:embed="rId10" cstate="print"/>
          <a:stretch>
            <a:fillRect/>
          </a:stretch>
        </p:blipFill>
        <p:spPr>
          <a:xfrm>
            <a:off x="3756071" y="3641422"/>
            <a:ext cx="104997" cy="123832"/>
          </a:xfrm>
          <a:prstGeom prst="rect">
            <a:avLst/>
          </a:prstGeom>
        </p:spPr>
      </p:pic>
      <p:pic>
        <p:nvPicPr>
          <p:cNvPr id="18" name="object 18"/>
          <p:cNvPicPr/>
          <p:nvPr/>
        </p:nvPicPr>
        <p:blipFill>
          <a:blip r:embed="rId11" cstate="print"/>
          <a:stretch>
            <a:fillRect/>
          </a:stretch>
        </p:blipFill>
        <p:spPr>
          <a:xfrm>
            <a:off x="5296281" y="3639348"/>
            <a:ext cx="104049" cy="125903"/>
          </a:xfrm>
          <a:prstGeom prst="rect">
            <a:avLst/>
          </a:prstGeom>
        </p:spPr>
      </p:pic>
      <p:pic>
        <p:nvPicPr>
          <p:cNvPr id="19" name="object 19"/>
          <p:cNvPicPr/>
          <p:nvPr/>
        </p:nvPicPr>
        <p:blipFill>
          <a:blip r:embed="rId12" cstate="print"/>
          <a:stretch>
            <a:fillRect/>
          </a:stretch>
        </p:blipFill>
        <p:spPr>
          <a:xfrm>
            <a:off x="3888235" y="3820627"/>
            <a:ext cx="1158808" cy="1377948"/>
          </a:xfrm>
          <a:prstGeom prst="rect">
            <a:avLst/>
          </a:prstGeom>
        </p:spPr>
      </p:pic>
      <p:pic>
        <p:nvPicPr>
          <p:cNvPr id="20" name="object 20"/>
          <p:cNvPicPr/>
          <p:nvPr/>
        </p:nvPicPr>
        <p:blipFill>
          <a:blip r:embed="rId13" cstate="print"/>
          <a:stretch>
            <a:fillRect/>
          </a:stretch>
        </p:blipFill>
        <p:spPr>
          <a:xfrm>
            <a:off x="5451973" y="3820627"/>
            <a:ext cx="1158812" cy="1377948"/>
          </a:xfrm>
          <a:prstGeom prst="rect">
            <a:avLst/>
          </a:prstGeom>
        </p:spPr>
      </p:pic>
      <p:sp>
        <p:nvSpPr>
          <p:cNvPr id="21" name="object 21"/>
          <p:cNvSpPr txBox="1"/>
          <p:nvPr/>
        </p:nvSpPr>
        <p:spPr>
          <a:xfrm>
            <a:off x="2574466" y="3391058"/>
            <a:ext cx="741439" cy="171417"/>
          </a:xfrm>
          <a:prstGeom prst="rect">
            <a:avLst/>
          </a:prstGeom>
        </p:spPr>
        <p:txBody>
          <a:bodyPr vert="horz" wrap="square" lIns="0" tIns="8659" rIns="0" bIns="0" rtlCol="0">
            <a:spAutoFit/>
          </a:bodyPr>
          <a:lstStyle/>
          <a:p>
            <a:pPr marL="8659">
              <a:spcBef>
                <a:spcPts val="68"/>
              </a:spcBef>
            </a:pPr>
            <a:r>
              <a:rPr sz="1057" b="1" dirty="0">
                <a:solidFill>
                  <a:srgbClr val="231F20"/>
                </a:solidFill>
                <a:latin typeface="Arial Narrow"/>
                <a:cs typeface="Arial Narrow"/>
              </a:rPr>
              <a:t>Wet Hands</a:t>
            </a:r>
            <a:endParaRPr sz="1057" dirty="0">
              <a:latin typeface="Arial Narrow"/>
              <a:cs typeface="Arial Narrow"/>
            </a:endParaRPr>
          </a:p>
        </p:txBody>
      </p:sp>
      <p:sp>
        <p:nvSpPr>
          <p:cNvPr id="22" name="object 22"/>
          <p:cNvSpPr txBox="1"/>
          <p:nvPr/>
        </p:nvSpPr>
        <p:spPr>
          <a:xfrm>
            <a:off x="4283004" y="3379743"/>
            <a:ext cx="468114" cy="171417"/>
          </a:xfrm>
          <a:prstGeom prst="rect">
            <a:avLst/>
          </a:prstGeom>
        </p:spPr>
        <p:txBody>
          <a:bodyPr vert="horz" wrap="square" lIns="0" tIns="8659" rIns="0" bIns="0" rtlCol="0">
            <a:spAutoFit/>
          </a:bodyPr>
          <a:lstStyle/>
          <a:p>
            <a:pPr>
              <a:spcBef>
                <a:spcPts val="68"/>
              </a:spcBef>
            </a:pPr>
            <a:r>
              <a:rPr sz="1057" b="1" dirty="0">
                <a:solidFill>
                  <a:srgbClr val="231F20"/>
                </a:solidFill>
                <a:latin typeface="Arial Narrow"/>
                <a:cs typeface="Arial Narrow"/>
              </a:rPr>
              <a:t>Soap</a:t>
            </a:r>
            <a:endParaRPr sz="1057" dirty="0">
              <a:latin typeface="Arial Narrow"/>
              <a:cs typeface="Arial Narrow"/>
            </a:endParaRPr>
          </a:p>
        </p:txBody>
      </p:sp>
      <p:sp>
        <p:nvSpPr>
          <p:cNvPr id="23" name="object 23"/>
          <p:cNvSpPr txBox="1"/>
          <p:nvPr/>
        </p:nvSpPr>
        <p:spPr>
          <a:xfrm>
            <a:off x="5396302" y="3379743"/>
            <a:ext cx="1202453" cy="171417"/>
          </a:xfrm>
          <a:prstGeom prst="rect">
            <a:avLst/>
          </a:prstGeom>
        </p:spPr>
        <p:txBody>
          <a:bodyPr vert="horz" wrap="square" lIns="0" tIns="8659" rIns="0" bIns="0" rtlCol="0">
            <a:spAutoFit/>
          </a:bodyPr>
          <a:lstStyle/>
          <a:p>
            <a:pPr marL="8659">
              <a:spcBef>
                <a:spcPts val="68"/>
              </a:spcBef>
            </a:pPr>
            <a:r>
              <a:rPr sz="1057" b="1" dirty="0">
                <a:solidFill>
                  <a:srgbClr val="231F20"/>
                </a:solidFill>
                <a:latin typeface="Arial Narrow"/>
                <a:cs typeface="Arial Narrow"/>
              </a:rPr>
              <a:t>Wash for 20 seconds</a:t>
            </a:r>
            <a:endParaRPr sz="1057" dirty="0">
              <a:latin typeface="Arial Narrow"/>
              <a:cs typeface="Arial Narrow"/>
            </a:endParaRPr>
          </a:p>
        </p:txBody>
      </p:sp>
      <p:sp>
        <p:nvSpPr>
          <p:cNvPr id="24" name="object 24"/>
          <p:cNvSpPr txBox="1"/>
          <p:nvPr/>
        </p:nvSpPr>
        <p:spPr>
          <a:xfrm>
            <a:off x="2808135" y="5263574"/>
            <a:ext cx="383897" cy="171417"/>
          </a:xfrm>
          <a:prstGeom prst="rect">
            <a:avLst/>
          </a:prstGeom>
        </p:spPr>
        <p:txBody>
          <a:bodyPr vert="horz" wrap="square" lIns="0" tIns="8659" rIns="0" bIns="0" rtlCol="0">
            <a:spAutoFit/>
          </a:bodyPr>
          <a:lstStyle/>
          <a:p>
            <a:pPr marL="8659">
              <a:spcBef>
                <a:spcPts val="68"/>
              </a:spcBef>
            </a:pPr>
            <a:r>
              <a:rPr sz="1057" b="1" dirty="0">
                <a:solidFill>
                  <a:srgbClr val="231F20"/>
                </a:solidFill>
                <a:latin typeface="Arial Narrow"/>
                <a:cs typeface="Arial Narrow"/>
              </a:rPr>
              <a:t>Rinse</a:t>
            </a:r>
            <a:endParaRPr sz="1057" dirty="0">
              <a:latin typeface="Arial Narrow"/>
              <a:cs typeface="Arial Narrow"/>
            </a:endParaRPr>
          </a:p>
        </p:txBody>
      </p:sp>
      <p:sp>
        <p:nvSpPr>
          <p:cNvPr id="25" name="object 25"/>
          <p:cNvSpPr txBox="1"/>
          <p:nvPr/>
        </p:nvSpPr>
        <p:spPr>
          <a:xfrm>
            <a:off x="4311364" y="5263574"/>
            <a:ext cx="383897" cy="171417"/>
          </a:xfrm>
          <a:prstGeom prst="rect">
            <a:avLst/>
          </a:prstGeom>
        </p:spPr>
        <p:txBody>
          <a:bodyPr vert="horz" wrap="square" lIns="0" tIns="8659" rIns="0" bIns="0" rtlCol="0">
            <a:spAutoFit/>
          </a:bodyPr>
          <a:lstStyle/>
          <a:p>
            <a:pPr marL="8659">
              <a:spcBef>
                <a:spcPts val="68"/>
              </a:spcBef>
            </a:pPr>
            <a:r>
              <a:rPr sz="1057" b="1" dirty="0">
                <a:solidFill>
                  <a:srgbClr val="231F20"/>
                </a:solidFill>
                <a:latin typeface="Arial Narrow"/>
                <a:cs typeface="Arial Narrow"/>
              </a:rPr>
              <a:t>Dry</a:t>
            </a:r>
            <a:endParaRPr sz="1057" dirty="0">
              <a:latin typeface="Arial Narrow"/>
              <a:cs typeface="Arial Narrow"/>
            </a:endParaRPr>
          </a:p>
        </p:txBody>
      </p:sp>
      <p:sp>
        <p:nvSpPr>
          <p:cNvPr id="26" name="object 26"/>
          <p:cNvSpPr txBox="1"/>
          <p:nvPr/>
        </p:nvSpPr>
        <p:spPr>
          <a:xfrm>
            <a:off x="5509661" y="5263574"/>
            <a:ext cx="1089094" cy="295920"/>
          </a:xfrm>
          <a:prstGeom prst="rect">
            <a:avLst/>
          </a:prstGeom>
        </p:spPr>
        <p:txBody>
          <a:bodyPr vert="horz" wrap="square" lIns="0" tIns="45027" rIns="0" bIns="0" rtlCol="0">
            <a:spAutoFit/>
          </a:bodyPr>
          <a:lstStyle/>
          <a:p>
            <a:pPr marL="171878" marR="3464" indent="-163652">
              <a:lnSpc>
                <a:spcPct val="77400"/>
              </a:lnSpc>
              <a:spcBef>
                <a:spcPts val="355"/>
              </a:spcBef>
            </a:pPr>
            <a:r>
              <a:rPr sz="1057" b="1" dirty="0">
                <a:solidFill>
                  <a:srgbClr val="231F20"/>
                </a:solidFill>
                <a:latin typeface="Arial Narrow"/>
                <a:cs typeface="Arial Narrow"/>
              </a:rPr>
              <a:t>Turn off water with paper towel</a:t>
            </a:r>
            <a:endParaRPr sz="1057" dirty="0">
              <a:latin typeface="Arial Narrow"/>
              <a:cs typeface="Arial Narrow"/>
            </a:endParaRPr>
          </a:p>
        </p:txBody>
      </p:sp>
      <p:sp>
        <p:nvSpPr>
          <p:cNvPr id="33" name="TextBox 32">
            <a:extLst>
              <a:ext uri="{FF2B5EF4-FFF2-40B4-BE49-F238E27FC236}">
                <a16:creationId xmlns:a16="http://schemas.microsoft.com/office/drawing/2014/main" id="{AC782C3F-F8D5-484D-834C-47E5FB18D999}"/>
              </a:ext>
            </a:extLst>
          </p:cNvPr>
          <p:cNvSpPr txBox="1"/>
          <p:nvPr/>
        </p:nvSpPr>
        <p:spPr>
          <a:xfrm>
            <a:off x="171218" y="6380521"/>
            <a:ext cx="4572000" cy="307777"/>
          </a:xfrm>
          <a:prstGeom prst="rect">
            <a:avLst/>
          </a:prstGeom>
          <a:noFill/>
        </p:spPr>
        <p:txBody>
          <a:bodyPr wrap="square">
            <a:spAutoFit/>
          </a:bodyPr>
          <a:lstStyle/>
          <a:p>
            <a:r>
              <a:rPr lang="en" b="1" dirty="0">
                <a:solidFill>
                  <a:srgbClr val="4F2782"/>
                </a:solidFill>
                <a:uFill>
                  <a:noFill/>
                </a:uFill>
                <a:hlinkClick r:id="rId14">
                  <a:extLst>
                    <a:ext uri="{A12FA001-AC4F-418D-AE19-62706E023703}">
                      <ahyp:hlinkClr xmlns:ahyp="http://schemas.microsoft.com/office/drawing/2018/hyperlinkcolor" val="tx"/>
                    </a:ext>
                  </a:extLst>
                </a:hlinkClick>
              </a:rPr>
              <a:t>From K-State’s Worker Training Compliance Guide</a:t>
            </a:r>
            <a:r>
              <a:rPr lang="en" dirty="0">
                <a:solidFill>
                  <a:srgbClr val="4F2782"/>
                </a:solidFill>
              </a:rPr>
              <a:t>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4"/>
        <p:cNvGrpSpPr/>
        <p:nvPr/>
      </p:nvGrpSpPr>
      <p:grpSpPr>
        <a:xfrm>
          <a:off x="0" y="0"/>
          <a:ext cx="0" cy="0"/>
          <a:chOff x="0" y="0"/>
          <a:chExt cx="0" cy="0"/>
        </a:xfrm>
      </p:grpSpPr>
      <p:sp>
        <p:nvSpPr>
          <p:cNvPr id="425" name="Google Shape;425;p60"/>
          <p:cNvSpPr txBox="1">
            <a:spLocks noGrp="1"/>
          </p:cNvSpPr>
          <p:nvPr>
            <p:ph type="title"/>
          </p:nvPr>
        </p:nvSpPr>
        <p:spPr>
          <a:xfrm>
            <a:off x="311700" y="246330"/>
            <a:ext cx="8471700" cy="10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900" dirty="0">
                <a:solidFill>
                  <a:srgbClr val="000000"/>
                </a:solidFill>
              </a:rPr>
              <a:t>Portable Hand Washing Station</a:t>
            </a:r>
            <a:endParaRPr sz="3900" dirty="0">
              <a:solidFill>
                <a:srgbClr val="000000"/>
              </a:solidFill>
            </a:endParaRPr>
          </a:p>
        </p:txBody>
      </p:sp>
      <p:pic>
        <p:nvPicPr>
          <p:cNvPr id="5" name="Google Shape;487;p66">
            <a:extLst>
              <a:ext uri="{FF2B5EF4-FFF2-40B4-BE49-F238E27FC236}">
                <a16:creationId xmlns:a16="http://schemas.microsoft.com/office/drawing/2014/main" id="{1A86C472-A100-40CF-BA75-CC508CDD3590}"/>
              </a:ext>
            </a:extLst>
          </p:cNvPr>
          <p:cNvPicPr preferRelativeResize="0"/>
          <p:nvPr/>
        </p:nvPicPr>
        <p:blipFill rotWithShape="1">
          <a:blip r:embed="rId3">
            <a:alphaModFix/>
          </a:blip>
          <a:srcRect/>
          <a:stretch/>
        </p:blipFill>
        <p:spPr>
          <a:xfrm>
            <a:off x="4964741" y="2884797"/>
            <a:ext cx="3818659" cy="3726873"/>
          </a:xfrm>
          <a:prstGeom prst="rect">
            <a:avLst/>
          </a:prstGeom>
          <a:noFill/>
          <a:ln>
            <a:noFill/>
          </a:ln>
        </p:spPr>
      </p:pic>
      <p:pic>
        <p:nvPicPr>
          <p:cNvPr id="6" name="Picture 5" descr="A picture containing outdoor, ground, seat, chair&#10;&#10;Description automatically generated">
            <a:extLst>
              <a:ext uri="{FF2B5EF4-FFF2-40B4-BE49-F238E27FC236}">
                <a16:creationId xmlns:a16="http://schemas.microsoft.com/office/drawing/2014/main" id="{42F93DC8-050B-41A1-BCE3-4FBE7BCD28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0804" y="2378699"/>
            <a:ext cx="3617449" cy="4232971"/>
          </a:xfrm>
          <a:prstGeom prst="rect">
            <a:avLst/>
          </a:prstGeom>
        </p:spPr>
      </p:pic>
      <p:sp>
        <p:nvSpPr>
          <p:cNvPr id="7" name="Google Shape;385;p55">
            <a:extLst>
              <a:ext uri="{FF2B5EF4-FFF2-40B4-BE49-F238E27FC236}">
                <a16:creationId xmlns:a16="http://schemas.microsoft.com/office/drawing/2014/main" id="{2C2A0D18-2788-4D10-B6AD-288458D51A08}"/>
              </a:ext>
            </a:extLst>
          </p:cNvPr>
          <p:cNvSpPr txBox="1">
            <a:spLocks/>
          </p:cNvSpPr>
          <p:nvPr/>
        </p:nvSpPr>
        <p:spPr>
          <a:xfrm>
            <a:off x="212522" y="1130494"/>
            <a:ext cx="8670056" cy="112305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60"/>
              </a:spcBef>
              <a:spcAft>
                <a:spcPts val="0"/>
              </a:spcAft>
              <a:buClr>
                <a:srgbClr val="3E156F"/>
              </a:buClr>
              <a:buSzPts val="1800"/>
              <a:buFont typeface="Arial"/>
              <a:buNone/>
              <a:defRPr sz="1800" b="0" i="0" u="none" strike="noStrike" cap="none">
                <a:solidFill>
                  <a:srgbClr val="3E156F"/>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15000"/>
              </a:lnSpc>
              <a:spcBef>
                <a:spcPts val="360"/>
              </a:spcBef>
              <a:spcAft>
                <a:spcPts val="0"/>
              </a:spcAft>
              <a:buClr>
                <a:srgbClr val="3E156F"/>
              </a:buClr>
              <a:buSzPts val="1800"/>
              <a:buFont typeface="Arial"/>
              <a:buNone/>
              <a:tabLst/>
              <a:defRPr/>
            </a:pPr>
            <a:r>
              <a:rPr kumimoji="0" lang="en-US" sz="1800" b="0" i="0" u="none" strike="noStrike" kern="0" cap="none" spc="0" normalizeH="0" baseline="0" noProof="0" dirty="0">
                <a:ln>
                  <a:noFill/>
                </a:ln>
                <a:solidFill>
                  <a:srgbClr val="434343"/>
                </a:solidFill>
                <a:effectLst/>
                <a:uLnTx/>
                <a:uFillTx/>
                <a:latin typeface="Arial"/>
                <a:cs typeface="Arial"/>
                <a:sym typeface="Arial"/>
              </a:rPr>
              <a:t>What about </a:t>
            </a:r>
            <a:r>
              <a:rPr kumimoji="0" lang="en-US" sz="1800" b="0" i="0" u="none" strike="noStrike" kern="0" cap="none" spc="0" normalizeH="0" baseline="0" noProof="0" dirty="0">
                <a:ln>
                  <a:noFill/>
                </a:ln>
                <a:solidFill>
                  <a:srgbClr val="FF0000"/>
                </a:solidFill>
                <a:effectLst/>
                <a:uLnTx/>
                <a:uFillTx/>
                <a:latin typeface="Arial"/>
                <a:cs typeface="Arial"/>
                <a:sym typeface="Arial"/>
              </a:rPr>
              <a:t>grey water</a:t>
            </a:r>
            <a:r>
              <a:rPr kumimoji="0" lang="en-US" sz="1800" b="0" i="0" u="none" strike="noStrike" kern="0" cap="none" spc="0" normalizeH="0" baseline="0" noProof="0" dirty="0">
                <a:ln>
                  <a:noFill/>
                </a:ln>
                <a:solidFill>
                  <a:srgbClr val="434343"/>
                </a:solidFill>
                <a:effectLst/>
                <a:uLnTx/>
                <a:uFillTx/>
                <a:latin typeface="Arial"/>
                <a:cs typeface="Arial"/>
                <a:sym typeface="Arial"/>
              </a:rPr>
              <a:t>? There are different rules and regulations on collection and dumping (state and local), so reach out to Extension personnel for guidance. For the FSMA PSR, do not drain or dump near traffic, fields, or irrigation sources.</a:t>
            </a:r>
          </a:p>
          <a:p>
            <a:pPr marL="0" marR="0" lvl="0" indent="0" algn="l" defTabSz="914400" rtl="0" eaLnBrk="1" fontAlgn="auto" latinLnBrk="0" hangingPunct="1">
              <a:lnSpc>
                <a:spcPct val="100000"/>
              </a:lnSpc>
              <a:spcBef>
                <a:spcPts val="360"/>
              </a:spcBef>
              <a:spcAft>
                <a:spcPts val="0"/>
              </a:spcAft>
              <a:buClr>
                <a:srgbClr val="3E156F"/>
              </a:buClr>
              <a:buSzPts val="1800"/>
              <a:buFont typeface="Arial"/>
              <a:buNone/>
              <a:tabLst/>
              <a:defRPr/>
            </a:pPr>
            <a:endParaRPr kumimoji="0" lang="en-US" sz="1800" b="0" i="0" u="none" strike="noStrike" kern="0" cap="none" spc="0" normalizeH="0" baseline="0" noProof="0" dirty="0">
              <a:ln>
                <a:noFill/>
              </a:ln>
              <a:solidFill>
                <a:srgbClr val="434343"/>
              </a:solidFill>
              <a:effectLst/>
              <a:uLnTx/>
              <a:uFillTx/>
              <a:latin typeface="Arial"/>
              <a:cs typeface="Arial"/>
              <a:sym typeface="Arial"/>
            </a:endParaRPr>
          </a:p>
          <a:p>
            <a:pPr marL="0" marR="0" lvl="0" indent="0" algn="l" defTabSz="914400" rtl="0" eaLnBrk="1" fontAlgn="auto" latinLnBrk="0" hangingPunct="1">
              <a:lnSpc>
                <a:spcPct val="115000"/>
              </a:lnSpc>
              <a:spcBef>
                <a:spcPts val="360"/>
              </a:spcBef>
              <a:spcAft>
                <a:spcPts val="0"/>
              </a:spcAft>
              <a:buClr>
                <a:srgbClr val="3E156F"/>
              </a:buClr>
              <a:buSzPts val="1800"/>
              <a:buFont typeface="Arial"/>
              <a:buNone/>
              <a:tabLst/>
              <a:defRPr/>
            </a:pPr>
            <a:endParaRPr kumimoji="0" lang="en-US" sz="1800" b="0" i="0" u="none" strike="noStrike" kern="0" cap="none" spc="0" normalizeH="0" baseline="0" noProof="0" dirty="0">
              <a:ln>
                <a:noFill/>
              </a:ln>
              <a:solidFill>
                <a:srgbClr val="434343"/>
              </a:solidFill>
              <a:effectLst/>
              <a:uLnTx/>
              <a:uFillTx/>
              <a:latin typeface="Arial"/>
              <a:cs typeface="Arial"/>
              <a:sym typeface="Arial"/>
            </a:endParaRPr>
          </a:p>
          <a:p>
            <a:pPr marL="0" marR="0" lvl="0" indent="0" algn="l" defTabSz="914400" rtl="0" eaLnBrk="1" fontAlgn="auto" latinLnBrk="0" hangingPunct="1">
              <a:lnSpc>
                <a:spcPct val="100000"/>
              </a:lnSpc>
              <a:spcBef>
                <a:spcPts val="360"/>
              </a:spcBef>
              <a:spcAft>
                <a:spcPts val="0"/>
              </a:spcAft>
              <a:buClr>
                <a:srgbClr val="3E156F"/>
              </a:buClr>
              <a:buSzPts val="1800"/>
              <a:buFont typeface="Arial"/>
              <a:buNone/>
              <a:tabLst/>
              <a:defRPr/>
            </a:pPr>
            <a:endParaRPr kumimoji="0" lang="en-US" sz="1800" b="0" i="0" u="none" strike="noStrike" kern="0" cap="none" spc="0" normalizeH="0" baseline="0" noProof="0" dirty="0">
              <a:ln>
                <a:noFill/>
              </a:ln>
              <a:solidFill>
                <a:srgbClr val="4F2782"/>
              </a:solidFill>
              <a:effectLst/>
              <a:uLnTx/>
              <a:uFillTx/>
              <a:latin typeface="Arial"/>
              <a:cs typeface="Arial"/>
              <a:sym typeface="Arial"/>
            </a:endParaRPr>
          </a:p>
          <a:p>
            <a:pPr marL="0" marR="0" lvl="0" indent="0" algn="l" defTabSz="914400" rtl="0" eaLnBrk="1" fontAlgn="auto" latinLnBrk="0" hangingPunct="1">
              <a:lnSpc>
                <a:spcPct val="100000"/>
              </a:lnSpc>
              <a:spcBef>
                <a:spcPts val="360"/>
              </a:spcBef>
              <a:spcAft>
                <a:spcPts val="0"/>
              </a:spcAft>
              <a:buClr>
                <a:srgbClr val="3E156F"/>
              </a:buClr>
              <a:buSzPts val="1800"/>
              <a:buFont typeface="Arial"/>
              <a:buNone/>
              <a:tabLst/>
              <a:defRPr/>
            </a:pPr>
            <a:endParaRPr kumimoji="0" lang="en-US" sz="1800" b="0" i="0" u="none" strike="noStrike" kern="0" cap="none" spc="0" normalizeH="0" baseline="0" noProof="0" dirty="0">
              <a:ln>
                <a:noFill/>
              </a:ln>
              <a:solidFill>
                <a:srgbClr val="4F2782"/>
              </a:solidFill>
              <a:effectLst/>
              <a:uLnTx/>
              <a:uFillTx/>
              <a:latin typeface="Arial"/>
              <a:cs typeface="Arial"/>
              <a:sym typeface="Arial"/>
            </a:endParaRPr>
          </a:p>
          <a:p>
            <a:pPr marL="0" marR="0" lvl="0" indent="0" algn="l" defTabSz="914400" rtl="0" eaLnBrk="1" fontAlgn="auto" latinLnBrk="0" hangingPunct="1">
              <a:lnSpc>
                <a:spcPct val="100000"/>
              </a:lnSpc>
              <a:spcBef>
                <a:spcPts val="360"/>
              </a:spcBef>
              <a:spcAft>
                <a:spcPts val="0"/>
              </a:spcAft>
              <a:buClr>
                <a:srgbClr val="3E156F"/>
              </a:buClr>
              <a:buSzPts val="1800"/>
              <a:buFont typeface="Arial"/>
              <a:buNone/>
              <a:tabLst/>
              <a:defRPr/>
            </a:pPr>
            <a:endParaRPr kumimoji="0" lang="en-US" sz="1800" b="0" i="0" u="none" strike="noStrike" kern="0" cap="none" spc="0" normalizeH="0" baseline="0" noProof="0" dirty="0">
              <a:ln>
                <a:noFill/>
              </a:ln>
              <a:solidFill>
                <a:srgbClr val="4F2782"/>
              </a:solidFill>
              <a:effectLst/>
              <a:uLnTx/>
              <a:uFillTx/>
              <a:latin typeface="Arial"/>
              <a:cs typeface="Arial"/>
              <a:sym typeface="Arial"/>
            </a:endParaRPr>
          </a:p>
          <a:p>
            <a:pPr marL="0" marR="0" lvl="0" indent="0" algn="l" defTabSz="914400" rtl="0" eaLnBrk="1" fontAlgn="auto" latinLnBrk="0" hangingPunct="1">
              <a:lnSpc>
                <a:spcPct val="100000"/>
              </a:lnSpc>
              <a:spcBef>
                <a:spcPts val="360"/>
              </a:spcBef>
              <a:spcAft>
                <a:spcPts val="0"/>
              </a:spcAft>
              <a:buClr>
                <a:srgbClr val="3E156F"/>
              </a:buClr>
              <a:buSzPts val="1800"/>
              <a:buFont typeface="Arial"/>
              <a:buNone/>
              <a:tabLst/>
              <a:defRPr/>
            </a:pPr>
            <a:endParaRPr kumimoji="0" lang="en-US" sz="1800" b="0" i="0" u="none" strike="noStrike" kern="0" cap="none" spc="0" normalizeH="0" baseline="0" noProof="0" dirty="0">
              <a:ln>
                <a:noFill/>
              </a:ln>
              <a:solidFill>
                <a:srgbClr val="4F2782"/>
              </a:solidFill>
              <a:effectLst/>
              <a:uLnTx/>
              <a:uFillTx/>
              <a:latin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4"/>
        <p:cNvGrpSpPr/>
        <p:nvPr/>
      </p:nvGrpSpPr>
      <p:grpSpPr>
        <a:xfrm>
          <a:off x="0" y="0"/>
          <a:ext cx="0" cy="0"/>
          <a:chOff x="0" y="0"/>
          <a:chExt cx="0" cy="0"/>
        </a:xfrm>
      </p:grpSpPr>
      <p:sp>
        <p:nvSpPr>
          <p:cNvPr id="425" name="Google Shape;425;p60"/>
          <p:cNvSpPr txBox="1">
            <a:spLocks noGrp="1"/>
          </p:cNvSpPr>
          <p:nvPr>
            <p:ph type="title"/>
          </p:nvPr>
        </p:nvSpPr>
        <p:spPr>
          <a:xfrm rot="5400000">
            <a:off x="5022933" y="2683564"/>
            <a:ext cx="6260526" cy="10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000" dirty="0">
                <a:solidFill>
                  <a:srgbClr val="000000"/>
                </a:solidFill>
              </a:rPr>
              <a:t>Portable Hand Washing Station</a:t>
            </a:r>
            <a:endParaRPr sz="3000" dirty="0">
              <a:solidFill>
                <a:srgbClr val="000000"/>
              </a:solidFill>
            </a:endParaRPr>
          </a:p>
        </p:txBody>
      </p:sp>
      <p:sp>
        <p:nvSpPr>
          <p:cNvPr id="2" name="Rectangle 1">
            <a:extLst>
              <a:ext uri="{FF2B5EF4-FFF2-40B4-BE49-F238E27FC236}">
                <a16:creationId xmlns:a16="http://schemas.microsoft.com/office/drawing/2014/main" id="{BC099056-AECA-4060-AA49-81CB5AC51B52}"/>
              </a:ext>
            </a:extLst>
          </p:cNvPr>
          <p:cNvSpPr/>
          <p:nvPr/>
        </p:nvSpPr>
        <p:spPr>
          <a:xfrm>
            <a:off x="1051933" y="156784"/>
            <a:ext cx="5078703" cy="654443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pic>
        <p:nvPicPr>
          <p:cNvPr id="8" name="Picture 7" descr="Diagram&#10;&#10;Description automatically generated">
            <a:extLst>
              <a:ext uri="{FF2B5EF4-FFF2-40B4-BE49-F238E27FC236}">
                <a16:creationId xmlns:a16="http://schemas.microsoft.com/office/drawing/2014/main" id="{CC4A68F4-883D-4086-A2FF-5E388D7C1D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1222" y="199589"/>
            <a:ext cx="4972266" cy="6458820"/>
          </a:xfrm>
          <a:prstGeom prst="rect">
            <a:avLst/>
          </a:prstGeom>
        </p:spPr>
      </p:pic>
    </p:spTree>
    <p:extLst>
      <p:ext uri="{BB962C8B-B14F-4D97-AF65-F5344CB8AC3E}">
        <p14:creationId xmlns:p14="http://schemas.microsoft.com/office/powerpoint/2010/main" val="3654924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4"/>
        <p:cNvGrpSpPr/>
        <p:nvPr/>
      </p:nvGrpSpPr>
      <p:grpSpPr>
        <a:xfrm>
          <a:off x="0" y="0"/>
          <a:ext cx="0" cy="0"/>
          <a:chOff x="0" y="0"/>
          <a:chExt cx="0" cy="0"/>
        </a:xfrm>
      </p:grpSpPr>
      <p:pic>
        <p:nvPicPr>
          <p:cNvPr id="3" name="Picture 2" descr="A picture containing text, sky, grass, outdoor&#10;&#10;Description automatically generated">
            <a:extLst>
              <a:ext uri="{FF2B5EF4-FFF2-40B4-BE49-F238E27FC236}">
                <a16:creationId xmlns:a16="http://schemas.microsoft.com/office/drawing/2014/main" id="{9A46F20B-DE74-43CD-A5E0-4D9BBEAE57AF}"/>
              </a:ext>
            </a:extLst>
          </p:cNvPr>
          <p:cNvPicPr>
            <a:picLocks noChangeAspect="1"/>
          </p:cNvPicPr>
          <p:nvPr/>
        </p:nvPicPr>
        <p:blipFill>
          <a:blip r:embed="rId3"/>
          <a:stretch>
            <a:fillRect/>
          </a:stretch>
        </p:blipFill>
        <p:spPr>
          <a:xfrm>
            <a:off x="801519" y="464481"/>
            <a:ext cx="5690756" cy="5445866"/>
          </a:xfrm>
          <a:prstGeom prst="rect">
            <a:avLst/>
          </a:prstGeom>
        </p:spPr>
      </p:pic>
      <p:sp>
        <p:nvSpPr>
          <p:cNvPr id="9" name="Google Shape;425;p60">
            <a:extLst>
              <a:ext uri="{FF2B5EF4-FFF2-40B4-BE49-F238E27FC236}">
                <a16:creationId xmlns:a16="http://schemas.microsoft.com/office/drawing/2014/main" id="{34A95C19-FABD-4669-9C63-8BC2055B2CC7}"/>
              </a:ext>
            </a:extLst>
          </p:cNvPr>
          <p:cNvSpPr txBox="1">
            <a:spLocks noGrp="1"/>
          </p:cNvSpPr>
          <p:nvPr>
            <p:ph type="title"/>
          </p:nvPr>
        </p:nvSpPr>
        <p:spPr>
          <a:xfrm rot="5400000">
            <a:off x="5022933" y="2683564"/>
            <a:ext cx="6260526" cy="10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000" dirty="0">
                <a:solidFill>
                  <a:srgbClr val="000000"/>
                </a:solidFill>
              </a:rPr>
              <a:t>Portable Hand Washing Station</a:t>
            </a:r>
            <a:endParaRPr sz="3000" dirty="0">
              <a:solidFill>
                <a:srgbClr val="000000"/>
              </a:solidFill>
            </a:endParaRPr>
          </a:p>
        </p:txBody>
      </p:sp>
    </p:spTree>
    <p:extLst>
      <p:ext uri="{BB962C8B-B14F-4D97-AF65-F5344CB8AC3E}">
        <p14:creationId xmlns:p14="http://schemas.microsoft.com/office/powerpoint/2010/main" val="3880891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grpSp>
        <p:nvGrpSpPr>
          <p:cNvPr id="218" name="Google Shape;218;p44"/>
          <p:cNvGrpSpPr/>
          <p:nvPr/>
        </p:nvGrpSpPr>
        <p:grpSpPr>
          <a:xfrm>
            <a:off x="6254518" y="2324263"/>
            <a:ext cx="2460300" cy="3055447"/>
            <a:chOff x="6254516" y="1318143"/>
            <a:chExt cx="2460300" cy="2460300"/>
          </a:xfrm>
        </p:grpSpPr>
        <p:sp>
          <p:nvSpPr>
            <p:cNvPr id="219" name="Google Shape;219;p44"/>
            <p:cNvSpPr/>
            <p:nvPr/>
          </p:nvSpPr>
          <p:spPr>
            <a:xfrm rot="2700000">
              <a:off x="7239866" y="1053398"/>
              <a:ext cx="489601" cy="2989789"/>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4"/>
            <p:cNvSpPr/>
            <p:nvPr/>
          </p:nvSpPr>
          <p:spPr>
            <a:xfrm>
              <a:off x="6443962" y="3255512"/>
              <a:ext cx="326100" cy="326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307BF3"/>
                  </a:solidFill>
                  <a:latin typeface="Roboto"/>
                  <a:ea typeface="Roboto"/>
                  <a:cs typeface="Roboto"/>
                  <a:sym typeface="Roboto"/>
                </a:rPr>
                <a:t>5</a:t>
              </a:r>
              <a:endParaRPr sz="900" b="1">
                <a:solidFill>
                  <a:srgbClr val="307BF3"/>
                </a:solidFill>
                <a:latin typeface="Roboto"/>
                <a:ea typeface="Roboto"/>
                <a:cs typeface="Roboto"/>
                <a:sym typeface="Roboto"/>
              </a:endParaRPr>
            </a:p>
          </p:txBody>
        </p:sp>
        <p:sp>
          <p:nvSpPr>
            <p:cNvPr id="221" name="Google Shape;221;p44"/>
            <p:cNvSpPr txBox="1"/>
            <p:nvPr/>
          </p:nvSpPr>
          <p:spPr>
            <a:xfrm rot="-2700000">
              <a:off x="6375763" y="2297099"/>
              <a:ext cx="2378424" cy="342805"/>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b="1">
                  <a:solidFill>
                    <a:srgbClr val="FFFFFF"/>
                  </a:solidFill>
                  <a:latin typeface="Roboto"/>
                  <a:ea typeface="Roboto"/>
                  <a:cs typeface="Roboto"/>
                  <a:sym typeface="Roboto"/>
                </a:rPr>
                <a:t>Vestibulum congue tempus</a:t>
              </a:r>
              <a:endParaRPr sz="1100" b="1">
                <a:solidFill>
                  <a:srgbClr val="FFFFFF"/>
                </a:solidFill>
                <a:latin typeface="Roboto"/>
                <a:ea typeface="Roboto"/>
                <a:cs typeface="Roboto"/>
                <a:sym typeface="Roboto"/>
              </a:endParaRPr>
            </a:p>
          </p:txBody>
        </p:sp>
      </p:grpSp>
      <p:grpSp>
        <p:nvGrpSpPr>
          <p:cNvPr id="222" name="Google Shape;222;p44"/>
          <p:cNvGrpSpPr/>
          <p:nvPr/>
        </p:nvGrpSpPr>
        <p:grpSpPr>
          <a:xfrm>
            <a:off x="4761420" y="2324263"/>
            <a:ext cx="2460300" cy="3055447"/>
            <a:chOff x="4761418" y="1318143"/>
            <a:chExt cx="2460300" cy="2460300"/>
          </a:xfrm>
        </p:grpSpPr>
        <p:sp>
          <p:nvSpPr>
            <p:cNvPr id="223" name="Google Shape;223;p44"/>
            <p:cNvSpPr/>
            <p:nvPr/>
          </p:nvSpPr>
          <p:spPr>
            <a:xfrm rot="2700000">
              <a:off x="5746767" y="1053398"/>
              <a:ext cx="489601" cy="2989789"/>
            </a:xfrm>
            <a:prstGeom prst="roundRect">
              <a:avLst>
                <a:gd name="adj" fmla="val 50000"/>
              </a:avLst>
            </a:prstGeom>
            <a:solidFill>
              <a:srgbClr val="0E6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4"/>
            <p:cNvSpPr/>
            <p:nvPr/>
          </p:nvSpPr>
          <p:spPr>
            <a:xfrm>
              <a:off x="4950863" y="3255512"/>
              <a:ext cx="326100" cy="326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0E65F0"/>
                  </a:solidFill>
                  <a:latin typeface="Roboto"/>
                  <a:ea typeface="Roboto"/>
                  <a:cs typeface="Roboto"/>
                  <a:sym typeface="Roboto"/>
                </a:rPr>
                <a:t>4</a:t>
              </a:r>
              <a:endParaRPr sz="900" b="1">
                <a:solidFill>
                  <a:srgbClr val="0E65F0"/>
                </a:solidFill>
                <a:latin typeface="Roboto"/>
                <a:ea typeface="Roboto"/>
                <a:cs typeface="Roboto"/>
                <a:sym typeface="Roboto"/>
              </a:endParaRPr>
            </a:p>
          </p:txBody>
        </p:sp>
        <p:sp>
          <p:nvSpPr>
            <p:cNvPr id="225" name="Google Shape;225;p44"/>
            <p:cNvSpPr txBox="1"/>
            <p:nvPr/>
          </p:nvSpPr>
          <p:spPr>
            <a:xfrm rot="-2700000">
              <a:off x="4896424" y="2302799"/>
              <a:ext cx="2362302" cy="342805"/>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b="1">
                  <a:solidFill>
                    <a:srgbClr val="FFFFFF"/>
                  </a:solidFill>
                  <a:latin typeface="Roboto"/>
                  <a:ea typeface="Roboto"/>
                  <a:cs typeface="Roboto"/>
                  <a:sym typeface="Roboto"/>
                </a:rPr>
                <a:t>Vestibulum congue tempus</a:t>
              </a:r>
              <a:endParaRPr sz="1100" b="1">
                <a:solidFill>
                  <a:srgbClr val="FFFFFF"/>
                </a:solidFill>
                <a:latin typeface="Roboto"/>
                <a:ea typeface="Roboto"/>
                <a:cs typeface="Roboto"/>
                <a:sym typeface="Roboto"/>
              </a:endParaRPr>
            </a:p>
          </p:txBody>
        </p:sp>
      </p:grpSp>
      <p:grpSp>
        <p:nvGrpSpPr>
          <p:cNvPr id="226" name="Google Shape;226;p44"/>
          <p:cNvGrpSpPr/>
          <p:nvPr/>
        </p:nvGrpSpPr>
        <p:grpSpPr>
          <a:xfrm>
            <a:off x="3269753" y="2324263"/>
            <a:ext cx="2460300" cy="3055447"/>
            <a:chOff x="3269751" y="1318143"/>
            <a:chExt cx="2460300" cy="2460300"/>
          </a:xfrm>
        </p:grpSpPr>
        <p:sp>
          <p:nvSpPr>
            <p:cNvPr id="227" name="Google Shape;227;p44"/>
            <p:cNvSpPr/>
            <p:nvPr/>
          </p:nvSpPr>
          <p:spPr>
            <a:xfrm rot="2700000">
              <a:off x="4255100" y="1053398"/>
              <a:ext cx="489601" cy="2989789"/>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4"/>
            <p:cNvSpPr/>
            <p:nvPr/>
          </p:nvSpPr>
          <p:spPr>
            <a:xfrm>
              <a:off x="3459197" y="3255512"/>
              <a:ext cx="326100" cy="326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0D5DDF"/>
                  </a:solidFill>
                  <a:latin typeface="Roboto"/>
                  <a:ea typeface="Roboto"/>
                  <a:cs typeface="Roboto"/>
                  <a:sym typeface="Roboto"/>
                </a:rPr>
                <a:t>3</a:t>
              </a:r>
              <a:endParaRPr sz="900" b="1">
                <a:solidFill>
                  <a:srgbClr val="0D5DDF"/>
                </a:solidFill>
                <a:latin typeface="Roboto"/>
                <a:ea typeface="Roboto"/>
                <a:cs typeface="Roboto"/>
                <a:sym typeface="Roboto"/>
              </a:endParaRPr>
            </a:p>
          </p:txBody>
        </p:sp>
        <p:sp>
          <p:nvSpPr>
            <p:cNvPr id="229" name="Google Shape;229;p44"/>
            <p:cNvSpPr txBox="1"/>
            <p:nvPr/>
          </p:nvSpPr>
          <p:spPr>
            <a:xfrm rot="-2700000">
              <a:off x="3404724" y="2302799"/>
              <a:ext cx="2362302" cy="342805"/>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b="1">
                  <a:solidFill>
                    <a:srgbClr val="FFFFFF"/>
                  </a:solidFill>
                  <a:latin typeface="Roboto"/>
                  <a:ea typeface="Roboto"/>
                  <a:cs typeface="Roboto"/>
                  <a:sym typeface="Roboto"/>
                </a:rPr>
                <a:t>Vestibulum congue tempus</a:t>
              </a:r>
              <a:endParaRPr sz="1100" b="1">
                <a:solidFill>
                  <a:srgbClr val="FFFFFF"/>
                </a:solidFill>
                <a:latin typeface="Roboto"/>
                <a:ea typeface="Roboto"/>
                <a:cs typeface="Roboto"/>
                <a:sym typeface="Roboto"/>
              </a:endParaRPr>
            </a:p>
          </p:txBody>
        </p:sp>
      </p:grpSp>
      <p:grpSp>
        <p:nvGrpSpPr>
          <p:cNvPr id="230" name="Google Shape;230;p44"/>
          <p:cNvGrpSpPr/>
          <p:nvPr/>
        </p:nvGrpSpPr>
        <p:grpSpPr>
          <a:xfrm>
            <a:off x="1776628" y="2324263"/>
            <a:ext cx="2460300" cy="3055447"/>
            <a:chOff x="1776626" y="1318143"/>
            <a:chExt cx="2460300" cy="2460300"/>
          </a:xfrm>
        </p:grpSpPr>
        <p:grpSp>
          <p:nvGrpSpPr>
            <p:cNvPr id="231" name="Google Shape;231;p44"/>
            <p:cNvGrpSpPr/>
            <p:nvPr/>
          </p:nvGrpSpPr>
          <p:grpSpPr>
            <a:xfrm>
              <a:off x="1776626" y="1318143"/>
              <a:ext cx="2460300" cy="2460300"/>
              <a:chOff x="1776626" y="1318143"/>
              <a:chExt cx="2460300" cy="2460300"/>
            </a:xfrm>
          </p:grpSpPr>
          <p:sp>
            <p:nvSpPr>
              <p:cNvPr id="232" name="Google Shape;232;p44"/>
              <p:cNvSpPr/>
              <p:nvPr/>
            </p:nvSpPr>
            <p:spPr>
              <a:xfrm rot="2700000">
                <a:off x="2761975" y="1053398"/>
                <a:ext cx="489601" cy="2989789"/>
              </a:xfrm>
              <a:prstGeom prst="roundRect">
                <a:avLst>
                  <a:gd name="adj" fmla="val 50000"/>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4"/>
              <p:cNvSpPr txBox="1"/>
              <p:nvPr/>
            </p:nvSpPr>
            <p:spPr>
              <a:xfrm rot="-2700000">
                <a:off x="1899549" y="2297849"/>
                <a:ext cx="2376303" cy="342805"/>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b="1">
                    <a:solidFill>
                      <a:srgbClr val="FFFFFF"/>
                    </a:solidFill>
                    <a:latin typeface="Roboto"/>
                    <a:ea typeface="Roboto"/>
                    <a:cs typeface="Roboto"/>
                    <a:sym typeface="Roboto"/>
                  </a:rPr>
                  <a:t>Vestibulum congue tempus</a:t>
                </a:r>
                <a:endParaRPr sz="1100" b="1">
                  <a:solidFill>
                    <a:srgbClr val="FFFFFF"/>
                  </a:solidFill>
                  <a:latin typeface="Roboto"/>
                  <a:ea typeface="Roboto"/>
                  <a:cs typeface="Roboto"/>
                  <a:sym typeface="Roboto"/>
                </a:endParaRPr>
              </a:p>
            </p:txBody>
          </p:sp>
        </p:grpSp>
        <p:sp>
          <p:nvSpPr>
            <p:cNvPr id="234" name="Google Shape;234;p44"/>
            <p:cNvSpPr/>
            <p:nvPr/>
          </p:nvSpPr>
          <p:spPr>
            <a:xfrm>
              <a:off x="1966072" y="3255512"/>
              <a:ext cx="326100" cy="326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0C58D3"/>
                  </a:solidFill>
                  <a:latin typeface="Roboto"/>
                  <a:ea typeface="Roboto"/>
                  <a:cs typeface="Roboto"/>
                  <a:sym typeface="Roboto"/>
                </a:rPr>
                <a:t>2</a:t>
              </a:r>
              <a:endParaRPr sz="900" b="1">
                <a:solidFill>
                  <a:srgbClr val="0C58D3"/>
                </a:solidFill>
                <a:latin typeface="Roboto"/>
                <a:ea typeface="Roboto"/>
                <a:cs typeface="Roboto"/>
                <a:sym typeface="Roboto"/>
              </a:endParaRPr>
            </a:p>
          </p:txBody>
        </p:sp>
      </p:grpSp>
      <p:grpSp>
        <p:nvGrpSpPr>
          <p:cNvPr id="235" name="Google Shape;235;p44"/>
          <p:cNvGrpSpPr/>
          <p:nvPr/>
        </p:nvGrpSpPr>
        <p:grpSpPr>
          <a:xfrm>
            <a:off x="284962" y="2324263"/>
            <a:ext cx="2460300" cy="3055447"/>
            <a:chOff x="284959" y="1318143"/>
            <a:chExt cx="2460300" cy="2460300"/>
          </a:xfrm>
        </p:grpSpPr>
        <p:sp>
          <p:nvSpPr>
            <p:cNvPr id="236" name="Google Shape;236;p44"/>
            <p:cNvSpPr/>
            <p:nvPr/>
          </p:nvSpPr>
          <p:spPr>
            <a:xfrm rot="2700000">
              <a:off x="1270309" y="1053398"/>
              <a:ext cx="489601" cy="2989789"/>
            </a:xfrm>
            <a:prstGeom prst="roundRect">
              <a:avLst>
                <a:gd name="adj" fmla="val 50000"/>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4"/>
            <p:cNvSpPr/>
            <p:nvPr/>
          </p:nvSpPr>
          <p:spPr>
            <a:xfrm>
              <a:off x="472955" y="3255512"/>
              <a:ext cx="326100" cy="326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0944A1"/>
                  </a:solidFill>
                  <a:latin typeface="Roboto"/>
                  <a:ea typeface="Roboto"/>
                  <a:cs typeface="Roboto"/>
                  <a:sym typeface="Roboto"/>
                </a:rPr>
                <a:t>1</a:t>
              </a:r>
              <a:endParaRPr sz="900" b="1">
                <a:solidFill>
                  <a:srgbClr val="0944A1"/>
                </a:solidFill>
                <a:latin typeface="Roboto"/>
                <a:ea typeface="Roboto"/>
                <a:cs typeface="Roboto"/>
                <a:sym typeface="Roboto"/>
              </a:endParaRPr>
            </a:p>
          </p:txBody>
        </p:sp>
        <p:sp>
          <p:nvSpPr>
            <p:cNvPr id="238" name="Google Shape;238;p44"/>
            <p:cNvSpPr txBox="1"/>
            <p:nvPr/>
          </p:nvSpPr>
          <p:spPr>
            <a:xfrm rot="-2700000">
              <a:off x="414317" y="2300549"/>
              <a:ext cx="2368666" cy="342805"/>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b="1">
                  <a:solidFill>
                    <a:srgbClr val="FFFFFF"/>
                  </a:solidFill>
                  <a:latin typeface="Roboto"/>
                  <a:ea typeface="Roboto"/>
                  <a:cs typeface="Roboto"/>
                  <a:sym typeface="Roboto"/>
                </a:rPr>
                <a:t>Vestibulum congue tempus</a:t>
              </a:r>
              <a:endParaRPr sz="1100" b="1">
                <a:solidFill>
                  <a:srgbClr val="FFFFFF"/>
                </a:solidFill>
                <a:latin typeface="Roboto"/>
                <a:ea typeface="Roboto"/>
                <a:cs typeface="Roboto"/>
                <a:sym typeface="Roboto"/>
              </a:endParaRPr>
            </a:p>
          </p:txBody>
        </p:sp>
      </p:grpSp>
      <p:grpSp>
        <p:nvGrpSpPr>
          <p:cNvPr id="239" name="Google Shape;239;p44"/>
          <p:cNvGrpSpPr/>
          <p:nvPr/>
        </p:nvGrpSpPr>
        <p:grpSpPr>
          <a:xfrm>
            <a:off x="6254518" y="2324263"/>
            <a:ext cx="2460300" cy="3055447"/>
            <a:chOff x="6254516" y="1318143"/>
            <a:chExt cx="2460300" cy="2460300"/>
          </a:xfrm>
        </p:grpSpPr>
        <p:sp>
          <p:nvSpPr>
            <p:cNvPr id="240" name="Google Shape;240;p44"/>
            <p:cNvSpPr/>
            <p:nvPr/>
          </p:nvSpPr>
          <p:spPr>
            <a:xfrm rot="2700000">
              <a:off x="7239866" y="1053398"/>
              <a:ext cx="489601" cy="2989789"/>
            </a:xfrm>
            <a:prstGeom prst="roundRect">
              <a:avLst>
                <a:gd name="adj" fmla="val 50000"/>
              </a:avLst>
            </a:prstGeom>
            <a:solidFill>
              <a:srgbClr val="922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4"/>
            <p:cNvSpPr/>
            <p:nvPr/>
          </p:nvSpPr>
          <p:spPr>
            <a:xfrm>
              <a:off x="6443962" y="3255512"/>
              <a:ext cx="326100" cy="326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9225A5"/>
                  </a:solidFill>
                  <a:latin typeface="Roboto"/>
                  <a:ea typeface="Roboto"/>
                  <a:cs typeface="Roboto"/>
                  <a:sym typeface="Roboto"/>
                </a:rPr>
                <a:t>5</a:t>
              </a:r>
              <a:endParaRPr sz="900" b="1">
                <a:solidFill>
                  <a:srgbClr val="9225A5"/>
                </a:solidFill>
                <a:latin typeface="Roboto"/>
                <a:ea typeface="Roboto"/>
                <a:cs typeface="Roboto"/>
                <a:sym typeface="Roboto"/>
              </a:endParaRPr>
            </a:p>
          </p:txBody>
        </p:sp>
        <p:sp>
          <p:nvSpPr>
            <p:cNvPr id="242" name="Google Shape;242;p44"/>
            <p:cNvSpPr txBox="1"/>
            <p:nvPr/>
          </p:nvSpPr>
          <p:spPr>
            <a:xfrm rot="-2700000">
              <a:off x="6375763" y="2297099"/>
              <a:ext cx="2378424" cy="342805"/>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b="1">
                  <a:solidFill>
                    <a:srgbClr val="FFFFFF"/>
                  </a:solidFill>
                  <a:latin typeface="Roboto"/>
                  <a:ea typeface="Roboto"/>
                  <a:cs typeface="Roboto"/>
                  <a:sym typeface="Roboto"/>
                </a:rPr>
                <a:t>Equipment, Tools, &amp; Buildings</a:t>
              </a:r>
              <a:endParaRPr sz="1100" b="1">
                <a:solidFill>
                  <a:srgbClr val="FFFFFF"/>
                </a:solidFill>
                <a:latin typeface="Roboto"/>
                <a:ea typeface="Roboto"/>
                <a:cs typeface="Roboto"/>
                <a:sym typeface="Roboto"/>
              </a:endParaRPr>
            </a:p>
          </p:txBody>
        </p:sp>
      </p:grpSp>
      <p:grpSp>
        <p:nvGrpSpPr>
          <p:cNvPr id="243" name="Google Shape;243;p44"/>
          <p:cNvGrpSpPr/>
          <p:nvPr/>
        </p:nvGrpSpPr>
        <p:grpSpPr>
          <a:xfrm>
            <a:off x="4496675" y="3474669"/>
            <a:ext cx="2989789" cy="3825267"/>
            <a:chOff x="4496673" y="2244470"/>
            <a:chExt cx="2989789" cy="3080173"/>
          </a:xfrm>
        </p:grpSpPr>
        <p:sp>
          <p:nvSpPr>
            <p:cNvPr id="244" name="Google Shape;244;p44"/>
            <p:cNvSpPr/>
            <p:nvPr/>
          </p:nvSpPr>
          <p:spPr>
            <a:xfrm rot="2700000">
              <a:off x="5746767" y="1053398"/>
              <a:ext cx="489601" cy="2989789"/>
            </a:xfrm>
            <a:prstGeom prst="roundRect">
              <a:avLst>
                <a:gd name="adj" fmla="val 50000"/>
              </a:avLst>
            </a:prstGeom>
            <a:solidFill>
              <a:srgbClr val="7F2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4"/>
            <p:cNvSpPr/>
            <p:nvPr/>
          </p:nvSpPr>
          <p:spPr>
            <a:xfrm>
              <a:off x="4950863" y="3255512"/>
              <a:ext cx="326100" cy="326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7F2090"/>
                  </a:solidFill>
                  <a:latin typeface="Roboto"/>
                  <a:ea typeface="Roboto"/>
                  <a:cs typeface="Roboto"/>
                  <a:sym typeface="Roboto"/>
                </a:rPr>
                <a:t>4</a:t>
              </a:r>
              <a:endParaRPr sz="900" b="1">
                <a:solidFill>
                  <a:srgbClr val="7F2090"/>
                </a:solidFill>
                <a:latin typeface="Roboto"/>
                <a:ea typeface="Roboto"/>
                <a:cs typeface="Roboto"/>
                <a:sym typeface="Roboto"/>
              </a:endParaRPr>
            </a:p>
          </p:txBody>
        </p:sp>
        <p:sp>
          <p:nvSpPr>
            <p:cNvPr id="246" name="Google Shape;246;p44"/>
            <p:cNvSpPr txBox="1"/>
            <p:nvPr/>
          </p:nvSpPr>
          <p:spPr>
            <a:xfrm rot="18900000">
              <a:off x="4866419" y="2244470"/>
              <a:ext cx="2567188" cy="342805"/>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b="1" dirty="0">
                  <a:solidFill>
                    <a:srgbClr val="FFFFFF"/>
                  </a:solidFill>
                  <a:latin typeface="Roboto"/>
                  <a:ea typeface="Roboto"/>
                  <a:cs typeface="Roboto"/>
                  <a:sym typeface="Roboto"/>
                </a:rPr>
                <a:t>Agricultural Workers &amp; Visitors</a:t>
              </a:r>
              <a:endParaRPr sz="1100" b="1" dirty="0">
                <a:solidFill>
                  <a:srgbClr val="FFFFFF"/>
                </a:solidFill>
                <a:latin typeface="Roboto"/>
                <a:ea typeface="Roboto"/>
                <a:cs typeface="Roboto"/>
                <a:sym typeface="Roboto"/>
              </a:endParaRPr>
            </a:p>
          </p:txBody>
        </p:sp>
        <p:sp>
          <p:nvSpPr>
            <p:cNvPr id="247" name="Google Shape;247;p44"/>
            <p:cNvSpPr txBox="1"/>
            <p:nvPr/>
          </p:nvSpPr>
          <p:spPr>
            <a:xfrm rot="-2700000">
              <a:off x="4589435" y="4882136"/>
              <a:ext cx="2242660" cy="44250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endParaRPr sz="800" b="1">
                <a:latin typeface="Roboto"/>
                <a:ea typeface="Roboto"/>
                <a:cs typeface="Roboto"/>
                <a:sym typeface="Roboto"/>
              </a:endParaRPr>
            </a:p>
          </p:txBody>
        </p:sp>
      </p:grpSp>
      <p:grpSp>
        <p:nvGrpSpPr>
          <p:cNvPr id="248" name="Google Shape;248;p44"/>
          <p:cNvGrpSpPr/>
          <p:nvPr/>
        </p:nvGrpSpPr>
        <p:grpSpPr>
          <a:xfrm>
            <a:off x="3005008" y="2578820"/>
            <a:ext cx="2989789" cy="2556445"/>
            <a:chOff x="3005006" y="1523117"/>
            <a:chExt cx="2989789" cy="2058495"/>
          </a:xfrm>
        </p:grpSpPr>
        <p:sp>
          <p:nvSpPr>
            <p:cNvPr id="249" name="Google Shape;249;p44"/>
            <p:cNvSpPr/>
            <p:nvPr/>
          </p:nvSpPr>
          <p:spPr>
            <a:xfrm rot="2700000">
              <a:off x="4255100" y="1053398"/>
              <a:ext cx="489601" cy="2989789"/>
            </a:xfrm>
            <a:prstGeom prst="roundRect">
              <a:avLst>
                <a:gd name="adj" fmla="val 50000"/>
              </a:avLst>
            </a:prstGeom>
            <a:solidFill>
              <a:srgbClr val="761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4"/>
            <p:cNvSpPr/>
            <p:nvPr/>
          </p:nvSpPr>
          <p:spPr>
            <a:xfrm>
              <a:off x="3459197" y="3255512"/>
              <a:ext cx="326100" cy="326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761E86"/>
                  </a:solidFill>
                  <a:latin typeface="Roboto"/>
                  <a:ea typeface="Roboto"/>
                  <a:cs typeface="Roboto"/>
                  <a:sym typeface="Roboto"/>
                </a:rPr>
                <a:t>3</a:t>
              </a:r>
              <a:endParaRPr sz="900" b="1">
                <a:solidFill>
                  <a:srgbClr val="761E86"/>
                </a:solidFill>
                <a:latin typeface="Roboto"/>
                <a:ea typeface="Roboto"/>
                <a:cs typeface="Roboto"/>
                <a:sym typeface="Roboto"/>
              </a:endParaRPr>
            </a:p>
          </p:txBody>
        </p:sp>
        <p:sp>
          <p:nvSpPr>
            <p:cNvPr id="251" name="Google Shape;251;p44"/>
            <p:cNvSpPr txBox="1"/>
            <p:nvPr/>
          </p:nvSpPr>
          <p:spPr>
            <a:xfrm rot="18877736">
              <a:off x="3634791" y="2261336"/>
              <a:ext cx="1902167" cy="42573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b="1" dirty="0">
                  <a:solidFill>
                    <a:srgbClr val="FFFFFF"/>
                  </a:solidFill>
                  <a:latin typeface="Roboto"/>
                  <a:ea typeface="Roboto"/>
                  <a:cs typeface="Roboto"/>
                  <a:sym typeface="Roboto"/>
                </a:rPr>
                <a:t>Domesticated and Wild Animals</a:t>
              </a:r>
              <a:endParaRPr sz="1100" b="1" dirty="0">
                <a:solidFill>
                  <a:srgbClr val="FFFFFF"/>
                </a:solidFill>
                <a:latin typeface="Roboto"/>
                <a:ea typeface="Roboto"/>
                <a:cs typeface="Roboto"/>
                <a:sym typeface="Roboto"/>
              </a:endParaRPr>
            </a:p>
          </p:txBody>
        </p:sp>
      </p:grpSp>
      <p:grpSp>
        <p:nvGrpSpPr>
          <p:cNvPr id="252" name="Google Shape;252;p44"/>
          <p:cNvGrpSpPr/>
          <p:nvPr/>
        </p:nvGrpSpPr>
        <p:grpSpPr>
          <a:xfrm>
            <a:off x="1776628" y="2324263"/>
            <a:ext cx="2460300" cy="3055447"/>
            <a:chOff x="1776626" y="1318143"/>
            <a:chExt cx="2460300" cy="2460300"/>
          </a:xfrm>
        </p:grpSpPr>
        <p:grpSp>
          <p:nvGrpSpPr>
            <p:cNvPr id="253" name="Google Shape;253;p44"/>
            <p:cNvGrpSpPr/>
            <p:nvPr/>
          </p:nvGrpSpPr>
          <p:grpSpPr>
            <a:xfrm>
              <a:off x="1776626" y="1318143"/>
              <a:ext cx="2460300" cy="2460300"/>
              <a:chOff x="1776626" y="1318143"/>
              <a:chExt cx="2460300" cy="2460300"/>
            </a:xfrm>
          </p:grpSpPr>
          <p:sp>
            <p:nvSpPr>
              <p:cNvPr id="254" name="Google Shape;254;p44"/>
              <p:cNvSpPr/>
              <p:nvPr/>
            </p:nvSpPr>
            <p:spPr>
              <a:xfrm rot="2700000">
                <a:off x="2761975" y="1053398"/>
                <a:ext cx="489601" cy="2989789"/>
              </a:xfrm>
              <a:prstGeom prst="roundRect">
                <a:avLst>
                  <a:gd name="adj" fmla="val 50000"/>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4"/>
              <p:cNvSpPr txBox="1"/>
              <p:nvPr/>
            </p:nvSpPr>
            <p:spPr>
              <a:xfrm rot="-2700000">
                <a:off x="1899549" y="2297849"/>
                <a:ext cx="2376303" cy="342805"/>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b="1" dirty="0">
                    <a:solidFill>
                      <a:srgbClr val="FFFFFF"/>
                    </a:solidFill>
                    <a:latin typeface="Roboto"/>
                    <a:ea typeface="Roboto"/>
                    <a:cs typeface="Roboto"/>
                    <a:sym typeface="Roboto"/>
                  </a:rPr>
                  <a:t>Biological Soil Amendments of Animal Origin</a:t>
                </a:r>
                <a:endParaRPr sz="1100" b="1" dirty="0">
                  <a:solidFill>
                    <a:srgbClr val="FFFFFF"/>
                  </a:solidFill>
                  <a:latin typeface="Roboto"/>
                  <a:ea typeface="Roboto"/>
                  <a:cs typeface="Roboto"/>
                  <a:sym typeface="Roboto"/>
                </a:endParaRPr>
              </a:p>
            </p:txBody>
          </p:sp>
        </p:grpSp>
        <p:sp>
          <p:nvSpPr>
            <p:cNvPr id="256" name="Google Shape;256;p44"/>
            <p:cNvSpPr/>
            <p:nvPr/>
          </p:nvSpPr>
          <p:spPr>
            <a:xfrm>
              <a:off x="1966072" y="3255512"/>
              <a:ext cx="326100" cy="326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701C7F"/>
                  </a:solidFill>
                  <a:latin typeface="Roboto"/>
                  <a:ea typeface="Roboto"/>
                  <a:cs typeface="Roboto"/>
                  <a:sym typeface="Roboto"/>
                </a:rPr>
                <a:t>2</a:t>
              </a:r>
              <a:endParaRPr sz="900" b="1">
                <a:solidFill>
                  <a:srgbClr val="701C7F"/>
                </a:solidFill>
                <a:latin typeface="Roboto"/>
                <a:ea typeface="Roboto"/>
                <a:cs typeface="Roboto"/>
                <a:sym typeface="Roboto"/>
              </a:endParaRPr>
            </a:p>
          </p:txBody>
        </p:sp>
      </p:grpSp>
      <p:grpSp>
        <p:nvGrpSpPr>
          <p:cNvPr id="257" name="Google Shape;257;p44"/>
          <p:cNvGrpSpPr/>
          <p:nvPr/>
        </p:nvGrpSpPr>
        <p:grpSpPr>
          <a:xfrm>
            <a:off x="20218" y="2176907"/>
            <a:ext cx="2989789" cy="3366910"/>
            <a:chOff x="20215" y="1199490"/>
            <a:chExt cx="2989789" cy="2711094"/>
          </a:xfrm>
        </p:grpSpPr>
        <p:sp>
          <p:nvSpPr>
            <p:cNvPr id="258" name="Google Shape;258;p44"/>
            <p:cNvSpPr/>
            <p:nvPr/>
          </p:nvSpPr>
          <p:spPr>
            <a:xfrm rot="2700000">
              <a:off x="1270309" y="1053398"/>
              <a:ext cx="489601" cy="2989789"/>
            </a:xfrm>
            <a:prstGeom prst="roundRect">
              <a:avLst>
                <a:gd name="adj" fmla="val 50000"/>
              </a:avLst>
            </a:prstGeom>
            <a:solidFill>
              <a:srgbClr val="551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4"/>
            <p:cNvSpPr/>
            <p:nvPr/>
          </p:nvSpPr>
          <p:spPr>
            <a:xfrm>
              <a:off x="472955" y="3255512"/>
              <a:ext cx="326100" cy="326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551561"/>
                  </a:solidFill>
                  <a:latin typeface="Roboto"/>
                  <a:ea typeface="Roboto"/>
                  <a:cs typeface="Roboto"/>
                  <a:sym typeface="Roboto"/>
                </a:rPr>
                <a:t>1</a:t>
              </a:r>
              <a:endParaRPr sz="900" b="1">
                <a:solidFill>
                  <a:srgbClr val="551561"/>
                </a:solidFill>
                <a:latin typeface="Roboto"/>
                <a:ea typeface="Roboto"/>
                <a:cs typeface="Roboto"/>
                <a:sym typeface="Roboto"/>
              </a:endParaRPr>
            </a:p>
          </p:txBody>
        </p:sp>
        <p:sp>
          <p:nvSpPr>
            <p:cNvPr id="260" name="Google Shape;260;p44"/>
            <p:cNvSpPr txBox="1"/>
            <p:nvPr/>
          </p:nvSpPr>
          <p:spPr>
            <a:xfrm rot="-2700000">
              <a:off x="414317" y="2300549"/>
              <a:ext cx="2368666" cy="342805"/>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b="1">
                  <a:solidFill>
                    <a:srgbClr val="FFFFFF"/>
                  </a:solidFill>
                  <a:latin typeface="Roboto"/>
                  <a:ea typeface="Roboto"/>
                  <a:cs typeface="Roboto"/>
                  <a:sym typeface="Roboto"/>
                </a:rPr>
                <a:t>Agricultural Water </a:t>
              </a:r>
              <a:endParaRPr sz="1100" b="1">
                <a:solidFill>
                  <a:srgbClr val="FFFFFF"/>
                </a:solidFill>
                <a:latin typeface="Roboto"/>
                <a:ea typeface="Roboto"/>
                <a:cs typeface="Roboto"/>
                <a:sym typeface="Roboto"/>
              </a:endParaRPr>
            </a:p>
          </p:txBody>
        </p:sp>
        <p:sp>
          <p:nvSpPr>
            <p:cNvPr id="261" name="Google Shape;261;p44"/>
            <p:cNvSpPr txBox="1"/>
            <p:nvPr/>
          </p:nvSpPr>
          <p:spPr>
            <a:xfrm rot="18852387">
              <a:off x="809578" y="2333231"/>
              <a:ext cx="2711094" cy="44361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1050" b="1" dirty="0">
                  <a:solidFill>
                    <a:schemeClr val="dk2"/>
                  </a:solidFill>
                  <a:highlight>
                    <a:srgbClr val="FFFFFF"/>
                  </a:highlight>
                </a:rPr>
                <a:t>All agricultural water must be safe and of adequate sanitary quality for its intended use</a:t>
              </a:r>
              <a:endParaRPr sz="800" b="1" dirty="0">
                <a:latin typeface="Roboto"/>
                <a:ea typeface="Roboto"/>
                <a:cs typeface="Roboto"/>
                <a:sym typeface="Roboto"/>
              </a:endParaRPr>
            </a:p>
          </p:txBody>
        </p:sp>
      </p:grpSp>
      <p:sp>
        <p:nvSpPr>
          <p:cNvPr id="263" name="Google Shape;263;p44"/>
          <p:cNvSpPr txBox="1"/>
          <p:nvPr/>
        </p:nvSpPr>
        <p:spPr>
          <a:xfrm rot="18866218">
            <a:off x="5140563" y="3722355"/>
            <a:ext cx="2907455" cy="49896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1050" b="1" dirty="0">
                <a:solidFill>
                  <a:schemeClr val="dk2"/>
                </a:solidFill>
                <a:highlight>
                  <a:srgbClr val="FFFFFF"/>
                </a:highlight>
              </a:rPr>
              <a:t>How to train your workers and handle visitors to ensure good hygienic practices</a:t>
            </a:r>
            <a:endParaRPr sz="800" b="1" dirty="0">
              <a:latin typeface="Roboto"/>
              <a:ea typeface="Roboto"/>
              <a:cs typeface="Roboto"/>
              <a:sym typeface="Roboto"/>
            </a:endParaRPr>
          </a:p>
        </p:txBody>
      </p:sp>
      <p:sp>
        <p:nvSpPr>
          <p:cNvPr id="264" name="Google Shape;264;p44"/>
          <p:cNvSpPr txBox="1"/>
          <p:nvPr/>
        </p:nvSpPr>
        <p:spPr>
          <a:xfrm rot="18781640">
            <a:off x="3634210" y="3755038"/>
            <a:ext cx="2907517" cy="49857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1050" b="1" dirty="0">
                <a:solidFill>
                  <a:schemeClr val="dk2"/>
                </a:solidFill>
                <a:highlight>
                  <a:srgbClr val="FFFFFF"/>
                </a:highlight>
              </a:rPr>
              <a:t>Understanding the risks from animals and proper mitigation strategies </a:t>
            </a:r>
            <a:endParaRPr sz="800" b="1" dirty="0">
              <a:latin typeface="Roboto"/>
              <a:ea typeface="Roboto"/>
              <a:cs typeface="Roboto"/>
              <a:sym typeface="Roboto"/>
            </a:endParaRPr>
          </a:p>
        </p:txBody>
      </p:sp>
      <p:sp>
        <p:nvSpPr>
          <p:cNvPr id="265" name="Google Shape;265;p44"/>
          <p:cNvSpPr txBox="1"/>
          <p:nvPr/>
        </p:nvSpPr>
        <p:spPr>
          <a:xfrm rot="18870942">
            <a:off x="2144330" y="3765069"/>
            <a:ext cx="2907517" cy="49857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1050" b="1" dirty="0">
                <a:solidFill>
                  <a:schemeClr val="dk2"/>
                </a:solidFill>
                <a:highlight>
                  <a:srgbClr val="FFFFFF"/>
                </a:highlight>
              </a:rPr>
              <a:t>Any soil amendment intentionally added to the soil that contains an animal ingredient</a:t>
            </a:r>
            <a:endParaRPr sz="800" b="1" dirty="0">
              <a:latin typeface="Roboto"/>
              <a:ea typeface="Roboto"/>
              <a:cs typeface="Roboto"/>
              <a:sym typeface="Roboto"/>
            </a:endParaRPr>
          </a:p>
        </p:txBody>
      </p:sp>
      <p:sp>
        <p:nvSpPr>
          <p:cNvPr id="266" name="Google Shape;266;p44"/>
          <p:cNvSpPr txBox="1"/>
          <p:nvPr/>
        </p:nvSpPr>
        <p:spPr>
          <a:xfrm rot="18872046">
            <a:off x="6613536" y="3913678"/>
            <a:ext cx="2703231" cy="49857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1050" b="1" dirty="0">
                <a:solidFill>
                  <a:schemeClr val="dk2"/>
                </a:solidFill>
                <a:highlight>
                  <a:srgbClr val="FFFFFF"/>
                </a:highlight>
              </a:rPr>
              <a:t>Adequate facilities, tools, and sanitation to prevent contamination</a:t>
            </a:r>
            <a:endParaRPr sz="800" b="1" dirty="0">
              <a:latin typeface="Roboto"/>
              <a:ea typeface="Roboto"/>
              <a:cs typeface="Roboto"/>
              <a:sym typeface="Roboto"/>
            </a:endParaRPr>
          </a:p>
        </p:txBody>
      </p:sp>
      <p:sp>
        <p:nvSpPr>
          <p:cNvPr id="52" name="Google Shape;271;p45">
            <a:extLst>
              <a:ext uri="{FF2B5EF4-FFF2-40B4-BE49-F238E27FC236}">
                <a16:creationId xmlns:a16="http://schemas.microsoft.com/office/drawing/2014/main" id="{559057F1-E72D-4E3A-8782-4A353775A5DC}"/>
              </a:ext>
            </a:extLst>
          </p:cNvPr>
          <p:cNvSpPr txBox="1">
            <a:spLocks/>
          </p:cNvSpPr>
          <p:nvPr/>
        </p:nvSpPr>
        <p:spPr>
          <a:xfrm>
            <a:off x="336150" y="394408"/>
            <a:ext cx="8471700" cy="10077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E156F"/>
              </a:buClr>
              <a:buSzPts val="4800"/>
              <a:buFont typeface="Arial"/>
              <a:buNone/>
              <a:defRPr sz="4800" b="1" i="0" u="none" strike="noStrike" cap="none">
                <a:solidFill>
                  <a:srgbClr val="3E156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r>
              <a:rPr lang="en" dirty="0">
                <a:solidFill>
                  <a:srgbClr val="000000"/>
                </a:solidFill>
              </a:rPr>
              <a:t>Training Topics</a:t>
            </a:r>
            <a:endParaRPr kumimoji="0" lang="en-US" sz="4800" b="1"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1"/>
        <p:cNvGrpSpPr/>
        <p:nvPr/>
      </p:nvGrpSpPr>
      <p:grpSpPr>
        <a:xfrm>
          <a:off x="0" y="0"/>
          <a:ext cx="0" cy="0"/>
          <a:chOff x="0" y="0"/>
          <a:chExt cx="0" cy="0"/>
        </a:xfrm>
      </p:grpSpPr>
      <p:sp>
        <p:nvSpPr>
          <p:cNvPr id="432" name="Google Shape;432;p61"/>
          <p:cNvSpPr txBox="1">
            <a:spLocks noGrp="1"/>
          </p:cNvSpPr>
          <p:nvPr>
            <p:ph type="title"/>
          </p:nvPr>
        </p:nvSpPr>
        <p:spPr>
          <a:xfrm>
            <a:off x="311700" y="205019"/>
            <a:ext cx="8471700" cy="10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4400" dirty="0">
                <a:solidFill>
                  <a:srgbClr val="000000"/>
                </a:solidFill>
              </a:rPr>
              <a:t>Visitors</a:t>
            </a:r>
            <a:endParaRPr sz="4400" dirty="0">
              <a:solidFill>
                <a:srgbClr val="000000"/>
              </a:solidFill>
            </a:endParaRPr>
          </a:p>
        </p:txBody>
      </p:sp>
      <p:sp>
        <p:nvSpPr>
          <p:cNvPr id="433" name="Google Shape;433;p61"/>
          <p:cNvSpPr txBox="1">
            <a:spLocks noGrp="1"/>
          </p:cNvSpPr>
          <p:nvPr>
            <p:ph type="body" idx="1"/>
          </p:nvPr>
        </p:nvSpPr>
        <p:spPr>
          <a:xfrm>
            <a:off x="311700" y="1281495"/>
            <a:ext cx="8520600" cy="3641400"/>
          </a:xfrm>
          <a:prstGeom prst="rect">
            <a:avLst/>
          </a:prstGeom>
        </p:spPr>
        <p:txBody>
          <a:bodyPr spcFirstLastPara="1" wrap="square" lIns="91425" tIns="45700" rIns="91425" bIns="45700" anchor="t" anchorCtr="0">
            <a:normAutofit/>
          </a:bodyPr>
          <a:lstStyle/>
          <a:p>
            <a:pPr marL="457200" lvl="0" indent="-342900" algn="l" rtl="0">
              <a:lnSpc>
                <a:spcPct val="115000"/>
              </a:lnSpc>
              <a:spcBef>
                <a:spcPts val="360"/>
              </a:spcBef>
              <a:spcAft>
                <a:spcPts val="0"/>
              </a:spcAft>
              <a:buClr>
                <a:srgbClr val="434343"/>
              </a:buClr>
              <a:buSzPts val="1800"/>
              <a:buChar char="●"/>
            </a:pPr>
            <a:r>
              <a:rPr lang="en" dirty="0">
                <a:solidFill>
                  <a:srgbClr val="434343"/>
                </a:solidFill>
              </a:rPr>
              <a:t>You must </a:t>
            </a:r>
            <a:r>
              <a:rPr lang="en" dirty="0">
                <a:solidFill>
                  <a:srgbClr val="FF0000"/>
                </a:solidFill>
              </a:rPr>
              <a:t>make visitors aware </a:t>
            </a:r>
            <a:r>
              <a:rPr lang="en" dirty="0">
                <a:solidFill>
                  <a:srgbClr val="434343"/>
                </a:solidFill>
              </a:rPr>
              <a:t>of policies and procedures to protect produce and food contact surfaces from contamination</a:t>
            </a:r>
            <a:endParaRPr dirty="0">
              <a:solidFill>
                <a:srgbClr val="434343"/>
              </a:solidFill>
            </a:endParaRPr>
          </a:p>
          <a:p>
            <a:pPr marL="0" lvl="0" indent="0" algn="l" rtl="0">
              <a:lnSpc>
                <a:spcPct val="115000"/>
              </a:lnSpc>
              <a:spcBef>
                <a:spcPts val="360"/>
              </a:spcBef>
              <a:spcAft>
                <a:spcPts val="0"/>
              </a:spcAft>
              <a:buNone/>
            </a:pPr>
            <a:endParaRPr dirty="0">
              <a:solidFill>
                <a:srgbClr val="434343"/>
              </a:solidFill>
            </a:endParaRPr>
          </a:p>
          <a:p>
            <a:pPr marL="457200" lvl="0" indent="-342900" algn="l" rtl="0">
              <a:lnSpc>
                <a:spcPct val="115000"/>
              </a:lnSpc>
              <a:spcBef>
                <a:spcPts val="360"/>
              </a:spcBef>
              <a:spcAft>
                <a:spcPts val="0"/>
              </a:spcAft>
              <a:buClr>
                <a:srgbClr val="434343"/>
              </a:buClr>
              <a:buSzPts val="1800"/>
              <a:buChar char="●"/>
            </a:pPr>
            <a:r>
              <a:rPr lang="en" dirty="0">
                <a:solidFill>
                  <a:srgbClr val="434343"/>
                </a:solidFill>
              </a:rPr>
              <a:t>You must take all steps reasonably necessary to </a:t>
            </a:r>
            <a:r>
              <a:rPr lang="en" dirty="0">
                <a:solidFill>
                  <a:srgbClr val="FF0000"/>
                </a:solidFill>
              </a:rPr>
              <a:t>ensure that visitors comply </a:t>
            </a:r>
            <a:r>
              <a:rPr lang="en" dirty="0">
                <a:solidFill>
                  <a:srgbClr val="434343"/>
                </a:solidFill>
              </a:rPr>
              <a:t>with such policies and procedures</a:t>
            </a:r>
            <a:endParaRPr dirty="0">
              <a:solidFill>
                <a:srgbClr val="434343"/>
              </a:solidFill>
            </a:endParaRPr>
          </a:p>
          <a:p>
            <a:pPr marL="0" lvl="0" indent="0" algn="l" rtl="0">
              <a:lnSpc>
                <a:spcPct val="115000"/>
              </a:lnSpc>
              <a:spcBef>
                <a:spcPts val="360"/>
              </a:spcBef>
              <a:spcAft>
                <a:spcPts val="0"/>
              </a:spcAft>
              <a:buNone/>
            </a:pPr>
            <a:endParaRPr dirty="0">
              <a:solidFill>
                <a:srgbClr val="434343"/>
              </a:solidFill>
            </a:endParaRPr>
          </a:p>
          <a:p>
            <a:pPr marL="457200" lvl="0" indent="-342900" algn="l" rtl="0">
              <a:lnSpc>
                <a:spcPct val="115000"/>
              </a:lnSpc>
              <a:spcBef>
                <a:spcPts val="360"/>
              </a:spcBef>
              <a:spcAft>
                <a:spcPts val="0"/>
              </a:spcAft>
              <a:buClr>
                <a:srgbClr val="434343"/>
              </a:buClr>
              <a:buSzPts val="1800"/>
              <a:buChar char="●"/>
            </a:pPr>
            <a:r>
              <a:rPr lang="en" dirty="0">
                <a:solidFill>
                  <a:srgbClr val="434343"/>
                </a:solidFill>
              </a:rPr>
              <a:t>You must make toilet and hand-washing </a:t>
            </a:r>
            <a:r>
              <a:rPr lang="en" dirty="0">
                <a:solidFill>
                  <a:srgbClr val="FF0000"/>
                </a:solidFill>
              </a:rPr>
              <a:t>facilities accessible </a:t>
            </a:r>
            <a:r>
              <a:rPr lang="en" dirty="0">
                <a:solidFill>
                  <a:srgbClr val="434343"/>
                </a:solidFill>
              </a:rPr>
              <a:t>to visitors</a:t>
            </a:r>
            <a:endParaRPr dirty="0">
              <a:solidFill>
                <a:srgbClr val="434343"/>
              </a:solidFill>
            </a:endParaRPr>
          </a:p>
          <a:p>
            <a:pPr marL="0" lvl="0" indent="0" algn="l" rtl="0">
              <a:lnSpc>
                <a:spcPct val="115000"/>
              </a:lnSpc>
              <a:spcBef>
                <a:spcPts val="360"/>
              </a:spcBef>
              <a:spcAft>
                <a:spcPts val="0"/>
              </a:spcAft>
              <a:buNone/>
            </a:pPr>
            <a:endParaRPr dirty="0">
              <a:solidFill>
                <a:srgbClr val="4F2782"/>
              </a:solidFill>
            </a:endParaRPr>
          </a:p>
          <a:p>
            <a:pPr marL="0" lvl="0" indent="0" algn="l" rtl="0">
              <a:lnSpc>
                <a:spcPct val="115000"/>
              </a:lnSpc>
              <a:spcBef>
                <a:spcPts val="360"/>
              </a:spcBef>
              <a:spcAft>
                <a:spcPts val="0"/>
              </a:spcAft>
              <a:buNone/>
            </a:pPr>
            <a:endParaRPr dirty="0">
              <a:solidFill>
                <a:srgbClr val="4F2782"/>
              </a:solidFill>
            </a:endParaRPr>
          </a:p>
          <a:p>
            <a:pPr marL="0" lvl="0" indent="0" algn="l" rtl="0">
              <a:lnSpc>
                <a:spcPct val="115000"/>
              </a:lnSpc>
              <a:spcBef>
                <a:spcPts val="360"/>
              </a:spcBef>
              <a:spcAft>
                <a:spcPts val="0"/>
              </a:spcAft>
              <a:buNone/>
            </a:pPr>
            <a:endParaRPr dirty="0">
              <a:solidFill>
                <a:srgbClr val="4F2782"/>
              </a:solidFill>
            </a:endParaRPr>
          </a:p>
          <a:p>
            <a:pPr marL="0" lvl="0" indent="0" algn="l" rtl="0">
              <a:lnSpc>
                <a:spcPct val="115000"/>
              </a:lnSpc>
              <a:spcBef>
                <a:spcPts val="360"/>
              </a:spcBef>
              <a:spcAft>
                <a:spcPts val="0"/>
              </a:spcAft>
              <a:buNone/>
            </a:pPr>
            <a:endParaRPr dirty="0">
              <a:solidFill>
                <a:srgbClr val="4F2782"/>
              </a:solidFill>
            </a:endParaRPr>
          </a:p>
        </p:txBody>
      </p:sp>
      <p:sp>
        <p:nvSpPr>
          <p:cNvPr id="434" name="Google Shape;434;p61"/>
          <p:cNvSpPr txBox="1">
            <a:spLocks noGrp="1"/>
          </p:cNvSpPr>
          <p:nvPr>
            <p:ph type="body" idx="1"/>
          </p:nvPr>
        </p:nvSpPr>
        <p:spPr>
          <a:xfrm>
            <a:off x="3485352" y="4483761"/>
            <a:ext cx="4415400" cy="1971300"/>
          </a:xfrm>
          <a:prstGeom prst="rect">
            <a:avLst/>
          </a:prstGeom>
        </p:spPr>
        <p:txBody>
          <a:bodyPr spcFirstLastPara="1" wrap="square" lIns="91425" tIns="45700" rIns="91425" bIns="45700" anchor="t" anchorCtr="0">
            <a:normAutofit/>
          </a:bodyPr>
          <a:lstStyle/>
          <a:p>
            <a:pPr marL="0" lvl="0" indent="0" algn="l" rtl="0">
              <a:lnSpc>
                <a:spcPct val="115000"/>
              </a:lnSpc>
              <a:spcBef>
                <a:spcPts val="360"/>
              </a:spcBef>
              <a:spcAft>
                <a:spcPts val="0"/>
              </a:spcAft>
              <a:buNone/>
            </a:pPr>
            <a:r>
              <a:rPr lang="en" dirty="0">
                <a:solidFill>
                  <a:srgbClr val="434343"/>
                </a:solidFill>
              </a:rPr>
              <a:t>Review the </a:t>
            </a:r>
            <a:r>
              <a:rPr lang="en" b="1" dirty="0">
                <a:solidFill>
                  <a:srgbClr val="4F2782"/>
                </a:solidFill>
                <a:uFill>
                  <a:noFill/>
                </a:uFill>
                <a:hlinkClick r:id="rId3">
                  <a:extLst>
                    <a:ext uri="{A12FA001-AC4F-418D-AE19-62706E023703}">
                      <ahyp:hlinkClr xmlns:ahyp="http://schemas.microsoft.com/office/drawing/2018/hyperlinkcolor" val="tx"/>
                    </a:ext>
                  </a:extLst>
                </a:hlinkClick>
              </a:rPr>
              <a:t>Visitor Compliance Guide</a:t>
            </a:r>
            <a:r>
              <a:rPr lang="en" dirty="0">
                <a:solidFill>
                  <a:srgbClr val="4F2782"/>
                </a:solidFill>
              </a:rPr>
              <a:t> </a:t>
            </a:r>
            <a:endParaRPr dirty="0">
              <a:solidFill>
                <a:srgbClr val="4F2782"/>
              </a:solidFill>
            </a:endParaRPr>
          </a:p>
          <a:p>
            <a:pPr marL="0" lvl="0" indent="0" algn="ctr" rtl="0">
              <a:spcBef>
                <a:spcPts val="360"/>
              </a:spcBef>
              <a:spcAft>
                <a:spcPts val="0"/>
              </a:spcAft>
              <a:buNone/>
            </a:pPr>
            <a:endParaRPr dirty="0">
              <a:solidFill>
                <a:srgbClr val="4F2782"/>
              </a:solidFill>
            </a:endParaRPr>
          </a:p>
          <a:p>
            <a:pPr marL="0" lvl="0" indent="0" algn="ctr" rtl="0">
              <a:spcBef>
                <a:spcPts val="360"/>
              </a:spcBef>
              <a:spcAft>
                <a:spcPts val="0"/>
              </a:spcAft>
              <a:buNone/>
            </a:pPr>
            <a:endParaRPr dirty="0">
              <a:solidFill>
                <a:srgbClr val="4F2782"/>
              </a:solidFill>
            </a:endParaRPr>
          </a:p>
          <a:p>
            <a:pPr marL="0" lvl="0" indent="0" algn="ctr" rtl="0">
              <a:spcBef>
                <a:spcPts val="360"/>
              </a:spcBef>
              <a:spcAft>
                <a:spcPts val="0"/>
              </a:spcAft>
              <a:buNone/>
            </a:pPr>
            <a:endParaRPr dirty="0">
              <a:solidFill>
                <a:srgbClr val="4F2782"/>
              </a:solidFill>
            </a:endParaRPr>
          </a:p>
          <a:p>
            <a:pPr marL="0" lvl="0" indent="0" algn="ctr" rtl="0">
              <a:spcBef>
                <a:spcPts val="360"/>
              </a:spcBef>
              <a:spcAft>
                <a:spcPts val="0"/>
              </a:spcAft>
              <a:buNone/>
            </a:pPr>
            <a:endParaRPr dirty="0">
              <a:solidFill>
                <a:srgbClr val="4F2782"/>
              </a:solidFill>
            </a:endParaRPr>
          </a:p>
          <a:p>
            <a:pPr marL="0" lvl="0" indent="0" algn="ctr" rtl="0">
              <a:spcBef>
                <a:spcPts val="360"/>
              </a:spcBef>
              <a:spcAft>
                <a:spcPts val="0"/>
              </a:spcAft>
              <a:buNone/>
            </a:pPr>
            <a:endParaRPr dirty="0">
              <a:solidFill>
                <a:srgbClr val="4F2782"/>
              </a:solidFill>
            </a:endParaRPr>
          </a:p>
        </p:txBody>
      </p:sp>
      <p:pic>
        <p:nvPicPr>
          <p:cNvPr id="435" name="Google Shape;435;p6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411852" y="4084759"/>
            <a:ext cx="1948424" cy="24883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8"/>
          <p:cNvSpPr/>
          <p:nvPr/>
        </p:nvSpPr>
        <p:spPr>
          <a:xfrm>
            <a:off x="97650" y="3525767"/>
            <a:ext cx="8945400" cy="3224100"/>
          </a:xfrm>
          <a:prstGeom prst="rect">
            <a:avLst/>
          </a:prstGeom>
          <a:solidFill>
            <a:srgbClr val="4F278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1" name="Google Shape;171;p38"/>
          <p:cNvSpPr txBox="1">
            <a:spLocks noGrp="1"/>
          </p:cNvSpPr>
          <p:nvPr>
            <p:ph type="ctrTitle"/>
          </p:nvPr>
        </p:nvSpPr>
        <p:spPr>
          <a:xfrm>
            <a:off x="97650" y="4201967"/>
            <a:ext cx="8945400" cy="1323226"/>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4400" dirty="0">
                <a:solidFill>
                  <a:schemeClr val="lt1"/>
                </a:solidFill>
              </a:rPr>
              <a:t>Equipment, Tools, &amp; Buildings</a:t>
            </a:r>
            <a:endParaRPr sz="4400" dirty="0">
              <a:solidFill>
                <a:schemeClr val="lt1"/>
              </a:solidFill>
            </a:endParaRPr>
          </a:p>
        </p:txBody>
      </p:sp>
      <p:pic>
        <p:nvPicPr>
          <p:cNvPr id="173" name="Google Shape;173;p3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791412" y="820550"/>
            <a:ext cx="3561175" cy="1963024"/>
          </a:xfrm>
          <a:prstGeom prst="rect">
            <a:avLst/>
          </a:prstGeom>
          <a:noFill/>
          <a:ln>
            <a:noFill/>
          </a:ln>
        </p:spPr>
      </p:pic>
    </p:spTree>
    <p:extLst>
      <p:ext uri="{BB962C8B-B14F-4D97-AF65-F5344CB8AC3E}">
        <p14:creationId xmlns:p14="http://schemas.microsoft.com/office/powerpoint/2010/main" val="2663313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9"/>
        <p:cNvGrpSpPr/>
        <p:nvPr/>
      </p:nvGrpSpPr>
      <p:grpSpPr>
        <a:xfrm>
          <a:off x="0" y="0"/>
          <a:ext cx="0" cy="0"/>
          <a:chOff x="0" y="0"/>
          <a:chExt cx="0" cy="0"/>
        </a:xfrm>
      </p:grpSpPr>
      <p:sp>
        <p:nvSpPr>
          <p:cNvPr id="440" name="Google Shape;440;p62"/>
          <p:cNvSpPr txBox="1">
            <a:spLocks noGrp="1"/>
          </p:cNvSpPr>
          <p:nvPr>
            <p:ph type="title"/>
          </p:nvPr>
        </p:nvSpPr>
        <p:spPr>
          <a:xfrm>
            <a:off x="211947" y="247369"/>
            <a:ext cx="8471700" cy="10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4000" dirty="0">
                <a:solidFill>
                  <a:schemeClr val="dk1"/>
                </a:solidFill>
              </a:rPr>
              <a:t>Equipment, Tools, &amp; Buildings</a:t>
            </a:r>
            <a:endParaRPr sz="4000" dirty="0">
              <a:solidFill>
                <a:srgbClr val="000000"/>
              </a:solidFill>
            </a:endParaRPr>
          </a:p>
        </p:txBody>
      </p:sp>
      <p:sp>
        <p:nvSpPr>
          <p:cNvPr id="441" name="Google Shape;441;p62"/>
          <p:cNvSpPr txBox="1">
            <a:spLocks noGrp="1"/>
          </p:cNvSpPr>
          <p:nvPr>
            <p:ph type="body" idx="1"/>
          </p:nvPr>
        </p:nvSpPr>
        <p:spPr>
          <a:xfrm>
            <a:off x="311700" y="1374849"/>
            <a:ext cx="8520600" cy="4472400"/>
          </a:xfrm>
          <a:prstGeom prst="rect">
            <a:avLst/>
          </a:prstGeom>
        </p:spPr>
        <p:txBody>
          <a:bodyPr spcFirstLastPara="1" wrap="square" lIns="91425" tIns="45700" rIns="91425" bIns="45700" anchor="t" anchorCtr="0">
            <a:normAutofit/>
          </a:bodyPr>
          <a:lstStyle/>
          <a:p>
            <a:pPr marL="0" lvl="0" indent="0" algn="l" rtl="0">
              <a:lnSpc>
                <a:spcPct val="115000"/>
              </a:lnSpc>
              <a:spcBef>
                <a:spcPts val="360"/>
              </a:spcBef>
              <a:spcAft>
                <a:spcPts val="0"/>
              </a:spcAft>
              <a:buNone/>
            </a:pPr>
            <a:r>
              <a:rPr lang="en" dirty="0">
                <a:solidFill>
                  <a:srgbClr val="434343"/>
                </a:solidFill>
              </a:rPr>
              <a:t>Equipment, tools, and buildings must be of adequate design, construction, and workmanship. You must maintain these as reasonably necessary to protect against contamination of produce. </a:t>
            </a:r>
            <a:endParaRPr dirty="0">
              <a:solidFill>
                <a:srgbClr val="434343"/>
              </a:solidFill>
            </a:endParaRPr>
          </a:p>
          <a:p>
            <a:pPr marL="0" lvl="0" indent="0" algn="l" rtl="0">
              <a:lnSpc>
                <a:spcPct val="115000"/>
              </a:lnSpc>
              <a:spcBef>
                <a:spcPts val="360"/>
              </a:spcBef>
              <a:spcAft>
                <a:spcPts val="0"/>
              </a:spcAft>
              <a:buNone/>
            </a:pPr>
            <a:endParaRPr dirty="0">
              <a:solidFill>
                <a:srgbClr val="434343"/>
              </a:solidFill>
            </a:endParaRPr>
          </a:p>
          <a:p>
            <a:pPr marL="0" lvl="0" indent="0" algn="l" rtl="0">
              <a:lnSpc>
                <a:spcPct val="115000"/>
              </a:lnSpc>
              <a:spcBef>
                <a:spcPts val="360"/>
              </a:spcBef>
              <a:spcAft>
                <a:spcPts val="0"/>
              </a:spcAft>
              <a:buNone/>
            </a:pPr>
            <a:r>
              <a:rPr lang="en" dirty="0">
                <a:solidFill>
                  <a:srgbClr val="434343"/>
                </a:solidFill>
              </a:rPr>
              <a:t>All produce contact surfaces must be inspected, maintained, cleaned, and when necessary and appropraite, sanitized. Proper sanitation will reduce contamination risks to produce. </a:t>
            </a:r>
          </a:p>
          <a:p>
            <a:pPr marL="0" lvl="0" indent="0" algn="l" rtl="0">
              <a:lnSpc>
                <a:spcPct val="115000"/>
              </a:lnSpc>
              <a:spcBef>
                <a:spcPts val="360"/>
              </a:spcBef>
              <a:spcAft>
                <a:spcPts val="0"/>
              </a:spcAft>
              <a:buNone/>
            </a:pPr>
            <a:endParaRPr lang="en" dirty="0">
              <a:solidFill>
                <a:srgbClr val="434343"/>
              </a:solidFill>
            </a:endParaRPr>
          </a:p>
          <a:p>
            <a:pPr marL="0" lvl="0" indent="0" algn="l" rtl="0">
              <a:lnSpc>
                <a:spcPct val="115000"/>
              </a:lnSpc>
              <a:spcBef>
                <a:spcPts val="360"/>
              </a:spcBef>
              <a:spcAft>
                <a:spcPts val="0"/>
              </a:spcAft>
              <a:buNone/>
            </a:pPr>
            <a:endParaRPr dirty="0">
              <a:solidFill>
                <a:srgbClr val="4F2782"/>
              </a:solidFill>
            </a:endParaRPr>
          </a:p>
          <a:p>
            <a:pPr marL="0" lvl="0" indent="0" algn="l" rtl="0">
              <a:lnSpc>
                <a:spcPct val="115000"/>
              </a:lnSpc>
              <a:spcBef>
                <a:spcPts val="360"/>
              </a:spcBef>
              <a:spcAft>
                <a:spcPts val="0"/>
              </a:spcAft>
              <a:buNone/>
            </a:pPr>
            <a:endParaRPr dirty="0">
              <a:solidFill>
                <a:srgbClr val="4F2782"/>
              </a:solidFill>
            </a:endParaRPr>
          </a:p>
          <a:p>
            <a:pPr marL="0" lvl="0" indent="0" algn="l" rtl="0">
              <a:lnSpc>
                <a:spcPct val="115000"/>
              </a:lnSpc>
              <a:spcBef>
                <a:spcPts val="360"/>
              </a:spcBef>
              <a:spcAft>
                <a:spcPts val="0"/>
              </a:spcAft>
              <a:buNone/>
            </a:pPr>
            <a:endParaRPr dirty="0">
              <a:solidFill>
                <a:srgbClr val="4F2782"/>
              </a:solidFill>
            </a:endParaRPr>
          </a:p>
          <a:p>
            <a:pPr marL="0" lvl="0" indent="0" algn="l" rtl="0">
              <a:lnSpc>
                <a:spcPct val="115000"/>
              </a:lnSpc>
              <a:spcBef>
                <a:spcPts val="360"/>
              </a:spcBef>
              <a:spcAft>
                <a:spcPts val="0"/>
              </a:spcAft>
              <a:buNone/>
            </a:pPr>
            <a:endParaRPr dirty="0">
              <a:solidFill>
                <a:srgbClr val="4F2782"/>
              </a:solidFill>
            </a:endParaRPr>
          </a:p>
        </p:txBody>
      </p:sp>
      <p:sp>
        <p:nvSpPr>
          <p:cNvPr id="442" name="Google Shape;442;p62"/>
          <p:cNvSpPr txBox="1">
            <a:spLocks noGrp="1"/>
          </p:cNvSpPr>
          <p:nvPr>
            <p:ph type="body" idx="1"/>
          </p:nvPr>
        </p:nvSpPr>
        <p:spPr>
          <a:xfrm>
            <a:off x="1756756" y="4739669"/>
            <a:ext cx="4523316" cy="2668200"/>
          </a:xfrm>
          <a:prstGeom prst="rect">
            <a:avLst/>
          </a:prstGeom>
        </p:spPr>
        <p:txBody>
          <a:bodyPr spcFirstLastPara="1" wrap="square" lIns="91425" tIns="45700" rIns="91425" bIns="45700" anchor="t" anchorCtr="0">
            <a:normAutofit/>
          </a:bodyPr>
          <a:lstStyle/>
          <a:p>
            <a:pPr marL="0" lvl="0" indent="0" algn="r" rtl="0">
              <a:spcBef>
                <a:spcPts val="360"/>
              </a:spcBef>
              <a:spcAft>
                <a:spcPts val="0"/>
              </a:spcAft>
              <a:buNone/>
            </a:pPr>
            <a:r>
              <a:rPr lang="en" dirty="0">
                <a:solidFill>
                  <a:srgbClr val="434343"/>
                </a:solidFill>
              </a:rPr>
              <a:t>Review the</a:t>
            </a:r>
            <a:r>
              <a:rPr lang="en" i="1" dirty="0">
                <a:solidFill>
                  <a:srgbClr val="434343"/>
                </a:solidFill>
              </a:rPr>
              <a:t> </a:t>
            </a:r>
            <a:r>
              <a:rPr lang="en" b="1" dirty="0">
                <a:solidFill>
                  <a:srgbClr val="4F2782"/>
                </a:solidFill>
                <a:uFill>
                  <a:noFill/>
                </a:uFill>
                <a:hlinkClick r:id="rId3">
                  <a:extLst>
                    <a:ext uri="{A12FA001-AC4F-418D-AE19-62706E023703}">
                      <ahyp:hlinkClr xmlns:ahyp="http://schemas.microsoft.com/office/drawing/2018/hyperlinkcolor" val="tx"/>
                    </a:ext>
                  </a:extLst>
                </a:hlinkClick>
              </a:rPr>
              <a:t>Equipment, Tools, and Sanitation Compliance Guide</a:t>
            </a:r>
            <a:r>
              <a:rPr lang="en" b="1" dirty="0">
                <a:solidFill>
                  <a:srgbClr val="4F2782"/>
                </a:solidFill>
              </a:rPr>
              <a:t> </a:t>
            </a:r>
            <a:endParaRPr b="1"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p:txBody>
      </p:sp>
      <p:pic>
        <p:nvPicPr>
          <p:cNvPr id="443" name="Google Shape;443;p6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496203" y="3851564"/>
            <a:ext cx="2280679" cy="275906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32;p61">
            <a:extLst>
              <a:ext uri="{FF2B5EF4-FFF2-40B4-BE49-F238E27FC236}">
                <a16:creationId xmlns:a16="http://schemas.microsoft.com/office/drawing/2014/main" id="{C49828A9-FB63-4A39-9A65-E2EEB88F7F74}"/>
              </a:ext>
            </a:extLst>
          </p:cNvPr>
          <p:cNvSpPr txBox="1">
            <a:spLocks noGrp="1"/>
          </p:cNvSpPr>
          <p:nvPr>
            <p:ph type="title"/>
          </p:nvPr>
        </p:nvSpPr>
        <p:spPr>
          <a:xfrm>
            <a:off x="311700" y="205019"/>
            <a:ext cx="8471700" cy="10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4400" dirty="0">
                <a:solidFill>
                  <a:srgbClr val="000000"/>
                </a:solidFill>
              </a:rPr>
              <a:t>The Risk from Biofilms </a:t>
            </a:r>
            <a:endParaRPr sz="4400" dirty="0">
              <a:solidFill>
                <a:srgbClr val="000000"/>
              </a:solidFill>
            </a:endParaRPr>
          </a:p>
        </p:txBody>
      </p:sp>
      <p:sp>
        <p:nvSpPr>
          <p:cNvPr id="5" name="Google Shape;441;p62">
            <a:extLst>
              <a:ext uri="{FF2B5EF4-FFF2-40B4-BE49-F238E27FC236}">
                <a16:creationId xmlns:a16="http://schemas.microsoft.com/office/drawing/2014/main" id="{26EAD361-7009-4C38-92D3-BBE13DBAB2DA}"/>
              </a:ext>
            </a:extLst>
          </p:cNvPr>
          <p:cNvSpPr txBox="1">
            <a:spLocks noGrp="1"/>
          </p:cNvSpPr>
          <p:nvPr>
            <p:ph type="body" idx="1"/>
          </p:nvPr>
        </p:nvSpPr>
        <p:spPr>
          <a:xfrm>
            <a:off x="165183" y="1288205"/>
            <a:ext cx="8801836" cy="1619778"/>
          </a:xfrm>
          <a:prstGeom prst="rect">
            <a:avLst/>
          </a:prstGeom>
        </p:spPr>
        <p:txBody>
          <a:bodyPr spcFirstLastPara="1" wrap="square" lIns="91425" tIns="45700" rIns="91425" bIns="45700" anchor="t" anchorCtr="0">
            <a:normAutofit/>
          </a:bodyPr>
          <a:lstStyle/>
          <a:p>
            <a:pPr marL="0" lvl="0" indent="0" algn="ctr" rtl="0">
              <a:lnSpc>
                <a:spcPct val="115000"/>
              </a:lnSpc>
              <a:spcBef>
                <a:spcPts val="360"/>
              </a:spcBef>
              <a:spcAft>
                <a:spcPts val="0"/>
              </a:spcAft>
              <a:buNone/>
            </a:pPr>
            <a:r>
              <a:rPr lang="en-US" dirty="0">
                <a:solidFill>
                  <a:srgbClr val="434343"/>
                </a:solidFill>
              </a:rPr>
              <a:t>Biofilms protect bacteria by anchoring a 3D complex structure onto surfaces. Biofilms can develop on practically </a:t>
            </a:r>
            <a:r>
              <a:rPr lang="en-US" i="1" dirty="0">
                <a:solidFill>
                  <a:srgbClr val="FF0000"/>
                </a:solidFill>
              </a:rPr>
              <a:t>any</a:t>
            </a:r>
            <a:r>
              <a:rPr lang="en-US" dirty="0">
                <a:solidFill>
                  <a:srgbClr val="434343"/>
                </a:solidFill>
              </a:rPr>
              <a:t> surface - the best line of defense is prevention of biofilms through adequate cleaning and sanitizing. </a:t>
            </a:r>
            <a:endParaRPr dirty="0">
              <a:solidFill>
                <a:srgbClr val="4F2782"/>
              </a:solidFill>
            </a:endParaRPr>
          </a:p>
          <a:p>
            <a:pPr marL="0" lvl="0" indent="0" algn="ctr" rtl="0">
              <a:lnSpc>
                <a:spcPct val="115000"/>
              </a:lnSpc>
              <a:spcBef>
                <a:spcPts val="360"/>
              </a:spcBef>
              <a:spcAft>
                <a:spcPts val="0"/>
              </a:spcAft>
              <a:buNone/>
            </a:pPr>
            <a:endParaRPr dirty="0">
              <a:solidFill>
                <a:srgbClr val="4F2782"/>
              </a:solidFill>
            </a:endParaRPr>
          </a:p>
          <a:p>
            <a:pPr marL="0" lvl="0" indent="0" algn="ctr" rtl="0">
              <a:lnSpc>
                <a:spcPct val="115000"/>
              </a:lnSpc>
              <a:spcBef>
                <a:spcPts val="360"/>
              </a:spcBef>
              <a:spcAft>
                <a:spcPts val="0"/>
              </a:spcAft>
              <a:buNone/>
            </a:pPr>
            <a:endParaRPr dirty="0">
              <a:solidFill>
                <a:srgbClr val="4F2782"/>
              </a:solidFill>
            </a:endParaRPr>
          </a:p>
          <a:p>
            <a:pPr marL="0" lvl="0" indent="0" algn="ctr" rtl="0">
              <a:lnSpc>
                <a:spcPct val="115000"/>
              </a:lnSpc>
              <a:spcBef>
                <a:spcPts val="360"/>
              </a:spcBef>
              <a:spcAft>
                <a:spcPts val="0"/>
              </a:spcAft>
              <a:buNone/>
            </a:pPr>
            <a:endParaRPr dirty="0">
              <a:solidFill>
                <a:srgbClr val="4F2782"/>
              </a:solidFill>
            </a:endParaRPr>
          </a:p>
        </p:txBody>
      </p:sp>
      <p:pic>
        <p:nvPicPr>
          <p:cNvPr id="9" name="Picture 8" descr="Diagram&#10;&#10;Description automatically generated">
            <a:extLst>
              <a:ext uri="{FF2B5EF4-FFF2-40B4-BE49-F238E27FC236}">
                <a16:creationId xmlns:a16="http://schemas.microsoft.com/office/drawing/2014/main" id="{0652AF09-EE71-483A-B2D9-90BF703192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0441" y="2780279"/>
            <a:ext cx="7711320" cy="2900588"/>
          </a:xfrm>
          <a:prstGeom prst="rect">
            <a:avLst/>
          </a:prstGeom>
        </p:spPr>
      </p:pic>
      <p:sp>
        <p:nvSpPr>
          <p:cNvPr id="2" name="TextBox 1">
            <a:extLst>
              <a:ext uri="{FF2B5EF4-FFF2-40B4-BE49-F238E27FC236}">
                <a16:creationId xmlns:a16="http://schemas.microsoft.com/office/drawing/2014/main" id="{A94963F8-C8C3-4974-8B8C-36D8A3989246}"/>
              </a:ext>
            </a:extLst>
          </p:cNvPr>
          <p:cNvSpPr txBox="1"/>
          <p:nvPr/>
        </p:nvSpPr>
        <p:spPr>
          <a:xfrm>
            <a:off x="311700" y="6235430"/>
            <a:ext cx="3092981" cy="307777"/>
          </a:xfrm>
          <a:prstGeom prst="rect">
            <a:avLst/>
          </a:prstGeom>
          <a:noFill/>
        </p:spPr>
        <p:txBody>
          <a:bodyPr wrap="square" rtlCol="0">
            <a:spAutoFit/>
          </a:bodyPr>
          <a:lstStyle/>
          <a:p>
            <a:r>
              <a:rPr lang="en-US" dirty="0"/>
              <a:t>Image Credit: MFR </a:t>
            </a:r>
            <a:r>
              <a:rPr lang="en-US" dirty="0" err="1"/>
              <a:t>Mizan</a:t>
            </a:r>
            <a:r>
              <a:rPr lang="en-US" dirty="0"/>
              <a:t>, et al.</a:t>
            </a:r>
          </a:p>
        </p:txBody>
      </p:sp>
    </p:spTree>
    <p:extLst>
      <p:ext uri="{BB962C8B-B14F-4D97-AF65-F5344CB8AC3E}">
        <p14:creationId xmlns:p14="http://schemas.microsoft.com/office/powerpoint/2010/main" val="18838851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7"/>
        <p:cNvGrpSpPr/>
        <p:nvPr/>
      </p:nvGrpSpPr>
      <p:grpSpPr>
        <a:xfrm>
          <a:off x="0" y="0"/>
          <a:ext cx="0" cy="0"/>
          <a:chOff x="0" y="0"/>
          <a:chExt cx="0" cy="0"/>
        </a:xfrm>
      </p:grpSpPr>
      <p:pic>
        <p:nvPicPr>
          <p:cNvPr id="14" name="Picture 13" descr="A picture containing metalware, screw&#10;&#10;Description automatically generated">
            <a:extLst>
              <a:ext uri="{FF2B5EF4-FFF2-40B4-BE49-F238E27FC236}">
                <a16:creationId xmlns:a16="http://schemas.microsoft.com/office/drawing/2014/main" id="{5FF975AA-80E2-49DD-8AC9-AAD8591C80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83367" y="2961114"/>
            <a:ext cx="1609407" cy="1388048"/>
          </a:xfrm>
          <a:prstGeom prst="rect">
            <a:avLst/>
          </a:prstGeom>
        </p:spPr>
      </p:pic>
      <p:sp>
        <p:nvSpPr>
          <p:cNvPr id="448" name="Google Shape;448;p63"/>
          <p:cNvSpPr txBox="1">
            <a:spLocks noGrp="1"/>
          </p:cNvSpPr>
          <p:nvPr>
            <p:ph type="title"/>
          </p:nvPr>
        </p:nvSpPr>
        <p:spPr>
          <a:xfrm>
            <a:off x="201900" y="12966"/>
            <a:ext cx="8740200" cy="10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4400" dirty="0">
                <a:solidFill>
                  <a:schemeClr val="dk1"/>
                </a:solidFill>
              </a:rPr>
              <a:t>Developing an SOP</a:t>
            </a:r>
            <a:endParaRPr sz="4000" dirty="0">
              <a:solidFill>
                <a:srgbClr val="000000"/>
              </a:solidFill>
            </a:endParaRPr>
          </a:p>
        </p:txBody>
      </p:sp>
      <p:pic>
        <p:nvPicPr>
          <p:cNvPr id="6" name="Picture 5" descr="A picture containing engine, gear&#10;&#10;Description automatically generated">
            <a:extLst>
              <a:ext uri="{FF2B5EF4-FFF2-40B4-BE49-F238E27FC236}">
                <a16:creationId xmlns:a16="http://schemas.microsoft.com/office/drawing/2014/main" id="{D81EA5A3-36EE-448B-BB36-DDB94DF114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4283" y="2809806"/>
            <a:ext cx="2207395" cy="1838342"/>
          </a:xfrm>
          <a:prstGeom prst="rect">
            <a:avLst/>
          </a:prstGeom>
        </p:spPr>
      </p:pic>
      <p:pic>
        <p:nvPicPr>
          <p:cNvPr id="8" name="Picture 7" descr="A picture containing gear&#10;&#10;Description automatically generated">
            <a:extLst>
              <a:ext uri="{FF2B5EF4-FFF2-40B4-BE49-F238E27FC236}">
                <a16:creationId xmlns:a16="http://schemas.microsoft.com/office/drawing/2014/main" id="{54F4F0CF-DFD9-4701-8CD3-51F776F7392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36777" y="2791996"/>
            <a:ext cx="2362940" cy="1726284"/>
          </a:xfrm>
          <a:prstGeom prst="rect">
            <a:avLst/>
          </a:prstGeom>
        </p:spPr>
      </p:pic>
      <p:pic>
        <p:nvPicPr>
          <p:cNvPr id="10" name="Picture 9" descr="A picture containing bandage, accessory&#10;&#10;Description automatically generated">
            <a:extLst>
              <a:ext uri="{FF2B5EF4-FFF2-40B4-BE49-F238E27FC236}">
                <a16:creationId xmlns:a16="http://schemas.microsoft.com/office/drawing/2014/main" id="{5FA2BBD7-52B8-4CB1-93B5-C36962DF0FB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55164" y="2443990"/>
            <a:ext cx="1319222" cy="1095383"/>
          </a:xfrm>
          <a:prstGeom prst="rect">
            <a:avLst/>
          </a:prstGeom>
        </p:spPr>
      </p:pic>
      <p:pic>
        <p:nvPicPr>
          <p:cNvPr id="12" name="Picture 11" descr="A picture containing metalware, gear&#10;&#10;Description automatically generated">
            <a:extLst>
              <a:ext uri="{FF2B5EF4-FFF2-40B4-BE49-F238E27FC236}">
                <a16:creationId xmlns:a16="http://schemas.microsoft.com/office/drawing/2014/main" id="{264D5EA7-0588-4596-8241-21017F9145C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55164" y="3655138"/>
            <a:ext cx="1319222" cy="1143008"/>
          </a:xfrm>
          <a:prstGeom prst="rect">
            <a:avLst/>
          </a:prstGeom>
        </p:spPr>
      </p:pic>
      <p:sp>
        <p:nvSpPr>
          <p:cNvPr id="22" name="Google Shape;409;p58">
            <a:extLst>
              <a:ext uri="{FF2B5EF4-FFF2-40B4-BE49-F238E27FC236}">
                <a16:creationId xmlns:a16="http://schemas.microsoft.com/office/drawing/2014/main" id="{EAB5B841-5E76-4355-8AE7-10CCEBC30249}"/>
              </a:ext>
            </a:extLst>
          </p:cNvPr>
          <p:cNvSpPr txBox="1">
            <a:spLocks/>
          </p:cNvSpPr>
          <p:nvPr/>
        </p:nvSpPr>
        <p:spPr>
          <a:xfrm>
            <a:off x="444283" y="5029676"/>
            <a:ext cx="8255434" cy="191755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60"/>
              </a:spcBef>
              <a:spcAft>
                <a:spcPts val="0"/>
              </a:spcAft>
              <a:buClr>
                <a:srgbClr val="3E156F"/>
              </a:buClr>
              <a:buSzPts val="1800"/>
              <a:buFont typeface="Arial"/>
              <a:buNone/>
              <a:defRPr sz="1800" b="0" i="0" u="none" strike="noStrike" cap="none">
                <a:solidFill>
                  <a:srgbClr val="3E156F"/>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360"/>
              </a:spcBef>
              <a:spcAft>
                <a:spcPts val="0"/>
              </a:spcAft>
              <a:buClr>
                <a:srgbClr val="3E156F"/>
              </a:buClr>
              <a:buSzPts val="688"/>
              <a:buFont typeface="Arial"/>
              <a:buNone/>
              <a:tabLst/>
              <a:defRPr/>
            </a:pPr>
            <a:r>
              <a:rPr kumimoji="0" lang="en-US" sz="1800" b="1" i="0" u="none" strike="noStrike" kern="0" cap="none" spc="0" normalizeH="0" baseline="0" noProof="0" dirty="0">
                <a:ln>
                  <a:noFill/>
                </a:ln>
                <a:solidFill>
                  <a:srgbClr val="FF0000"/>
                </a:solidFill>
                <a:effectLst/>
                <a:uLnTx/>
                <a:uFillTx/>
                <a:latin typeface="Arial"/>
                <a:cs typeface="Arial"/>
                <a:sym typeface="Arial"/>
              </a:rPr>
              <a:t>1) </a:t>
            </a:r>
            <a:r>
              <a:rPr kumimoji="0" lang="en-US" sz="1800" b="0" i="1" u="none" strike="noStrike" kern="0" cap="none" spc="0" normalizeH="0" baseline="0" noProof="0" dirty="0">
                <a:ln>
                  <a:noFill/>
                </a:ln>
                <a:solidFill>
                  <a:srgbClr val="434343"/>
                </a:solidFill>
                <a:effectLst/>
                <a:uLnTx/>
                <a:uFillTx/>
                <a:latin typeface="Arial"/>
                <a:cs typeface="Arial"/>
                <a:sym typeface="Arial"/>
              </a:rPr>
              <a:t>What is the material of the roller and bristles?</a:t>
            </a:r>
          </a:p>
          <a:p>
            <a:pPr marL="0" marR="0" lvl="0" indent="0" algn="l" defTabSz="914400" rtl="0" eaLnBrk="1" fontAlgn="auto" latinLnBrk="0" hangingPunct="1">
              <a:lnSpc>
                <a:spcPct val="90000"/>
              </a:lnSpc>
              <a:spcBef>
                <a:spcPts val="360"/>
              </a:spcBef>
              <a:spcAft>
                <a:spcPts val="0"/>
              </a:spcAft>
              <a:buClr>
                <a:srgbClr val="3E156F"/>
              </a:buClr>
              <a:buSzPts val="688"/>
              <a:buFont typeface="Arial"/>
              <a:buNone/>
              <a:tabLst/>
              <a:defRPr/>
            </a:pPr>
            <a:r>
              <a:rPr kumimoji="0" lang="en-US" sz="1800" b="1" i="0" u="none" strike="noStrike" kern="0" cap="none" spc="0" normalizeH="0" baseline="0" noProof="0" dirty="0">
                <a:ln>
                  <a:noFill/>
                </a:ln>
                <a:solidFill>
                  <a:srgbClr val="FF0000"/>
                </a:solidFill>
                <a:effectLst/>
                <a:uLnTx/>
                <a:uFillTx/>
                <a:latin typeface="Arial"/>
                <a:cs typeface="Arial"/>
                <a:sym typeface="Arial"/>
              </a:rPr>
              <a:t>2) </a:t>
            </a:r>
            <a:r>
              <a:rPr kumimoji="0" lang="en-US" sz="1800" b="0" i="1" u="none" strike="noStrike" kern="0" cap="none" spc="0" normalizeH="0" baseline="0" noProof="0" dirty="0">
                <a:ln>
                  <a:noFill/>
                </a:ln>
                <a:solidFill>
                  <a:srgbClr val="434343"/>
                </a:solidFill>
                <a:effectLst/>
                <a:uLnTx/>
                <a:uFillTx/>
                <a:latin typeface="Arial"/>
                <a:cs typeface="Arial"/>
                <a:sym typeface="Arial"/>
              </a:rPr>
              <a:t>What is the construction of the brush – coil, embedded, etc.?</a:t>
            </a:r>
          </a:p>
          <a:p>
            <a:pPr marL="0" marR="0" lvl="0" indent="0" algn="l" defTabSz="914400" rtl="0" eaLnBrk="1" fontAlgn="auto" latinLnBrk="0" hangingPunct="1">
              <a:lnSpc>
                <a:spcPct val="90000"/>
              </a:lnSpc>
              <a:spcBef>
                <a:spcPts val="360"/>
              </a:spcBef>
              <a:spcAft>
                <a:spcPts val="0"/>
              </a:spcAft>
              <a:buClr>
                <a:srgbClr val="3E156F"/>
              </a:buClr>
              <a:buSzPts val="688"/>
              <a:buFont typeface="Arial"/>
              <a:buNone/>
              <a:tabLst/>
              <a:defRPr/>
            </a:pPr>
            <a:r>
              <a:rPr kumimoji="0" lang="en-US" sz="1800" b="1" i="0" u="none" strike="noStrike" kern="0" cap="none" spc="0" normalizeH="0" baseline="0" noProof="0" dirty="0">
                <a:ln>
                  <a:noFill/>
                </a:ln>
                <a:solidFill>
                  <a:srgbClr val="FF0000"/>
                </a:solidFill>
                <a:effectLst/>
                <a:uLnTx/>
                <a:uFillTx/>
                <a:latin typeface="Arial"/>
                <a:cs typeface="Arial"/>
                <a:sym typeface="Arial"/>
              </a:rPr>
              <a:t>3) </a:t>
            </a:r>
            <a:r>
              <a:rPr kumimoji="0" lang="en-US" sz="1800" b="0" i="1" u="none" strike="noStrike" kern="0" cap="none" spc="0" normalizeH="0" baseline="0" noProof="0" dirty="0">
                <a:ln>
                  <a:noFill/>
                </a:ln>
                <a:solidFill>
                  <a:srgbClr val="434343"/>
                </a:solidFill>
                <a:effectLst/>
                <a:uLnTx/>
                <a:uFillTx/>
                <a:latin typeface="Arial"/>
                <a:cs typeface="Arial"/>
                <a:sym typeface="Arial"/>
              </a:rPr>
              <a:t>What is the filth you need to clean – wax, dirt, soap, etc.?</a:t>
            </a:r>
          </a:p>
          <a:p>
            <a:pPr marL="0" marR="0" lvl="0" indent="0" algn="l" defTabSz="914400" rtl="0" eaLnBrk="1" fontAlgn="auto" latinLnBrk="0" hangingPunct="1">
              <a:lnSpc>
                <a:spcPct val="90000"/>
              </a:lnSpc>
              <a:spcBef>
                <a:spcPts val="360"/>
              </a:spcBef>
              <a:spcAft>
                <a:spcPts val="0"/>
              </a:spcAft>
              <a:buClr>
                <a:srgbClr val="3E156F"/>
              </a:buClr>
              <a:buSzPts val="688"/>
              <a:buFont typeface="Arial"/>
              <a:buNone/>
              <a:tabLst/>
              <a:defRPr/>
            </a:pPr>
            <a:r>
              <a:rPr kumimoji="0" lang="en-US" sz="1800" b="1" i="0" u="none" strike="noStrike" kern="0" cap="none" spc="0" normalizeH="0" baseline="0" noProof="0" dirty="0">
                <a:ln>
                  <a:noFill/>
                </a:ln>
                <a:solidFill>
                  <a:srgbClr val="FF0000"/>
                </a:solidFill>
                <a:effectLst/>
                <a:uLnTx/>
                <a:uFillTx/>
                <a:latin typeface="Arial"/>
                <a:cs typeface="Arial"/>
                <a:sym typeface="Arial"/>
              </a:rPr>
              <a:t>4) </a:t>
            </a:r>
            <a:r>
              <a:rPr kumimoji="0" lang="en-US" sz="1800" b="0" i="1" u="none" strike="noStrike" kern="0" cap="none" spc="0" normalizeH="0" baseline="0" noProof="0" dirty="0">
                <a:ln>
                  <a:noFill/>
                </a:ln>
                <a:solidFill>
                  <a:srgbClr val="434343"/>
                </a:solidFill>
                <a:effectLst/>
                <a:uLnTx/>
                <a:uFillTx/>
                <a:latin typeface="Arial"/>
                <a:cs typeface="Arial"/>
                <a:sym typeface="Arial"/>
              </a:rPr>
              <a:t>Is your cleaning a wet or dry process?</a:t>
            </a:r>
          </a:p>
          <a:p>
            <a:pPr marL="0" marR="0" lvl="0" indent="0" algn="l" defTabSz="914400" rtl="0" eaLnBrk="1" fontAlgn="auto" latinLnBrk="0" hangingPunct="1">
              <a:lnSpc>
                <a:spcPct val="90000"/>
              </a:lnSpc>
              <a:spcBef>
                <a:spcPts val="360"/>
              </a:spcBef>
              <a:spcAft>
                <a:spcPts val="0"/>
              </a:spcAft>
              <a:buClr>
                <a:srgbClr val="3E156F"/>
              </a:buClr>
              <a:buSzPts val="688"/>
              <a:buFont typeface="Arial"/>
              <a:buNone/>
              <a:tabLst/>
              <a:defRPr/>
            </a:pPr>
            <a:r>
              <a:rPr kumimoji="0" lang="en-US" sz="1800" b="1" i="0" u="none" strike="noStrike" kern="0" cap="none" spc="0" normalizeH="0" baseline="0" noProof="0" dirty="0">
                <a:ln>
                  <a:noFill/>
                </a:ln>
                <a:solidFill>
                  <a:srgbClr val="FF0000"/>
                </a:solidFill>
                <a:effectLst/>
                <a:uLnTx/>
                <a:uFillTx/>
                <a:latin typeface="Arial"/>
                <a:cs typeface="Arial"/>
                <a:sym typeface="Arial"/>
              </a:rPr>
              <a:t>5) </a:t>
            </a:r>
            <a:r>
              <a:rPr kumimoji="0" lang="en-US" sz="1800" b="0" i="1" u="none" strike="noStrike" kern="0" cap="none" spc="0" normalizeH="0" baseline="0" noProof="0" dirty="0">
                <a:ln>
                  <a:noFill/>
                </a:ln>
                <a:solidFill>
                  <a:srgbClr val="434343"/>
                </a:solidFill>
                <a:effectLst/>
                <a:uLnTx/>
                <a:uFillTx/>
                <a:latin typeface="Arial"/>
                <a:cs typeface="Arial"/>
                <a:sym typeface="Arial"/>
              </a:rPr>
              <a:t>How frequently can you clean in season?</a:t>
            </a:r>
          </a:p>
          <a:p>
            <a:pPr marL="0" marR="0" lvl="0" indent="0" algn="l" defTabSz="914400" rtl="0" eaLnBrk="1" fontAlgn="auto" latinLnBrk="0" hangingPunct="1">
              <a:lnSpc>
                <a:spcPct val="90000"/>
              </a:lnSpc>
              <a:spcBef>
                <a:spcPts val="360"/>
              </a:spcBef>
              <a:spcAft>
                <a:spcPts val="0"/>
              </a:spcAft>
              <a:buClr>
                <a:srgbClr val="3E156F"/>
              </a:buClr>
              <a:buSzPts val="688"/>
              <a:buFont typeface="Arial"/>
              <a:buNone/>
              <a:tabLst/>
              <a:defRPr/>
            </a:pPr>
            <a:endParaRPr kumimoji="0" lang="en-US" sz="1800" b="0" i="0" u="none" strike="noStrike" kern="0" cap="none" spc="0" normalizeH="0" baseline="0" noProof="0" dirty="0">
              <a:ln>
                <a:noFill/>
              </a:ln>
              <a:solidFill>
                <a:srgbClr val="4F2782"/>
              </a:solidFill>
              <a:effectLst/>
              <a:uLnTx/>
              <a:uFillTx/>
              <a:latin typeface="Arial"/>
              <a:cs typeface="Arial"/>
              <a:sym typeface="Arial"/>
            </a:endParaRPr>
          </a:p>
          <a:p>
            <a:pPr marL="0" marR="0" lvl="0" indent="0" algn="l" defTabSz="914400" rtl="0" eaLnBrk="1" fontAlgn="auto" latinLnBrk="0" hangingPunct="1">
              <a:lnSpc>
                <a:spcPct val="90000"/>
              </a:lnSpc>
              <a:spcBef>
                <a:spcPts val="360"/>
              </a:spcBef>
              <a:spcAft>
                <a:spcPts val="0"/>
              </a:spcAft>
              <a:buClr>
                <a:srgbClr val="3E156F"/>
              </a:buClr>
              <a:buSzPts val="688"/>
              <a:buFont typeface="Arial"/>
              <a:buNone/>
              <a:tabLst/>
              <a:defRPr/>
            </a:pPr>
            <a:endParaRPr kumimoji="0" lang="en-US" sz="1800" b="0" i="0" u="none" strike="noStrike" kern="0" cap="none" spc="0" normalizeH="0" baseline="0" noProof="0" dirty="0">
              <a:ln>
                <a:noFill/>
              </a:ln>
              <a:solidFill>
                <a:srgbClr val="4F2782"/>
              </a:solidFill>
              <a:effectLst/>
              <a:uLnTx/>
              <a:uFillTx/>
              <a:latin typeface="Arial"/>
              <a:cs typeface="Arial"/>
              <a:sym typeface="Arial"/>
            </a:endParaRPr>
          </a:p>
          <a:p>
            <a:pPr marL="0" marR="0" lvl="0" indent="0" algn="l" defTabSz="914400" rtl="0" eaLnBrk="1" fontAlgn="auto" latinLnBrk="0" hangingPunct="1">
              <a:lnSpc>
                <a:spcPct val="90000"/>
              </a:lnSpc>
              <a:spcBef>
                <a:spcPts val="360"/>
              </a:spcBef>
              <a:spcAft>
                <a:spcPts val="0"/>
              </a:spcAft>
              <a:buClr>
                <a:srgbClr val="3E156F"/>
              </a:buClr>
              <a:buSzPts val="688"/>
              <a:buFont typeface="Arial"/>
              <a:buNone/>
              <a:tabLst/>
              <a:defRPr/>
            </a:pPr>
            <a:endParaRPr kumimoji="0" lang="en-US" sz="1800" b="0" i="0" u="none" strike="noStrike" kern="0" cap="none" spc="0" normalizeH="0" baseline="0" noProof="0" dirty="0">
              <a:ln>
                <a:noFill/>
              </a:ln>
              <a:solidFill>
                <a:srgbClr val="4F2782"/>
              </a:solidFill>
              <a:effectLst/>
              <a:uLnTx/>
              <a:uFillTx/>
              <a:latin typeface="Arial"/>
              <a:cs typeface="Arial"/>
              <a:sym typeface="Arial"/>
            </a:endParaRPr>
          </a:p>
          <a:p>
            <a:pPr marL="0" marR="0" lvl="0" indent="0" algn="l" defTabSz="914400" rtl="0" eaLnBrk="1" fontAlgn="auto" latinLnBrk="0" hangingPunct="1">
              <a:lnSpc>
                <a:spcPct val="90000"/>
              </a:lnSpc>
              <a:spcBef>
                <a:spcPts val="360"/>
              </a:spcBef>
              <a:spcAft>
                <a:spcPts val="0"/>
              </a:spcAft>
              <a:buClr>
                <a:srgbClr val="3E156F"/>
              </a:buClr>
              <a:buSzPts val="688"/>
              <a:buFont typeface="Arial"/>
              <a:buNone/>
              <a:tabLst/>
              <a:defRPr/>
            </a:pPr>
            <a:endParaRPr kumimoji="0" lang="en-US" sz="1800" b="0" i="0" u="none" strike="noStrike" kern="0" cap="none" spc="0" normalizeH="0" baseline="0" noProof="0" dirty="0">
              <a:ln>
                <a:noFill/>
              </a:ln>
              <a:solidFill>
                <a:srgbClr val="4F2782"/>
              </a:solidFill>
              <a:effectLst/>
              <a:uLnTx/>
              <a:uFillTx/>
              <a:latin typeface="Arial"/>
              <a:cs typeface="Arial"/>
              <a:sym typeface="Arial"/>
            </a:endParaRPr>
          </a:p>
        </p:txBody>
      </p:sp>
      <p:sp>
        <p:nvSpPr>
          <p:cNvPr id="26" name="Google Shape;409;p58">
            <a:extLst>
              <a:ext uri="{FF2B5EF4-FFF2-40B4-BE49-F238E27FC236}">
                <a16:creationId xmlns:a16="http://schemas.microsoft.com/office/drawing/2014/main" id="{F0BEF532-8C83-49CB-A6B6-AB5748464C2F}"/>
              </a:ext>
            </a:extLst>
          </p:cNvPr>
          <p:cNvSpPr txBox="1">
            <a:spLocks/>
          </p:cNvSpPr>
          <p:nvPr/>
        </p:nvSpPr>
        <p:spPr>
          <a:xfrm>
            <a:off x="201900" y="854366"/>
            <a:ext cx="8729506" cy="133392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60"/>
              </a:spcBef>
              <a:spcAft>
                <a:spcPts val="0"/>
              </a:spcAft>
              <a:buClr>
                <a:srgbClr val="3E156F"/>
              </a:buClr>
              <a:buSzPts val="1800"/>
              <a:buFont typeface="Arial"/>
              <a:buNone/>
              <a:defRPr sz="1800" b="0" i="0" u="none" strike="noStrike" cap="none">
                <a:solidFill>
                  <a:srgbClr val="3E156F"/>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indent="0" algn="ctr" defTabSz="914400" eaLnBrk="1" fontAlgn="auto" latinLnBrk="0" hangingPunct="1">
              <a:lnSpc>
                <a:spcPct val="115000"/>
              </a:lnSpc>
              <a:tabLst/>
              <a:defRPr/>
            </a:pPr>
            <a:r>
              <a:rPr lang="en-US" dirty="0">
                <a:solidFill>
                  <a:srgbClr val="434343"/>
                </a:solidFill>
              </a:rPr>
              <a:t>Understanding the construction of equipment is critical to understanding microbial niches and how to prioritize cleaning and sanitation efforts. There are many methods available from steam cleaning to foam detergents - work with your  equipment manufacturer and chemical supplier to tailor your method. </a:t>
            </a:r>
          </a:p>
        </p:txBody>
      </p:sp>
    </p:spTree>
    <p:extLst>
      <p:ext uri="{BB962C8B-B14F-4D97-AF65-F5344CB8AC3E}">
        <p14:creationId xmlns:p14="http://schemas.microsoft.com/office/powerpoint/2010/main" val="610989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7"/>
        <p:cNvGrpSpPr/>
        <p:nvPr/>
      </p:nvGrpSpPr>
      <p:grpSpPr>
        <a:xfrm>
          <a:off x="0" y="0"/>
          <a:ext cx="0" cy="0"/>
          <a:chOff x="0" y="0"/>
          <a:chExt cx="0" cy="0"/>
        </a:xfrm>
      </p:grpSpPr>
      <p:pic>
        <p:nvPicPr>
          <p:cNvPr id="7" name="Picture 6" descr="A picture containing kitchen appliance&#10;&#10;Description automatically generated">
            <a:extLst>
              <a:ext uri="{FF2B5EF4-FFF2-40B4-BE49-F238E27FC236}">
                <a16:creationId xmlns:a16="http://schemas.microsoft.com/office/drawing/2014/main" id="{CC053EF6-C070-4084-AE91-21219D9BE9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3741" y="1078333"/>
            <a:ext cx="8576517" cy="5649435"/>
          </a:xfrm>
          <a:prstGeom prst="rect">
            <a:avLst/>
          </a:prstGeom>
        </p:spPr>
      </p:pic>
      <p:sp>
        <p:nvSpPr>
          <p:cNvPr id="12" name="Google Shape;448;p63">
            <a:extLst>
              <a:ext uri="{FF2B5EF4-FFF2-40B4-BE49-F238E27FC236}">
                <a16:creationId xmlns:a16="http://schemas.microsoft.com/office/drawing/2014/main" id="{DE83D2C5-12AC-43BD-80EA-1ABF585F7B65}"/>
              </a:ext>
            </a:extLst>
          </p:cNvPr>
          <p:cNvSpPr txBox="1">
            <a:spLocks noGrp="1"/>
          </p:cNvSpPr>
          <p:nvPr>
            <p:ph type="title"/>
          </p:nvPr>
        </p:nvSpPr>
        <p:spPr>
          <a:xfrm>
            <a:off x="201900" y="167459"/>
            <a:ext cx="8740200" cy="10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4400" dirty="0">
                <a:solidFill>
                  <a:schemeClr val="dk1"/>
                </a:solidFill>
              </a:rPr>
              <a:t>The Equipment Challenge</a:t>
            </a:r>
            <a:endParaRPr sz="4000" dirty="0">
              <a:solidFill>
                <a:srgbClr val="000000"/>
              </a:solidFill>
            </a:endParaRPr>
          </a:p>
        </p:txBody>
      </p:sp>
    </p:spTree>
    <p:extLst>
      <p:ext uri="{BB962C8B-B14F-4D97-AF65-F5344CB8AC3E}">
        <p14:creationId xmlns:p14="http://schemas.microsoft.com/office/powerpoint/2010/main" val="2184502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7"/>
        <p:cNvGrpSpPr/>
        <p:nvPr/>
      </p:nvGrpSpPr>
      <p:grpSpPr>
        <a:xfrm>
          <a:off x="0" y="0"/>
          <a:ext cx="0" cy="0"/>
          <a:chOff x="0" y="0"/>
          <a:chExt cx="0" cy="0"/>
        </a:xfrm>
      </p:grpSpPr>
      <p:sp>
        <p:nvSpPr>
          <p:cNvPr id="22" name="Google Shape;409;p58">
            <a:extLst>
              <a:ext uri="{FF2B5EF4-FFF2-40B4-BE49-F238E27FC236}">
                <a16:creationId xmlns:a16="http://schemas.microsoft.com/office/drawing/2014/main" id="{EAB5B841-5E76-4355-8AE7-10CCEBC30249}"/>
              </a:ext>
            </a:extLst>
          </p:cNvPr>
          <p:cNvSpPr txBox="1">
            <a:spLocks/>
          </p:cNvSpPr>
          <p:nvPr/>
        </p:nvSpPr>
        <p:spPr>
          <a:xfrm>
            <a:off x="6173744" y="550145"/>
            <a:ext cx="2457012" cy="26451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60"/>
              </a:spcBef>
              <a:spcAft>
                <a:spcPts val="0"/>
              </a:spcAft>
              <a:buClr>
                <a:srgbClr val="3E156F"/>
              </a:buClr>
              <a:buSzPts val="1800"/>
              <a:buFont typeface="Arial"/>
              <a:buNone/>
              <a:defRPr sz="1800" b="0" i="0" u="none" strike="noStrike" cap="none">
                <a:solidFill>
                  <a:srgbClr val="3E156F"/>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90000"/>
              </a:lnSpc>
              <a:spcBef>
                <a:spcPts val="360"/>
              </a:spcBef>
              <a:spcAft>
                <a:spcPts val="0"/>
              </a:spcAft>
              <a:buClr>
                <a:srgbClr val="3E156F"/>
              </a:buClr>
              <a:buSzPts val="688"/>
              <a:buFont typeface="Arial"/>
              <a:buNone/>
              <a:tabLst/>
              <a:defRPr/>
            </a:pPr>
            <a:r>
              <a:rPr kumimoji="0" lang="en-US" sz="1800" b="0" i="0" u="none" strike="noStrike" kern="0" cap="none" spc="0" normalizeH="0" baseline="0" noProof="0" dirty="0">
                <a:ln>
                  <a:noFill/>
                </a:ln>
                <a:solidFill>
                  <a:srgbClr val="434343"/>
                </a:solidFill>
                <a:effectLst/>
                <a:uLnTx/>
                <a:uFillTx/>
                <a:latin typeface="Arial"/>
                <a:cs typeface="Arial"/>
                <a:sym typeface="Arial"/>
              </a:rPr>
              <a:t>Running an injector with sanitizer into single pass washing lines will help to </a:t>
            </a:r>
            <a:r>
              <a:rPr kumimoji="0" lang="en-US" sz="1800" b="0" i="0" u="none" strike="noStrike" kern="0" cap="none" spc="0" normalizeH="0" baseline="0" noProof="0" dirty="0">
                <a:ln>
                  <a:noFill/>
                </a:ln>
                <a:solidFill>
                  <a:srgbClr val="FF0000"/>
                </a:solidFill>
                <a:effectLst/>
                <a:uLnTx/>
                <a:uFillTx/>
                <a:latin typeface="Arial"/>
                <a:cs typeface="Arial"/>
                <a:sym typeface="Arial"/>
              </a:rPr>
              <a:t>prevent </a:t>
            </a:r>
            <a:r>
              <a:rPr kumimoji="0" lang="en-US" sz="1800" b="0" i="0" u="none" strike="noStrike" kern="0" cap="none" spc="0" normalizeH="0" baseline="0" noProof="0" dirty="0">
                <a:ln>
                  <a:noFill/>
                </a:ln>
                <a:solidFill>
                  <a:srgbClr val="434343"/>
                </a:solidFill>
                <a:effectLst/>
                <a:uLnTx/>
                <a:uFillTx/>
                <a:latin typeface="Arial"/>
                <a:cs typeface="Arial"/>
                <a:sym typeface="Arial"/>
              </a:rPr>
              <a:t>biofilm growth, along with using established cleaning and sanitation procedures.</a:t>
            </a:r>
          </a:p>
          <a:p>
            <a:pPr marL="0" marR="0" lvl="0" indent="0" algn="ctr" defTabSz="914400" rtl="0" eaLnBrk="1" fontAlgn="auto" latinLnBrk="0" hangingPunct="1">
              <a:lnSpc>
                <a:spcPct val="90000"/>
              </a:lnSpc>
              <a:spcBef>
                <a:spcPts val="360"/>
              </a:spcBef>
              <a:spcAft>
                <a:spcPts val="0"/>
              </a:spcAft>
              <a:buClr>
                <a:srgbClr val="3E156F"/>
              </a:buClr>
              <a:buSzPts val="688"/>
              <a:buFont typeface="Arial"/>
              <a:buNone/>
              <a:tabLst/>
              <a:defRPr/>
            </a:pPr>
            <a:endParaRPr kumimoji="0" lang="en-US" sz="1800" b="0" i="0" u="none" strike="noStrike" kern="0" cap="none" spc="0" normalizeH="0" baseline="0" noProof="0" dirty="0">
              <a:ln>
                <a:noFill/>
              </a:ln>
              <a:solidFill>
                <a:srgbClr val="4F2782"/>
              </a:solidFill>
              <a:effectLst/>
              <a:uLnTx/>
              <a:uFillTx/>
              <a:latin typeface="Arial"/>
              <a:cs typeface="Arial"/>
              <a:sym typeface="Arial"/>
            </a:endParaRPr>
          </a:p>
          <a:p>
            <a:pPr marL="0" marR="0" lvl="0" indent="0" algn="ctr" defTabSz="914400" rtl="0" eaLnBrk="1" fontAlgn="auto" latinLnBrk="0" hangingPunct="1">
              <a:lnSpc>
                <a:spcPct val="90000"/>
              </a:lnSpc>
              <a:spcBef>
                <a:spcPts val="360"/>
              </a:spcBef>
              <a:spcAft>
                <a:spcPts val="0"/>
              </a:spcAft>
              <a:buClr>
                <a:srgbClr val="3E156F"/>
              </a:buClr>
              <a:buSzPts val="688"/>
              <a:buFont typeface="Arial"/>
              <a:buNone/>
              <a:tabLst/>
              <a:defRPr/>
            </a:pPr>
            <a:endParaRPr kumimoji="0" lang="en-US" sz="1800" b="0" i="0" u="none" strike="noStrike" kern="0" cap="none" spc="0" normalizeH="0" baseline="0" noProof="0" dirty="0">
              <a:ln>
                <a:noFill/>
              </a:ln>
              <a:solidFill>
                <a:srgbClr val="4F2782"/>
              </a:solidFill>
              <a:effectLst/>
              <a:uLnTx/>
              <a:uFillTx/>
              <a:latin typeface="Arial"/>
              <a:cs typeface="Arial"/>
              <a:sym typeface="Arial"/>
            </a:endParaRPr>
          </a:p>
          <a:p>
            <a:pPr marL="0" marR="0" lvl="0" indent="0" algn="ctr" defTabSz="914400" rtl="0" eaLnBrk="1" fontAlgn="auto" latinLnBrk="0" hangingPunct="1">
              <a:lnSpc>
                <a:spcPct val="90000"/>
              </a:lnSpc>
              <a:spcBef>
                <a:spcPts val="360"/>
              </a:spcBef>
              <a:spcAft>
                <a:spcPts val="0"/>
              </a:spcAft>
              <a:buClr>
                <a:srgbClr val="3E156F"/>
              </a:buClr>
              <a:buSzPts val="688"/>
              <a:buFont typeface="Arial"/>
              <a:buNone/>
              <a:tabLst/>
              <a:defRPr/>
            </a:pPr>
            <a:endParaRPr kumimoji="0" lang="en-US" sz="1800" b="0" i="0" u="none" strike="noStrike" kern="0" cap="none" spc="0" normalizeH="0" baseline="0" noProof="0" dirty="0">
              <a:ln>
                <a:noFill/>
              </a:ln>
              <a:solidFill>
                <a:srgbClr val="4F2782"/>
              </a:solidFill>
              <a:effectLst/>
              <a:uLnTx/>
              <a:uFillTx/>
              <a:latin typeface="Arial"/>
              <a:cs typeface="Arial"/>
              <a:sym typeface="Arial"/>
            </a:endParaRPr>
          </a:p>
          <a:p>
            <a:pPr marL="0" marR="0" lvl="0" indent="0" algn="ctr" defTabSz="914400" rtl="0" eaLnBrk="1" fontAlgn="auto" latinLnBrk="0" hangingPunct="1">
              <a:lnSpc>
                <a:spcPct val="90000"/>
              </a:lnSpc>
              <a:spcBef>
                <a:spcPts val="360"/>
              </a:spcBef>
              <a:spcAft>
                <a:spcPts val="0"/>
              </a:spcAft>
              <a:buClr>
                <a:srgbClr val="3E156F"/>
              </a:buClr>
              <a:buSzPts val="688"/>
              <a:buFont typeface="Arial"/>
              <a:buNone/>
              <a:tabLst/>
              <a:defRPr/>
            </a:pPr>
            <a:endParaRPr kumimoji="0" lang="en-US" sz="1800" b="0" i="0" u="none" strike="noStrike" kern="0" cap="none" spc="0" normalizeH="0" baseline="0" noProof="0" dirty="0">
              <a:ln>
                <a:noFill/>
              </a:ln>
              <a:solidFill>
                <a:srgbClr val="4F2782"/>
              </a:solidFill>
              <a:effectLst/>
              <a:uLnTx/>
              <a:uFillTx/>
              <a:latin typeface="Arial"/>
              <a:cs typeface="Arial"/>
              <a:sym typeface="Arial"/>
            </a:endParaRPr>
          </a:p>
        </p:txBody>
      </p:sp>
      <p:pic>
        <p:nvPicPr>
          <p:cNvPr id="3" name="Picture 2" descr="A picture containing indoor&#10;&#10;Description automatically generated">
            <a:extLst>
              <a:ext uri="{FF2B5EF4-FFF2-40B4-BE49-F238E27FC236}">
                <a16:creationId xmlns:a16="http://schemas.microsoft.com/office/drawing/2014/main" id="{917236D1-25AA-4456-B048-157320AF78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13034" y="612141"/>
            <a:ext cx="2210005" cy="2182527"/>
          </a:xfrm>
          <a:prstGeom prst="rect">
            <a:avLst/>
          </a:prstGeom>
        </p:spPr>
      </p:pic>
      <p:pic>
        <p:nvPicPr>
          <p:cNvPr id="5" name="Picture 4" descr="A picture containing text, green, dirty, old&#10;&#10;Description automatically generated">
            <a:extLst>
              <a:ext uri="{FF2B5EF4-FFF2-40B4-BE49-F238E27FC236}">
                <a16:creationId xmlns:a16="http://schemas.microsoft.com/office/drawing/2014/main" id="{BA925B01-38E3-40B8-9AC0-9BA30E9B50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0529" y="2364540"/>
            <a:ext cx="2301800" cy="3221567"/>
          </a:xfrm>
          <a:prstGeom prst="rect">
            <a:avLst/>
          </a:prstGeom>
        </p:spPr>
      </p:pic>
      <p:pic>
        <p:nvPicPr>
          <p:cNvPr id="7" name="Picture 6" descr="A picture containing kitchen appliance&#10;&#10;Description automatically generated">
            <a:extLst>
              <a:ext uri="{FF2B5EF4-FFF2-40B4-BE49-F238E27FC236}">
                <a16:creationId xmlns:a16="http://schemas.microsoft.com/office/drawing/2014/main" id="{CC053EF6-C070-4084-AE91-21219D9BE9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17347" y="3494566"/>
            <a:ext cx="4978378" cy="3279306"/>
          </a:xfrm>
          <a:prstGeom prst="rect">
            <a:avLst/>
          </a:prstGeom>
        </p:spPr>
      </p:pic>
      <p:cxnSp>
        <p:nvCxnSpPr>
          <p:cNvPr id="11" name="Connector: Elbow 10">
            <a:extLst>
              <a:ext uri="{FF2B5EF4-FFF2-40B4-BE49-F238E27FC236}">
                <a16:creationId xmlns:a16="http://schemas.microsoft.com/office/drawing/2014/main" id="{A6BC43DD-F480-4528-B9E3-4A544130172A}"/>
              </a:ext>
            </a:extLst>
          </p:cNvPr>
          <p:cNvCxnSpPr/>
          <p:nvPr/>
        </p:nvCxnSpPr>
        <p:spPr>
          <a:xfrm rot="10800000" flipV="1">
            <a:off x="2017222" y="2554777"/>
            <a:ext cx="2554778" cy="587433"/>
          </a:xfrm>
          <a:prstGeom prst="bentConnector3">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13" name="Connector: Elbow 12">
            <a:extLst>
              <a:ext uri="{FF2B5EF4-FFF2-40B4-BE49-F238E27FC236}">
                <a16:creationId xmlns:a16="http://schemas.microsoft.com/office/drawing/2014/main" id="{950A1A50-D921-4AF2-9FB4-0A9652A257AA}"/>
              </a:ext>
            </a:extLst>
          </p:cNvPr>
          <p:cNvCxnSpPr/>
          <p:nvPr/>
        </p:nvCxnSpPr>
        <p:spPr>
          <a:xfrm>
            <a:off x="2061556" y="3280756"/>
            <a:ext cx="2721033" cy="770313"/>
          </a:xfrm>
          <a:prstGeom prst="bentConnector3">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27" name="Google Shape;448;p63">
            <a:extLst>
              <a:ext uri="{FF2B5EF4-FFF2-40B4-BE49-F238E27FC236}">
                <a16:creationId xmlns:a16="http://schemas.microsoft.com/office/drawing/2014/main" id="{11721724-40AB-4C3A-B0E8-9A287C43E74E}"/>
              </a:ext>
            </a:extLst>
          </p:cNvPr>
          <p:cNvSpPr txBox="1">
            <a:spLocks noGrp="1"/>
          </p:cNvSpPr>
          <p:nvPr>
            <p:ph type="title"/>
          </p:nvPr>
        </p:nvSpPr>
        <p:spPr>
          <a:xfrm>
            <a:off x="201900" y="167458"/>
            <a:ext cx="3017896" cy="1916265"/>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4400" dirty="0">
                <a:solidFill>
                  <a:schemeClr val="dk1"/>
                </a:solidFill>
              </a:rPr>
              <a:t>Biofilm Control</a:t>
            </a:r>
            <a:endParaRPr sz="4000" dirty="0">
              <a:solidFill>
                <a:srgbClr val="000000"/>
              </a:solidFill>
            </a:endParaRPr>
          </a:p>
        </p:txBody>
      </p:sp>
      <p:sp>
        <p:nvSpPr>
          <p:cNvPr id="8" name="Oval 7">
            <a:extLst>
              <a:ext uri="{FF2B5EF4-FFF2-40B4-BE49-F238E27FC236}">
                <a16:creationId xmlns:a16="http://schemas.microsoft.com/office/drawing/2014/main" id="{9F0C7845-6BBA-4340-B701-BF1CB8D32C16}"/>
              </a:ext>
            </a:extLst>
          </p:cNvPr>
          <p:cNvSpPr/>
          <p:nvPr/>
        </p:nvSpPr>
        <p:spPr>
          <a:xfrm>
            <a:off x="4679280" y="4282665"/>
            <a:ext cx="3654511" cy="1703108"/>
          </a:xfrm>
          <a:prstGeom prst="ellipse">
            <a:avLst/>
          </a:prstGeom>
          <a:solidFill>
            <a:srgbClr val="FF0000"/>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3927412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63"/>
          <p:cNvSpPr txBox="1">
            <a:spLocks noGrp="1"/>
          </p:cNvSpPr>
          <p:nvPr>
            <p:ph type="title"/>
          </p:nvPr>
        </p:nvSpPr>
        <p:spPr>
          <a:xfrm>
            <a:off x="201899" y="297245"/>
            <a:ext cx="8740200" cy="10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4400" dirty="0">
                <a:solidFill>
                  <a:schemeClr val="bg2"/>
                </a:solidFill>
              </a:rPr>
              <a:t>Packing Line Virtual Tour</a:t>
            </a:r>
            <a:endParaRPr sz="4000" dirty="0">
              <a:solidFill>
                <a:schemeClr val="bg2"/>
              </a:solidFill>
            </a:endParaRPr>
          </a:p>
        </p:txBody>
      </p:sp>
      <p:sp>
        <p:nvSpPr>
          <p:cNvPr id="449" name="Google Shape;449;p63"/>
          <p:cNvSpPr txBox="1">
            <a:spLocks noGrp="1"/>
          </p:cNvSpPr>
          <p:nvPr>
            <p:ph type="body" idx="1"/>
          </p:nvPr>
        </p:nvSpPr>
        <p:spPr>
          <a:xfrm>
            <a:off x="5563092" y="2283679"/>
            <a:ext cx="3268242" cy="3025740"/>
          </a:xfrm>
          <a:prstGeom prst="rect">
            <a:avLst/>
          </a:prstGeom>
        </p:spPr>
        <p:txBody>
          <a:bodyPr spcFirstLastPara="1" wrap="square" lIns="91425" tIns="45700" rIns="91425" bIns="45700" anchor="t" anchorCtr="0">
            <a:normAutofit/>
          </a:bodyPr>
          <a:lstStyle/>
          <a:p>
            <a:pPr marL="0" indent="0"/>
            <a:r>
              <a:rPr lang="en-US" dirty="0">
                <a:solidFill>
                  <a:srgbClr val="434343"/>
                </a:solidFill>
              </a:rPr>
              <a:t>How the equipment is manufactured determines how its cleaned. Understanding the construction is pivotal. </a:t>
            </a:r>
            <a:r>
              <a:rPr lang="en" dirty="0">
                <a:solidFill>
                  <a:srgbClr val="434343"/>
                </a:solidFill>
              </a:rPr>
              <a:t>This activity will examine a </a:t>
            </a:r>
            <a:r>
              <a:rPr lang="en" b="1" dirty="0">
                <a:solidFill>
                  <a:srgbClr val="4F2782"/>
                </a:solidFill>
                <a:uFill>
                  <a:noFill/>
                </a:uFill>
                <a:hlinkClick r:id="rId3">
                  <a:extLst>
                    <a:ext uri="{A12FA001-AC4F-418D-AE19-62706E023703}">
                      <ahyp:hlinkClr xmlns:ahyp="http://schemas.microsoft.com/office/drawing/2018/hyperlinkcolor" val="tx"/>
                    </a:ext>
                  </a:extLst>
                </a:hlinkClick>
              </a:rPr>
              <a:t>packing line</a:t>
            </a:r>
            <a:r>
              <a:rPr lang="en" dirty="0">
                <a:solidFill>
                  <a:srgbClr val="434343"/>
                </a:solidFill>
              </a:rPr>
              <a:t>.</a:t>
            </a:r>
            <a:endParaRPr dirty="0">
              <a:solidFill>
                <a:srgbClr val="434343"/>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p:txBody>
      </p:sp>
      <p:pic>
        <p:nvPicPr>
          <p:cNvPr id="3" name="Picture 2" descr="Graphical user interface&#10;&#10;Description automatically generated">
            <a:extLst>
              <a:ext uri="{FF2B5EF4-FFF2-40B4-BE49-F238E27FC236}">
                <a16:creationId xmlns:a16="http://schemas.microsoft.com/office/drawing/2014/main" id="{73C35158-CC6D-4055-AF33-9EA4EAF2BC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3335" y="2030314"/>
            <a:ext cx="4935733" cy="2797371"/>
          </a:xfrm>
          <a:prstGeom prst="rect">
            <a:avLst/>
          </a:prstGeom>
        </p:spPr>
      </p:pic>
      <p:pic>
        <p:nvPicPr>
          <p:cNvPr id="6" name="Picture 5">
            <a:extLst>
              <a:ext uri="{FF2B5EF4-FFF2-40B4-BE49-F238E27FC236}">
                <a16:creationId xmlns:a16="http://schemas.microsoft.com/office/drawing/2014/main" id="{01FA947D-99DE-4E77-9CA3-F537E37AB8F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89655" y="6111733"/>
            <a:ext cx="2852444" cy="610614"/>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9"/>
        <p:cNvGrpSpPr/>
        <p:nvPr/>
      </p:nvGrpSpPr>
      <p:grpSpPr>
        <a:xfrm>
          <a:off x="0" y="0"/>
          <a:ext cx="0" cy="0"/>
          <a:chOff x="0" y="0"/>
          <a:chExt cx="0" cy="0"/>
        </a:xfrm>
      </p:grpSpPr>
      <p:pic>
        <p:nvPicPr>
          <p:cNvPr id="12" name="Google Shape;415;p58">
            <a:extLst>
              <a:ext uri="{FF2B5EF4-FFF2-40B4-BE49-F238E27FC236}">
                <a16:creationId xmlns:a16="http://schemas.microsoft.com/office/drawing/2014/main" id="{EC0AE766-B6BE-4E47-9DE9-F56EA3903E35}"/>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63688" y="896399"/>
            <a:ext cx="8616624" cy="5065201"/>
          </a:xfrm>
          <a:prstGeom prst="rect">
            <a:avLst/>
          </a:prstGeom>
          <a:noFill/>
          <a:ln>
            <a:noFill/>
          </a:ln>
        </p:spPr>
      </p:pic>
      <p:sp>
        <p:nvSpPr>
          <p:cNvPr id="3" name="Google Shape;448;p63">
            <a:extLst>
              <a:ext uri="{FF2B5EF4-FFF2-40B4-BE49-F238E27FC236}">
                <a16:creationId xmlns:a16="http://schemas.microsoft.com/office/drawing/2014/main" id="{8BF2EBBA-4C32-4832-9C42-CE085FA4B147}"/>
              </a:ext>
            </a:extLst>
          </p:cNvPr>
          <p:cNvSpPr txBox="1">
            <a:spLocks noGrp="1"/>
          </p:cNvSpPr>
          <p:nvPr>
            <p:ph type="title"/>
          </p:nvPr>
        </p:nvSpPr>
        <p:spPr>
          <a:xfrm>
            <a:off x="201900" y="167459"/>
            <a:ext cx="8740200" cy="10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4400" dirty="0">
                <a:solidFill>
                  <a:schemeClr val="dk1"/>
                </a:solidFill>
              </a:rPr>
              <a:t>Outdoor Packinghouse</a:t>
            </a:r>
            <a:endParaRPr sz="4000" dirty="0">
              <a:solidFill>
                <a:srgbClr val="000000"/>
              </a:solidFill>
            </a:endParaRPr>
          </a:p>
        </p:txBody>
      </p:sp>
    </p:spTree>
    <p:extLst>
      <p:ext uri="{BB962C8B-B14F-4D97-AF65-F5344CB8AC3E}">
        <p14:creationId xmlns:p14="http://schemas.microsoft.com/office/powerpoint/2010/main" val="15113357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55;p64">
            <a:extLst>
              <a:ext uri="{FF2B5EF4-FFF2-40B4-BE49-F238E27FC236}">
                <a16:creationId xmlns:a16="http://schemas.microsoft.com/office/drawing/2014/main" id="{C61BCA05-9903-42DA-BF02-88F34477B686}"/>
              </a:ext>
            </a:extLst>
          </p:cNvPr>
          <p:cNvSpPr/>
          <p:nvPr/>
        </p:nvSpPr>
        <p:spPr>
          <a:xfrm>
            <a:off x="130006" y="4648653"/>
            <a:ext cx="8945400" cy="820968"/>
          </a:xfrm>
          <a:prstGeom prst="rect">
            <a:avLst/>
          </a:prstGeom>
          <a:solidFill>
            <a:srgbClr val="4E2683"/>
          </a:solidFill>
          <a:ln>
            <a:noFill/>
          </a:ln>
        </p:spPr>
        <p:txBody>
          <a:bodyPr spcFirstLastPara="1" wrap="square" lIns="91425" tIns="45700" rIns="91425" bIns="45700" anchor="ctr" anchorCtr="0">
            <a:noAutofit/>
          </a:bodyPr>
          <a:lstStyle/>
          <a:p>
            <a:pPr marL="0" marR="0" lvl="0" indent="0"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 name="Google Shape;456;p64">
            <a:extLst>
              <a:ext uri="{FF2B5EF4-FFF2-40B4-BE49-F238E27FC236}">
                <a16:creationId xmlns:a16="http://schemas.microsoft.com/office/drawing/2014/main" id="{34D9F628-6F7A-445C-95B6-39F7BF807A2F}"/>
              </a:ext>
            </a:extLst>
          </p:cNvPr>
          <p:cNvSpPr txBox="1">
            <a:spLocks/>
          </p:cNvSpPr>
          <p:nvPr/>
        </p:nvSpPr>
        <p:spPr>
          <a:xfrm>
            <a:off x="304925" y="4624675"/>
            <a:ext cx="8777117" cy="50932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1600" dirty="0">
                <a:solidFill>
                  <a:schemeClr val="lt1"/>
                </a:solidFill>
              </a:rPr>
              <a:t> Developed by Cal Jamerson, K-State Research &amp; Extension</a:t>
            </a:r>
          </a:p>
        </p:txBody>
      </p:sp>
      <p:sp>
        <p:nvSpPr>
          <p:cNvPr id="4" name="Google Shape;457;p64">
            <a:extLst>
              <a:ext uri="{FF2B5EF4-FFF2-40B4-BE49-F238E27FC236}">
                <a16:creationId xmlns:a16="http://schemas.microsoft.com/office/drawing/2014/main" id="{707BEAF0-4E0B-4A80-B45F-39DC07F40176}"/>
              </a:ext>
            </a:extLst>
          </p:cNvPr>
          <p:cNvSpPr txBox="1">
            <a:spLocks/>
          </p:cNvSpPr>
          <p:nvPr/>
        </p:nvSpPr>
        <p:spPr>
          <a:xfrm>
            <a:off x="304925" y="4967295"/>
            <a:ext cx="8777117" cy="509323"/>
          </a:xfrm>
          <a:prstGeom prst="rect">
            <a:avLst/>
          </a:prstGeom>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1200" dirty="0">
                <a:solidFill>
                  <a:schemeClr val="bg1">
                    <a:lumMod val="65000"/>
                  </a:schemeClr>
                </a:solidFill>
              </a:rPr>
              <a:t>Edits by Katelynn Stull, K-State Research &amp; Extension</a:t>
            </a:r>
          </a:p>
          <a:p>
            <a:pPr algn="r"/>
            <a:r>
              <a:rPr lang="en-US" sz="1200" dirty="0">
                <a:solidFill>
                  <a:schemeClr val="bg1">
                    <a:lumMod val="65000"/>
                  </a:schemeClr>
                </a:solidFill>
              </a:rPr>
              <a:t>Reviewed by Londa Nwadike, PhD, Kansas State/University of Missouri Extension</a:t>
            </a:r>
          </a:p>
        </p:txBody>
      </p:sp>
      <p:pic>
        <p:nvPicPr>
          <p:cNvPr id="1026" name="Picture 2">
            <a:extLst>
              <a:ext uri="{FF2B5EF4-FFF2-40B4-BE49-F238E27FC236}">
                <a16:creationId xmlns:a16="http://schemas.microsoft.com/office/drawing/2014/main" id="{360A8263-E32B-40C7-846C-62523DEAAE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36994" y="2625428"/>
            <a:ext cx="3628358" cy="8480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C7FC893-8B34-4447-9CB2-75F448C16D5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82317" y="2726498"/>
            <a:ext cx="2630420" cy="8313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 company name&#10;&#10;Description automatically generated">
            <a:extLst>
              <a:ext uri="{FF2B5EF4-FFF2-40B4-BE49-F238E27FC236}">
                <a16:creationId xmlns:a16="http://schemas.microsoft.com/office/drawing/2014/main" id="{1DF1F1C2-E640-437B-8C01-DD6CFA975F1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70437" y="183558"/>
            <a:ext cx="2554800" cy="1962257"/>
          </a:xfrm>
          <a:prstGeom prst="rect">
            <a:avLst/>
          </a:prstGeom>
        </p:spPr>
      </p:pic>
      <p:sp>
        <p:nvSpPr>
          <p:cNvPr id="12" name="Google Shape;455;p64">
            <a:extLst>
              <a:ext uri="{FF2B5EF4-FFF2-40B4-BE49-F238E27FC236}">
                <a16:creationId xmlns:a16="http://schemas.microsoft.com/office/drawing/2014/main" id="{14E5157E-D45E-4B0D-B521-F6CFC478DE77}"/>
              </a:ext>
            </a:extLst>
          </p:cNvPr>
          <p:cNvSpPr/>
          <p:nvPr/>
        </p:nvSpPr>
        <p:spPr>
          <a:xfrm>
            <a:off x="130006" y="5466945"/>
            <a:ext cx="8945400" cy="1316453"/>
          </a:xfrm>
          <a:prstGeom prst="rect">
            <a:avLst/>
          </a:prstGeom>
          <a:solidFill>
            <a:schemeClr val="bg2"/>
          </a:solidFill>
          <a:ln>
            <a:noFill/>
          </a:ln>
        </p:spPr>
        <p:txBody>
          <a:bodyPr spcFirstLastPara="1" wrap="square" lIns="91425" tIns="45700" rIns="91425" bIns="45700" anchor="ctr" anchorCtr="0">
            <a:noAutofit/>
          </a:bodyPr>
          <a:lstStyle/>
          <a:p>
            <a:pPr marL="0" marR="0" lvl="0" indent="0" rtl="0">
              <a:spcBef>
                <a:spcPts val="0"/>
              </a:spcBef>
              <a:spcAft>
                <a:spcPts val="0"/>
              </a:spcAft>
              <a:buNone/>
            </a:pPr>
            <a:r>
              <a:rPr lang="en-US" sz="1050" b="0" i="1" dirty="0">
                <a:solidFill>
                  <a:schemeClr val="bg1"/>
                </a:solidFill>
                <a:effectLst/>
                <a:latin typeface="+mj-lt"/>
              </a:rPr>
              <a:t>This program is supported by the Food and Drug Administration (FDA) of the U.S. Department of Health and Human Services (HHS) as part of a financial assistance award U2FFD007412 totaling $380,743 with 100 percent funded by FDA/HHS. The contents are those of the author(s) and do not necessarily represent the official views of, nor an endorsement, by FDA/HHS, or the U.S. Government.</a:t>
            </a:r>
            <a:endParaRPr sz="900" b="0" i="0" u="none" strike="noStrike" cap="none" dirty="0">
              <a:solidFill>
                <a:schemeClr val="bg1"/>
              </a:solidFill>
              <a:latin typeface="+mj-lt"/>
              <a:ea typeface="Calibri"/>
              <a:cs typeface="Calibri"/>
              <a:sym typeface="Calibri"/>
            </a:endParaRPr>
          </a:p>
        </p:txBody>
      </p:sp>
      <p:sp>
        <p:nvSpPr>
          <p:cNvPr id="5" name="Rectangle 4">
            <a:extLst>
              <a:ext uri="{FF2B5EF4-FFF2-40B4-BE49-F238E27FC236}">
                <a16:creationId xmlns:a16="http://schemas.microsoft.com/office/drawing/2014/main" id="{2CA6B9BA-8789-4D91-867A-58965305D89C}"/>
              </a:ext>
            </a:extLst>
          </p:cNvPr>
          <p:cNvSpPr/>
          <p:nvPr/>
        </p:nvSpPr>
        <p:spPr>
          <a:xfrm>
            <a:off x="160713" y="6369293"/>
            <a:ext cx="8883987" cy="400110"/>
          </a:xfrm>
          <a:prstGeom prst="rect">
            <a:avLst/>
          </a:prstGeom>
        </p:spPr>
        <p:txBody>
          <a:bodyPr wrap="square">
            <a:spAutoFit/>
          </a:bodyPr>
          <a:lstStyle/>
          <a:p>
            <a:r>
              <a:rPr lang="en-US" sz="1000" i="1" dirty="0">
                <a:solidFill>
                  <a:schemeClr val="bg1"/>
                </a:solidFill>
                <a:latin typeface="Arial" panose="020B0604020202020204" pitchFamily="34" charset="0"/>
                <a:ea typeface="Arial" panose="020B0604020202020204" pitchFamily="34" charset="0"/>
              </a:rPr>
              <a:t>Funding for this project is made possible in part by grant 1U18FD005895-02 (KS5895) from the FDA. The information and viewpoints do not necessarily reflect the viewpoints and policies of the supporting organization, cooperating organizations, FDA, or KSU.</a:t>
            </a:r>
            <a:endParaRPr lang="en-US" sz="1000" dirty="0">
              <a:solidFill>
                <a:schemeClr val="bg1"/>
              </a:solidFill>
            </a:endParaRPr>
          </a:p>
        </p:txBody>
      </p:sp>
      <p:pic>
        <p:nvPicPr>
          <p:cNvPr id="11" name="Picture 10">
            <a:extLst>
              <a:ext uri="{FF2B5EF4-FFF2-40B4-BE49-F238E27FC236}">
                <a16:creationId xmlns:a16="http://schemas.microsoft.com/office/drawing/2014/main" id="{7F67C7EE-A7BB-4F5C-8A91-F59C0A4892C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5924" y="423313"/>
            <a:ext cx="2983206" cy="1644461"/>
          </a:xfrm>
          <a:prstGeom prst="rect">
            <a:avLst/>
          </a:prstGeom>
        </p:spPr>
      </p:pic>
    </p:spTree>
    <p:extLst>
      <p:ext uri="{BB962C8B-B14F-4D97-AF65-F5344CB8AC3E}">
        <p14:creationId xmlns:p14="http://schemas.microsoft.com/office/powerpoint/2010/main" val="2539787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8"/>
          <p:cNvSpPr/>
          <p:nvPr/>
        </p:nvSpPr>
        <p:spPr>
          <a:xfrm>
            <a:off x="97650" y="3525767"/>
            <a:ext cx="8945400" cy="3224100"/>
          </a:xfrm>
          <a:prstGeom prst="rect">
            <a:avLst/>
          </a:prstGeom>
          <a:solidFill>
            <a:srgbClr val="4F278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1" name="Google Shape;171;p38"/>
          <p:cNvSpPr txBox="1">
            <a:spLocks noGrp="1"/>
          </p:cNvSpPr>
          <p:nvPr>
            <p:ph type="ctrTitle"/>
          </p:nvPr>
        </p:nvSpPr>
        <p:spPr>
          <a:xfrm>
            <a:off x="97650" y="4257385"/>
            <a:ext cx="8945400" cy="1323226"/>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4800" dirty="0">
                <a:solidFill>
                  <a:schemeClr val="lt1"/>
                </a:solidFill>
              </a:rPr>
              <a:t>Agricultural Water</a:t>
            </a:r>
            <a:endParaRPr sz="4800" dirty="0">
              <a:solidFill>
                <a:schemeClr val="lt1"/>
              </a:solidFill>
            </a:endParaRPr>
          </a:p>
        </p:txBody>
      </p:sp>
      <p:pic>
        <p:nvPicPr>
          <p:cNvPr id="173" name="Google Shape;173;p3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791412" y="820550"/>
            <a:ext cx="3561175" cy="1963024"/>
          </a:xfrm>
          <a:prstGeom prst="rect">
            <a:avLst/>
          </a:prstGeom>
          <a:noFill/>
          <a:ln>
            <a:noFill/>
          </a:ln>
        </p:spPr>
      </p:pic>
    </p:spTree>
    <p:extLst>
      <p:ext uri="{BB962C8B-B14F-4D97-AF65-F5344CB8AC3E}">
        <p14:creationId xmlns:p14="http://schemas.microsoft.com/office/powerpoint/2010/main" val="1383718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0"/>
        <p:cNvGrpSpPr/>
        <p:nvPr/>
      </p:nvGrpSpPr>
      <p:grpSpPr>
        <a:xfrm>
          <a:off x="0" y="0"/>
          <a:ext cx="0" cy="0"/>
          <a:chOff x="0" y="0"/>
          <a:chExt cx="0" cy="0"/>
        </a:xfrm>
      </p:grpSpPr>
      <p:sp>
        <p:nvSpPr>
          <p:cNvPr id="271" name="Google Shape;271;p45"/>
          <p:cNvSpPr txBox="1">
            <a:spLocks noGrp="1"/>
          </p:cNvSpPr>
          <p:nvPr>
            <p:ph type="title"/>
          </p:nvPr>
        </p:nvSpPr>
        <p:spPr>
          <a:xfrm>
            <a:off x="336150" y="296486"/>
            <a:ext cx="8471700" cy="10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dirty="0">
                <a:solidFill>
                  <a:srgbClr val="000000"/>
                </a:solidFill>
              </a:rPr>
              <a:t>Agricultural Water </a:t>
            </a:r>
            <a:endParaRPr dirty="0">
              <a:solidFill>
                <a:srgbClr val="000000"/>
              </a:solidFill>
            </a:endParaRPr>
          </a:p>
        </p:txBody>
      </p:sp>
      <p:sp>
        <p:nvSpPr>
          <p:cNvPr id="272" name="Google Shape;272;p45"/>
          <p:cNvSpPr txBox="1">
            <a:spLocks noGrp="1"/>
          </p:cNvSpPr>
          <p:nvPr>
            <p:ph type="body" idx="1"/>
          </p:nvPr>
        </p:nvSpPr>
        <p:spPr>
          <a:xfrm>
            <a:off x="241748" y="1473486"/>
            <a:ext cx="8660504" cy="1683964"/>
          </a:xfrm>
          <a:prstGeom prst="rect">
            <a:avLst/>
          </a:prstGeom>
        </p:spPr>
        <p:txBody>
          <a:bodyPr spcFirstLastPara="1" wrap="square" lIns="91425" tIns="45700" rIns="91425" bIns="45700" anchor="t" anchorCtr="0">
            <a:normAutofit/>
          </a:bodyPr>
          <a:lstStyle/>
          <a:p>
            <a:pPr marL="0" lvl="0" indent="0"/>
            <a:r>
              <a:rPr lang="en" dirty="0">
                <a:solidFill>
                  <a:srgbClr val="434343"/>
                </a:solidFill>
              </a:rPr>
              <a:t>Agricultural water means water that comes </a:t>
            </a:r>
            <a:r>
              <a:rPr lang="en" i="1" dirty="0">
                <a:solidFill>
                  <a:srgbClr val="434343"/>
                </a:solidFill>
              </a:rPr>
              <a:t>into direct contact with </a:t>
            </a:r>
            <a:r>
              <a:rPr lang="en" dirty="0">
                <a:solidFill>
                  <a:srgbClr val="434343"/>
                </a:solidFill>
              </a:rPr>
              <a:t>produce covered by the FSMA PSR or food contact surfaces. </a:t>
            </a:r>
            <a:r>
              <a:rPr lang="en-US" dirty="0">
                <a:solidFill>
                  <a:srgbClr val="434343"/>
                </a:solidFill>
              </a:rPr>
              <a:t>All agricultural water </a:t>
            </a:r>
            <a:r>
              <a:rPr lang="en-US" dirty="0">
                <a:solidFill>
                  <a:srgbClr val="FF0000"/>
                </a:solidFill>
              </a:rPr>
              <a:t>must</a:t>
            </a:r>
            <a:r>
              <a:rPr lang="en-US" dirty="0">
                <a:solidFill>
                  <a:srgbClr val="434343"/>
                </a:solidFill>
              </a:rPr>
              <a:t> be safe and of adequate sanitary quality for its intended use.</a:t>
            </a:r>
          </a:p>
          <a:p>
            <a:pPr marL="0" lvl="0" indent="0" algn="l" rtl="0">
              <a:spcBef>
                <a:spcPts val="360"/>
              </a:spcBef>
              <a:spcAft>
                <a:spcPts val="0"/>
              </a:spcAft>
              <a:buNone/>
            </a:pPr>
            <a:endParaRPr dirty="0">
              <a:solidFill>
                <a:srgbClr val="434343"/>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p:txBody>
      </p:sp>
      <p:pic>
        <p:nvPicPr>
          <p:cNvPr id="9" name="Google Shape;237;p60">
            <a:extLst>
              <a:ext uri="{FF2B5EF4-FFF2-40B4-BE49-F238E27FC236}">
                <a16:creationId xmlns:a16="http://schemas.microsoft.com/office/drawing/2014/main" id="{3F547A35-70BA-4E30-86B3-12E59B5618D1}"/>
              </a:ext>
            </a:extLst>
          </p:cNvPr>
          <p:cNvPicPr preferRelativeResize="0"/>
          <p:nvPr/>
        </p:nvPicPr>
        <p:blipFill rotWithShape="1">
          <a:blip r:embed="rId3">
            <a:alphaModFix/>
          </a:blip>
          <a:srcRect/>
          <a:stretch/>
        </p:blipFill>
        <p:spPr>
          <a:xfrm>
            <a:off x="1331334" y="2581898"/>
            <a:ext cx="5874327" cy="3785063"/>
          </a:xfrm>
          <a:prstGeom prst="rect">
            <a:avLst/>
          </a:prstGeom>
          <a:solidFill>
            <a:srgbClr val="ECECEC"/>
          </a:solidFill>
          <a:ln>
            <a:noFill/>
          </a:ln>
        </p:spPr>
      </p:pic>
      <p:sp>
        <p:nvSpPr>
          <p:cNvPr id="2" name="TextBox 1">
            <a:extLst>
              <a:ext uri="{FF2B5EF4-FFF2-40B4-BE49-F238E27FC236}">
                <a16:creationId xmlns:a16="http://schemas.microsoft.com/office/drawing/2014/main" id="{83385EA1-8317-40FB-9351-B9A4D01F3DD4}"/>
              </a:ext>
            </a:extLst>
          </p:cNvPr>
          <p:cNvSpPr txBox="1"/>
          <p:nvPr/>
        </p:nvSpPr>
        <p:spPr>
          <a:xfrm>
            <a:off x="95833" y="6478622"/>
            <a:ext cx="3639588" cy="307777"/>
          </a:xfrm>
          <a:prstGeom prst="rect">
            <a:avLst/>
          </a:prstGeom>
          <a:noFill/>
        </p:spPr>
        <p:txBody>
          <a:bodyPr wrap="square" rtlCol="0">
            <a:spAutoFit/>
          </a:bodyPr>
          <a:lstStyle/>
          <a:p>
            <a:r>
              <a:rPr lang="en-US" dirty="0"/>
              <a:t>Image Credit: Produce Safety Alliance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7A9C5-4F24-4BFE-A202-871930C74038}"/>
              </a:ext>
            </a:extLst>
          </p:cNvPr>
          <p:cNvSpPr>
            <a:spLocks noGrp="1"/>
          </p:cNvSpPr>
          <p:nvPr>
            <p:ph type="title"/>
          </p:nvPr>
        </p:nvSpPr>
        <p:spPr/>
        <p:txBody>
          <a:bodyPr/>
          <a:lstStyle/>
          <a:p>
            <a:r>
              <a:rPr lang="en-US" sz="4400" dirty="0">
                <a:solidFill>
                  <a:schemeClr val="tx1"/>
                </a:solidFill>
              </a:rPr>
              <a:t>Proposed Subpart E Revision</a:t>
            </a:r>
          </a:p>
        </p:txBody>
      </p:sp>
      <p:sp>
        <p:nvSpPr>
          <p:cNvPr id="3" name="Text Placeholder 2">
            <a:extLst>
              <a:ext uri="{FF2B5EF4-FFF2-40B4-BE49-F238E27FC236}">
                <a16:creationId xmlns:a16="http://schemas.microsoft.com/office/drawing/2014/main" id="{05F719B7-EBCE-49BC-9F8F-FF8E936836EA}"/>
              </a:ext>
            </a:extLst>
          </p:cNvPr>
          <p:cNvSpPr>
            <a:spLocks noGrp="1"/>
          </p:cNvSpPr>
          <p:nvPr>
            <p:ph type="body" idx="1"/>
          </p:nvPr>
        </p:nvSpPr>
        <p:spPr/>
        <p:txBody>
          <a:bodyPr>
            <a:normAutofit/>
          </a:bodyPr>
          <a:lstStyle/>
          <a:p>
            <a:pPr marL="514350" indent="-285750">
              <a:buFont typeface="Arial" panose="020B0604020202020204" pitchFamily="34" charset="0"/>
              <a:buChar char="•"/>
            </a:pPr>
            <a:r>
              <a:rPr lang="en-US" sz="1600" dirty="0">
                <a:solidFill>
                  <a:schemeClr val="tx1"/>
                </a:solidFill>
              </a:rPr>
              <a:t>December 2021 proposed revision to Subpart E published</a:t>
            </a:r>
          </a:p>
          <a:p>
            <a:pPr marL="514350" indent="-285750">
              <a:buFont typeface="Arial" panose="020B0604020202020204" pitchFamily="34" charset="0"/>
              <a:buChar char="•"/>
            </a:pPr>
            <a:r>
              <a:rPr lang="en-US" sz="1600" dirty="0">
                <a:solidFill>
                  <a:schemeClr val="tx1"/>
                </a:solidFill>
              </a:rPr>
              <a:t>Replace microbial criteria and testing requirements for pre-harvest agricultural water with pre-harvest agricultural water systems assessments </a:t>
            </a:r>
          </a:p>
          <a:p>
            <a:pPr marL="514350" indent="-285750">
              <a:buFont typeface="Arial" panose="020B0604020202020204" pitchFamily="34" charset="0"/>
              <a:buChar char="•"/>
            </a:pPr>
            <a:r>
              <a:rPr lang="en-US" sz="1600" dirty="0">
                <a:solidFill>
                  <a:schemeClr val="tx1"/>
                </a:solidFill>
              </a:rPr>
              <a:t>Review </a:t>
            </a:r>
            <a:r>
              <a:rPr lang="en-US" sz="1600" b="1" dirty="0">
                <a:solidFill>
                  <a:srgbClr val="542E87"/>
                </a:solidFill>
                <a:hlinkClick r:id="rId3">
                  <a:extLst>
                    <a:ext uri="{A12FA001-AC4F-418D-AE19-62706E023703}">
                      <ahyp:hlinkClr xmlns:ahyp="http://schemas.microsoft.com/office/drawing/2018/hyperlinkcolor" val="tx"/>
                    </a:ext>
                  </a:extLst>
                </a:hlinkClick>
              </a:rPr>
              <a:t>New Modified FSMA PSR Agricultural Water Requirements Proposal</a:t>
            </a:r>
            <a:endParaRPr lang="en-US" sz="1600" b="1" dirty="0">
              <a:solidFill>
                <a:srgbClr val="542E87"/>
              </a:solidFill>
            </a:endParaRPr>
          </a:p>
        </p:txBody>
      </p:sp>
      <p:pic>
        <p:nvPicPr>
          <p:cNvPr id="5" name="Picture 4" descr="A screenshot of a diagram&#10;&#10;Description automatically generated">
            <a:extLst>
              <a:ext uri="{FF2B5EF4-FFF2-40B4-BE49-F238E27FC236}">
                <a16:creationId xmlns:a16="http://schemas.microsoft.com/office/drawing/2014/main" id="{AE618B09-229C-4DFE-AFF1-700D4BE05A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474" y="2687674"/>
            <a:ext cx="6845652" cy="3543482"/>
          </a:xfrm>
          <a:prstGeom prst="rect">
            <a:avLst/>
          </a:prstGeom>
        </p:spPr>
      </p:pic>
      <p:sp>
        <p:nvSpPr>
          <p:cNvPr id="6" name="TextBox 5">
            <a:extLst>
              <a:ext uri="{FF2B5EF4-FFF2-40B4-BE49-F238E27FC236}">
                <a16:creationId xmlns:a16="http://schemas.microsoft.com/office/drawing/2014/main" id="{CE4816BF-E682-4A53-84C3-765FE89A93EA}"/>
              </a:ext>
            </a:extLst>
          </p:cNvPr>
          <p:cNvSpPr txBox="1"/>
          <p:nvPr/>
        </p:nvSpPr>
        <p:spPr>
          <a:xfrm>
            <a:off x="163926" y="6459167"/>
            <a:ext cx="3639588" cy="307777"/>
          </a:xfrm>
          <a:prstGeom prst="rect">
            <a:avLst/>
          </a:prstGeom>
          <a:noFill/>
        </p:spPr>
        <p:txBody>
          <a:bodyPr wrap="square" rtlCol="0">
            <a:spAutoFit/>
          </a:bodyPr>
          <a:lstStyle/>
          <a:p>
            <a:r>
              <a:rPr lang="en-US" dirty="0"/>
              <a:t>Image Credit: Yeqi Zhao, KSU</a:t>
            </a:r>
          </a:p>
        </p:txBody>
      </p:sp>
    </p:spTree>
    <p:extLst>
      <p:ext uri="{BB962C8B-B14F-4D97-AF65-F5344CB8AC3E}">
        <p14:creationId xmlns:p14="http://schemas.microsoft.com/office/powerpoint/2010/main" val="3854550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7A9C5-4F24-4BFE-A202-871930C74038}"/>
              </a:ext>
            </a:extLst>
          </p:cNvPr>
          <p:cNvSpPr>
            <a:spLocks noGrp="1"/>
          </p:cNvSpPr>
          <p:nvPr>
            <p:ph type="title"/>
          </p:nvPr>
        </p:nvSpPr>
        <p:spPr/>
        <p:txBody>
          <a:bodyPr/>
          <a:lstStyle/>
          <a:p>
            <a:r>
              <a:rPr lang="en-US" sz="4400" dirty="0"/>
              <a:t>Proposed Subpart E Revision</a:t>
            </a:r>
          </a:p>
        </p:txBody>
      </p:sp>
      <p:pic>
        <p:nvPicPr>
          <p:cNvPr id="6" name="Picture 5" descr="A chart of different types of health care&#10;&#10;Description automatically generated with medium confidence">
            <a:extLst>
              <a:ext uri="{FF2B5EF4-FFF2-40B4-BE49-F238E27FC236}">
                <a16:creationId xmlns:a16="http://schemas.microsoft.com/office/drawing/2014/main" id="{686D05C2-6BB6-41E1-8129-0D6A86007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0226" y="1337421"/>
            <a:ext cx="5952744" cy="3327263"/>
          </a:xfrm>
          <a:prstGeom prst="rect">
            <a:avLst/>
          </a:prstGeom>
        </p:spPr>
      </p:pic>
      <p:sp>
        <p:nvSpPr>
          <p:cNvPr id="8" name="TextBox 7">
            <a:extLst>
              <a:ext uri="{FF2B5EF4-FFF2-40B4-BE49-F238E27FC236}">
                <a16:creationId xmlns:a16="http://schemas.microsoft.com/office/drawing/2014/main" id="{66F31EC1-FEAC-4FE0-83A4-411D39C582ED}"/>
              </a:ext>
            </a:extLst>
          </p:cNvPr>
          <p:cNvSpPr txBox="1"/>
          <p:nvPr/>
        </p:nvSpPr>
        <p:spPr>
          <a:xfrm>
            <a:off x="163926" y="6459167"/>
            <a:ext cx="3639588" cy="307777"/>
          </a:xfrm>
          <a:prstGeom prst="rect">
            <a:avLst/>
          </a:prstGeom>
          <a:noFill/>
        </p:spPr>
        <p:txBody>
          <a:bodyPr wrap="square" rtlCol="0">
            <a:spAutoFit/>
          </a:bodyPr>
          <a:lstStyle/>
          <a:p>
            <a:r>
              <a:rPr lang="en-US" dirty="0"/>
              <a:t>Image Credit: Yeqi Zhao, KSU</a:t>
            </a:r>
          </a:p>
        </p:txBody>
      </p:sp>
      <p:sp>
        <p:nvSpPr>
          <p:cNvPr id="13" name="TextBox 12">
            <a:extLst>
              <a:ext uri="{FF2B5EF4-FFF2-40B4-BE49-F238E27FC236}">
                <a16:creationId xmlns:a16="http://schemas.microsoft.com/office/drawing/2014/main" id="{391C48B4-B457-471E-97A4-1DF34FC9A9AB}"/>
              </a:ext>
            </a:extLst>
          </p:cNvPr>
          <p:cNvSpPr txBox="1"/>
          <p:nvPr/>
        </p:nvSpPr>
        <p:spPr>
          <a:xfrm>
            <a:off x="742812" y="4766396"/>
            <a:ext cx="7587573" cy="2000548"/>
          </a:xfrm>
          <a:prstGeom prst="rect">
            <a:avLst/>
          </a:prstGeom>
          <a:noFill/>
        </p:spPr>
        <p:txBody>
          <a:bodyPr wrap="square" rtlCol="0">
            <a:spAutoFit/>
          </a:bodyPr>
          <a:lstStyle/>
          <a:p>
            <a:pPr marL="285750" indent="-285750">
              <a:buFont typeface="Arial" panose="020B0604020202020204" pitchFamily="34" charset="0"/>
              <a:buChar char="•"/>
            </a:pPr>
            <a:r>
              <a:rPr lang="en-US" sz="2000" dirty="0"/>
              <a:t>Establishes exemptions and exclusions </a:t>
            </a:r>
          </a:p>
          <a:p>
            <a:pPr marL="285750" indent="-285750">
              <a:buFont typeface="Arial" panose="020B0604020202020204" pitchFamily="34" charset="0"/>
              <a:buChar char="•"/>
            </a:pPr>
            <a:r>
              <a:rPr lang="en-US" sz="2000" dirty="0">
                <a:solidFill>
                  <a:schemeClr val="tx1"/>
                </a:solidFill>
              </a:rPr>
              <a:t>SNPRM (July, 2022) proposed staggered compliance dates depending on business size after pre-harvest rule is finalized</a:t>
            </a:r>
          </a:p>
          <a:p>
            <a:pPr marL="285750" indent="-285750">
              <a:buFont typeface="Arial" panose="020B0604020202020204" pitchFamily="34" charset="0"/>
              <a:buChar char="•"/>
            </a:pPr>
            <a:r>
              <a:rPr lang="en-US" sz="2000" dirty="0">
                <a:solidFill>
                  <a:schemeClr val="tx1"/>
                </a:solidFill>
              </a:rPr>
              <a:t>Harvest and Post-harvest requirements are in effect for some farms (link in notes)</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941492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9"/>
        <p:cNvGrpSpPr/>
        <p:nvPr/>
      </p:nvGrpSpPr>
      <p:grpSpPr>
        <a:xfrm>
          <a:off x="0" y="0"/>
          <a:ext cx="0" cy="0"/>
          <a:chOff x="0" y="0"/>
          <a:chExt cx="0" cy="0"/>
        </a:xfrm>
      </p:grpSpPr>
      <p:sp>
        <p:nvSpPr>
          <p:cNvPr id="280" name="Google Shape;280;p46"/>
          <p:cNvSpPr txBox="1">
            <a:spLocks noGrp="1"/>
          </p:cNvSpPr>
          <p:nvPr>
            <p:ph type="title"/>
          </p:nvPr>
        </p:nvSpPr>
        <p:spPr>
          <a:xfrm>
            <a:off x="311700" y="480125"/>
            <a:ext cx="8471700" cy="10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dirty="0">
                <a:solidFill>
                  <a:srgbClr val="000000"/>
                </a:solidFill>
              </a:rPr>
              <a:t>Production Water </a:t>
            </a:r>
            <a:endParaRPr dirty="0">
              <a:solidFill>
                <a:srgbClr val="000000"/>
              </a:solidFill>
            </a:endParaRPr>
          </a:p>
        </p:txBody>
      </p:sp>
      <p:sp>
        <p:nvSpPr>
          <p:cNvPr id="281" name="Google Shape;281;p46"/>
          <p:cNvSpPr txBox="1">
            <a:spLocks noGrp="1"/>
          </p:cNvSpPr>
          <p:nvPr>
            <p:ph type="body" idx="1"/>
          </p:nvPr>
        </p:nvSpPr>
        <p:spPr>
          <a:xfrm>
            <a:off x="311700" y="1579821"/>
            <a:ext cx="8520600" cy="1674000"/>
          </a:xfrm>
          <a:prstGeom prst="rect">
            <a:avLst/>
          </a:prstGeom>
        </p:spPr>
        <p:txBody>
          <a:bodyPr spcFirstLastPara="1" wrap="square" lIns="91425" tIns="45700" rIns="91425" bIns="45700" anchor="t" anchorCtr="0">
            <a:noAutofit/>
          </a:bodyPr>
          <a:lstStyle/>
          <a:p>
            <a:pPr marL="0" lvl="0" indent="0" algn="l" rtl="0">
              <a:lnSpc>
                <a:spcPct val="115000"/>
              </a:lnSpc>
              <a:spcBef>
                <a:spcPts val="360"/>
              </a:spcBef>
              <a:spcAft>
                <a:spcPts val="0"/>
              </a:spcAft>
              <a:buSzPts val="935"/>
              <a:buNone/>
            </a:pPr>
            <a:r>
              <a:rPr lang="en" dirty="0">
                <a:solidFill>
                  <a:srgbClr val="434343"/>
                </a:solidFill>
              </a:rPr>
              <a:t>Production water refers to water used for </a:t>
            </a:r>
            <a:r>
              <a:rPr lang="en" i="1" dirty="0">
                <a:solidFill>
                  <a:srgbClr val="434343"/>
                </a:solidFill>
              </a:rPr>
              <a:t>growing</a:t>
            </a:r>
            <a:r>
              <a:rPr lang="en" dirty="0">
                <a:solidFill>
                  <a:srgbClr val="434343"/>
                </a:solidFill>
              </a:rPr>
              <a:t> produce - irrigation, fertigation, foliar sprays, frost protection, etc.</a:t>
            </a:r>
            <a:endParaRPr dirty="0">
              <a:solidFill>
                <a:srgbClr val="434343"/>
              </a:solidFill>
            </a:endParaRPr>
          </a:p>
          <a:p>
            <a:pPr marL="0" lvl="0" indent="0" algn="l" rtl="0">
              <a:lnSpc>
                <a:spcPct val="95000"/>
              </a:lnSpc>
              <a:spcBef>
                <a:spcPts val="360"/>
              </a:spcBef>
              <a:spcAft>
                <a:spcPts val="0"/>
              </a:spcAft>
              <a:buSzPts val="935"/>
              <a:buNone/>
            </a:pPr>
            <a:endParaRPr sz="1829" dirty="0">
              <a:solidFill>
                <a:srgbClr val="4F2782"/>
              </a:solidFill>
            </a:endParaRPr>
          </a:p>
          <a:p>
            <a:pPr marL="0" lvl="0" indent="0" algn="l" rtl="0">
              <a:lnSpc>
                <a:spcPct val="95000"/>
              </a:lnSpc>
              <a:spcBef>
                <a:spcPts val="360"/>
              </a:spcBef>
              <a:spcAft>
                <a:spcPts val="0"/>
              </a:spcAft>
              <a:buSzPts val="935"/>
              <a:buNone/>
            </a:pPr>
            <a:endParaRPr sz="1829" dirty="0">
              <a:solidFill>
                <a:srgbClr val="4F2782"/>
              </a:solidFill>
            </a:endParaRPr>
          </a:p>
          <a:p>
            <a:pPr marL="0" lvl="0" indent="0" algn="l" rtl="0">
              <a:lnSpc>
                <a:spcPct val="95000"/>
              </a:lnSpc>
              <a:spcBef>
                <a:spcPts val="360"/>
              </a:spcBef>
              <a:spcAft>
                <a:spcPts val="0"/>
              </a:spcAft>
              <a:buSzPts val="935"/>
              <a:buNone/>
            </a:pPr>
            <a:endParaRPr sz="1829" dirty="0">
              <a:solidFill>
                <a:srgbClr val="4F2782"/>
              </a:solidFill>
            </a:endParaRPr>
          </a:p>
          <a:p>
            <a:pPr marL="0" lvl="0" indent="0" algn="l" rtl="0">
              <a:lnSpc>
                <a:spcPct val="95000"/>
              </a:lnSpc>
              <a:spcBef>
                <a:spcPts val="360"/>
              </a:spcBef>
              <a:spcAft>
                <a:spcPts val="0"/>
              </a:spcAft>
              <a:buSzPts val="935"/>
              <a:buNone/>
            </a:pPr>
            <a:endParaRPr sz="1829" dirty="0">
              <a:solidFill>
                <a:srgbClr val="4F2782"/>
              </a:solidFill>
            </a:endParaRPr>
          </a:p>
        </p:txBody>
      </p:sp>
      <p:pic>
        <p:nvPicPr>
          <p:cNvPr id="282" name="Google Shape;282;p4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6350" y="2702637"/>
            <a:ext cx="2022172" cy="1516629"/>
          </a:xfrm>
          <a:prstGeom prst="rect">
            <a:avLst/>
          </a:prstGeom>
          <a:noFill/>
          <a:ln>
            <a:noFill/>
          </a:ln>
        </p:spPr>
      </p:pic>
      <p:pic>
        <p:nvPicPr>
          <p:cNvPr id="283" name="Google Shape;283;p4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625625" y="2711398"/>
            <a:ext cx="2022175" cy="1503450"/>
          </a:xfrm>
          <a:prstGeom prst="rect">
            <a:avLst/>
          </a:prstGeom>
          <a:noFill/>
          <a:ln>
            <a:noFill/>
          </a:ln>
        </p:spPr>
      </p:pic>
      <p:pic>
        <p:nvPicPr>
          <p:cNvPr id="284" name="Google Shape;284;p4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487975" y="3023277"/>
            <a:ext cx="2004585" cy="1503450"/>
          </a:xfrm>
          <a:prstGeom prst="rect">
            <a:avLst/>
          </a:prstGeom>
          <a:noFill/>
          <a:ln>
            <a:noFill/>
          </a:ln>
        </p:spPr>
      </p:pic>
      <p:pic>
        <p:nvPicPr>
          <p:cNvPr id="285" name="Google Shape;285;p4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572000" y="3040387"/>
            <a:ext cx="2004575" cy="1469237"/>
          </a:xfrm>
          <a:prstGeom prst="rect">
            <a:avLst/>
          </a:prstGeom>
          <a:noFill/>
          <a:ln>
            <a:noFill/>
          </a:ln>
        </p:spPr>
      </p:pic>
      <p:sp>
        <p:nvSpPr>
          <p:cNvPr id="286" name="Google Shape;286;p46"/>
          <p:cNvSpPr txBox="1">
            <a:spLocks noGrp="1"/>
          </p:cNvSpPr>
          <p:nvPr>
            <p:ph type="body" idx="1"/>
          </p:nvPr>
        </p:nvSpPr>
        <p:spPr>
          <a:xfrm>
            <a:off x="287255" y="4821304"/>
            <a:ext cx="8520600" cy="2036700"/>
          </a:xfrm>
          <a:prstGeom prst="rect">
            <a:avLst/>
          </a:prstGeom>
        </p:spPr>
        <p:txBody>
          <a:bodyPr spcFirstLastPara="1" wrap="square" lIns="91425" tIns="45700" rIns="91425" bIns="45700" anchor="t" anchorCtr="0">
            <a:noAutofit/>
          </a:bodyPr>
          <a:lstStyle/>
          <a:p>
            <a:pPr marL="0" lvl="0" indent="0">
              <a:lnSpc>
                <a:spcPct val="115000"/>
              </a:lnSpc>
              <a:buClr>
                <a:schemeClr val="dk1"/>
              </a:buClr>
              <a:buSzPts val="1100"/>
            </a:pPr>
            <a:r>
              <a:rPr lang="en" dirty="0">
                <a:solidFill>
                  <a:srgbClr val="434343"/>
                </a:solidFill>
              </a:rPr>
              <a:t>The risk varies </a:t>
            </a:r>
            <a:r>
              <a:rPr lang="en" dirty="0">
                <a:solidFill>
                  <a:srgbClr val="FF0000"/>
                </a:solidFill>
              </a:rPr>
              <a:t>significantly</a:t>
            </a:r>
            <a:r>
              <a:rPr lang="en" dirty="0">
                <a:solidFill>
                  <a:srgbClr val="434343"/>
                </a:solidFill>
              </a:rPr>
              <a:t> depending on the water source (municipal, well, or surface) and application method (drip, overhead, flood, seepage, etc). </a:t>
            </a:r>
            <a:r>
              <a:rPr lang="en-US" dirty="0">
                <a:solidFill>
                  <a:srgbClr val="434343"/>
                </a:solidFill>
              </a:rPr>
              <a:t>Once you know more about your water source and potential risks, </a:t>
            </a:r>
            <a:r>
              <a:rPr lang="en-US" dirty="0">
                <a:solidFill>
                  <a:srgbClr val="FF0000"/>
                </a:solidFill>
              </a:rPr>
              <a:t>testing</a:t>
            </a:r>
            <a:r>
              <a:rPr lang="en-US" dirty="0">
                <a:solidFill>
                  <a:srgbClr val="434343"/>
                </a:solidFill>
              </a:rPr>
              <a:t> will help you better understand its quality. </a:t>
            </a: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a:p>
            <a:pPr marL="0" lvl="0" indent="0" algn="l" rtl="0">
              <a:spcBef>
                <a:spcPts val="360"/>
              </a:spcBef>
              <a:spcAft>
                <a:spcPts val="0"/>
              </a:spcAft>
              <a:buNone/>
            </a:pPr>
            <a:endParaRPr dirty="0">
              <a:solidFill>
                <a:srgbClr val="4F2782"/>
              </a:solidFill>
            </a:endParaRPr>
          </a:p>
        </p:txBody>
      </p:sp>
      <p:sp>
        <p:nvSpPr>
          <p:cNvPr id="9" name="TextBox 8">
            <a:extLst>
              <a:ext uri="{FF2B5EF4-FFF2-40B4-BE49-F238E27FC236}">
                <a16:creationId xmlns:a16="http://schemas.microsoft.com/office/drawing/2014/main" id="{63FBE761-D150-4A41-88EA-BD76BD88DE1A}"/>
              </a:ext>
            </a:extLst>
          </p:cNvPr>
          <p:cNvSpPr txBox="1"/>
          <p:nvPr/>
        </p:nvSpPr>
        <p:spPr>
          <a:xfrm>
            <a:off x="95833" y="6478622"/>
            <a:ext cx="3639588" cy="307777"/>
          </a:xfrm>
          <a:prstGeom prst="rect">
            <a:avLst/>
          </a:prstGeom>
          <a:noFill/>
        </p:spPr>
        <p:txBody>
          <a:bodyPr wrap="square" rtlCol="0">
            <a:spAutoFit/>
          </a:bodyPr>
          <a:lstStyle/>
          <a:p>
            <a:r>
              <a:rPr lang="en-US" dirty="0"/>
              <a:t>Image Credits: Produce Safety Alliance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8"/>
          <p:cNvSpPr txBox="1">
            <a:spLocks noGrp="1"/>
          </p:cNvSpPr>
          <p:nvPr>
            <p:ph type="title" idx="4294967295"/>
          </p:nvPr>
        </p:nvSpPr>
        <p:spPr>
          <a:xfrm>
            <a:off x="1676400" y="381000"/>
            <a:ext cx="7086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 dirty="0"/>
              <a:t>Example Risks to Surface Water </a:t>
            </a:r>
            <a:endParaRPr dirty="0"/>
          </a:p>
        </p:txBody>
      </p:sp>
      <p:grpSp>
        <p:nvGrpSpPr>
          <p:cNvPr id="300" name="Google Shape;300;p48"/>
          <p:cNvGrpSpPr/>
          <p:nvPr/>
        </p:nvGrpSpPr>
        <p:grpSpPr>
          <a:xfrm>
            <a:off x="971083" y="1611546"/>
            <a:ext cx="7201691" cy="4396786"/>
            <a:chOff x="-19517" y="-64854"/>
            <a:chExt cx="7201691" cy="4396786"/>
          </a:xfrm>
        </p:grpSpPr>
        <p:sp>
          <p:nvSpPr>
            <p:cNvPr id="301" name="Google Shape;301;p48"/>
            <p:cNvSpPr/>
            <p:nvPr/>
          </p:nvSpPr>
          <p:spPr>
            <a:xfrm>
              <a:off x="2475840" y="2324632"/>
              <a:ext cx="2382600" cy="2007300"/>
            </a:xfrm>
            <a:prstGeom prst="ellipse">
              <a:avLst/>
            </a:prstGeom>
            <a:solidFill>
              <a:srgbClr val="31859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2" name="Google Shape;302;p48"/>
            <p:cNvSpPr txBox="1"/>
            <p:nvPr/>
          </p:nvSpPr>
          <p:spPr>
            <a:xfrm>
              <a:off x="2824750" y="2618612"/>
              <a:ext cx="1684800" cy="1419600"/>
            </a:xfrm>
            <a:prstGeom prst="rect">
              <a:avLst/>
            </a:prstGeom>
            <a:noFill/>
            <a:ln>
              <a:noFill/>
            </a:ln>
          </p:spPr>
          <p:txBody>
            <a:bodyPr spcFirstLastPara="1" wrap="square" lIns="15225" tIns="15225" rIns="15225" bIns="152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400"/>
                <a:buFont typeface="Calibri"/>
                <a:buNone/>
                <a:tabLst/>
                <a:defRPr/>
              </a:pPr>
              <a:r>
                <a:rPr kumimoji="0" lang="en" sz="2400" b="0" i="0" u="none" strike="noStrike" kern="0" cap="none" spc="0" normalizeH="0" baseline="0" noProof="0">
                  <a:ln>
                    <a:noFill/>
                  </a:ln>
                  <a:solidFill>
                    <a:srgbClr val="FFFFFF"/>
                  </a:solidFill>
                  <a:effectLst/>
                  <a:uLnTx/>
                  <a:uFillTx/>
                  <a:latin typeface="Calibri"/>
                  <a:ea typeface="Calibri"/>
                  <a:cs typeface="Calibri"/>
                  <a:sym typeface="Calibri"/>
                </a:rPr>
                <a:t>Surface Water Source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3" name="Google Shape;303;p48"/>
            <p:cNvSpPr/>
            <p:nvPr/>
          </p:nvSpPr>
          <p:spPr>
            <a:xfrm rot="10800000">
              <a:off x="761878" y="3079949"/>
              <a:ext cx="1619700" cy="496800"/>
            </a:xfrm>
            <a:prstGeom prst="leftArrow">
              <a:avLst>
                <a:gd name="adj1" fmla="val 60000"/>
                <a:gd name="adj2" fmla="val 50000"/>
              </a:avLst>
            </a:pr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4" name="Google Shape;304;p48"/>
            <p:cNvSpPr/>
            <p:nvPr/>
          </p:nvSpPr>
          <p:spPr>
            <a:xfrm>
              <a:off x="-19517" y="2868516"/>
              <a:ext cx="1563000" cy="919800"/>
            </a:xfrm>
            <a:prstGeom prst="roundRect">
              <a:avLst>
                <a:gd name="adj" fmla="val 10000"/>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5" name="Google Shape;305;p48"/>
            <p:cNvSpPr txBox="1"/>
            <p:nvPr/>
          </p:nvSpPr>
          <p:spPr>
            <a:xfrm>
              <a:off x="7419" y="2895452"/>
              <a:ext cx="1509000" cy="865800"/>
            </a:xfrm>
            <a:prstGeom prst="rect">
              <a:avLst/>
            </a:prstGeom>
            <a:noFill/>
            <a:ln>
              <a:noFill/>
            </a:ln>
          </p:spPr>
          <p:txBody>
            <a:bodyPr spcFirstLastPara="1" wrap="square" lIns="26650" tIns="26650" rIns="26650" bIns="2665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Calibri"/>
                <a:buNone/>
                <a:tabLst/>
                <a:defRPr/>
              </a:pPr>
              <a:r>
                <a:rPr kumimoji="0" lang="en" sz="1400" b="0" i="0" u="none" strike="noStrike" kern="0" cap="none" spc="0" normalizeH="0" baseline="0" noProof="0">
                  <a:ln>
                    <a:noFill/>
                  </a:ln>
                  <a:solidFill>
                    <a:srgbClr val="000000"/>
                  </a:solidFill>
                  <a:effectLst/>
                  <a:uLnTx/>
                  <a:uFillTx/>
                  <a:latin typeface="Calibri"/>
                  <a:ea typeface="Calibri"/>
                  <a:cs typeface="Calibri"/>
                  <a:sym typeface="Calibri"/>
                </a:rPr>
                <a:t>Wildlife &amp; Domesticated Animal Feces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6" name="Google Shape;306;p48"/>
            <p:cNvSpPr/>
            <p:nvPr/>
          </p:nvSpPr>
          <p:spPr>
            <a:xfrm rot="-9000321">
              <a:off x="1039045" y="2045749"/>
              <a:ext cx="1673071" cy="496764"/>
            </a:xfrm>
            <a:prstGeom prst="leftArrow">
              <a:avLst>
                <a:gd name="adj1" fmla="val 60000"/>
                <a:gd name="adj2" fmla="val 50000"/>
              </a:avLst>
            </a:pr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7" name="Google Shape;307;p48"/>
            <p:cNvSpPr/>
            <p:nvPr/>
          </p:nvSpPr>
          <p:spPr>
            <a:xfrm>
              <a:off x="541081" y="1387695"/>
              <a:ext cx="1220100" cy="976200"/>
            </a:xfrm>
            <a:prstGeom prst="roundRect">
              <a:avLst>
                <a:gd name="adj" fmla="val 10000"/>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8" name="Google Shape;308;p48"/>
            <p:cNvSpPr txBox="1"/>
            <p:nvPr/>
          </p:nvSpPr>
          <p:spPr>
            <a:xfrm>
              <a:off x="569673" y="1416287"/>
              <a:ext cx="1163100" cy="918900"/>
            </a:xfrm>
            <a:prstGeom prst="rect">
              <a:avLst/>
            </a:prstGeom>
            <a:noFill/>
            <a:ln>
              <a:noFill/>
            </a:ln>
          </p:spPr>
          <p:txBody>
            <a:bodyPr spcFirstLastPara="1" wrap="square" lIns="26650" tIns="26650" rIns="26650" bIns="2665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Calibri"/>
                <a:buNone/>
                <a:tabLst/>
                <a:defRPr/>
              </a:pPr>
              <a:r>
                <a:rPr kumimoji="0" lang="en" sz="1400" b="0" i="0" u="none" strike="noStrike" kern="0" cap="none" spc="0" normalizeH="0" baseline="0" noProof="0">
                  <a:ln>
                    <a:noFill/>
                  </a:ln>
                  <a:solidFill>
                    <a:srgbClr val="000000"/>
                  </a:solidFill>
                  <a:effectLst/>
                  <a:uLnTx/>
                  <a:uFillTx/>
                  <a:latin typeface="Calibri"/>
                  <a:ea typeface="Calibri"/>
                  <a:cs typeface="Calibri"/>
                  <a:sym typeface="Calibri"/>
                </a:rPr>
                <a:t>Manure Application/</a:t>
              </a:r>
              <a:br>
                <a:rPr kumimoji="0" lang="en" sz="1400" b="0" i="0" u="none" strike="noStrike" kern="0" cap="none" spc="0" normalizeH="0" baseline="0" noProof="0">
                  <a:ln>
                    <a:noFill/>
                  </a:ln>
                  <a:solidFill>
                    <a:srgbClr val="000000"/>
                  </a:solidFill>
                  <a:effectLst/>
                  <a:uLnTx/>
                  <a:uFillTx/>
                  <a:latin typeface="Calibri"/>
                  <a:ea typeface="Calibri"/>
                  <a:cs typeface="Calibri"/>
                  <a:sym typeface="Calibri"/>
                </a:rPr>
              </a:br>
              <a:r>
                <a:rPr kumimoji="0" lang="en" sz="1400" b="0" i="0" u="none" strike="noStrike" kern="0" cap="none" spc="0" normalizeH="0" baseline="0" noProof="0">
                  <a:ln>
                    <a:noFill/>
                  </a:ln>
                  <a:solidFill>
                    <a:srgbClr val="000000"/>
                  </a:solidFill>
                  <a:effectLst/>
                  <a:uLnTx/>
                  <a:uFillTx/>
                  <a:latin typeface="Calibri"/>
                  <a:ea typeface="Calibri"/>
                  <a:cs typeface="Calibri"/>
                  <a:sym typeface="Calibri"/>
                </a:rPr>
                <a:t>Composting Operations</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9" name="Google Shape;309;p48"/>
            <p:cNvSpPr/>
            <p:nvPr/>
          </p:nvSpPr>
          <p:spPr>
            <a:xfrm rot="-7199952">
              <a:off x="1774410" y="1326349"/>
              <a:ext cx="1760442" cy="496764"/>
            </a:xfrm>
            <a:prstGeom prst="leftArrow">
              <a:avLst>
                <a:gd name="adj1" fmla="val 60000"/>
                <a:gd name="adj2" fmla="val 50000"/>
              </a:avLst>
            </a:pr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0" name="Google Shape;310;p48"/>
            <p:cNvSpPr/>
            <p:nvPr/>
          </p:nvSpPr>
          <p:spPr>
            <a:xfrm>
              <a:off x="1604422" y="324355"/>
              <a:ext cx="1220100" cy="976200"/>
            </a:xfrm>
            <a:prstGeom prst="roundRect">
              <a:avLst>
                <a:gd name="adj" fmla="val 10000"/>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1" name="Google Shape;311;p48"/>
            <p:cNvSpPr txBox="1"/>
            <p:nvPr/>
          </p:nvSpPr>
          <p:spPr>
            <a:xfrm>
              <a:off x="1633014" y="352947"/>
              <a:ext cx="1163100" cy="918900"/>
            </a:xfrm>
            <a:prstGeom prst="rect">
              <a:avLst/>
            </a:prstGeom>
            <a:noFill/>
            <a:ln>
              <a:noFill/>
            </a:ln>
          </p:spPr>
          <p:txBody>
            <a:bodyPr spcFirstLastPara="1" wrap="square" lIns="26650" tIns="26650" rIns="26650" bIns="2665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Calibri"/>
                <a:buNone/>
                <a:tabLst/>
                <a:defRPr/>
              </a:pPr>
              <a:r>
                <a:rPr kumimoji="0" lang="en" sz="1400" b="0" i="0" u="none" strike="noStrike" kern="0" cap="none" spc="0" normalizeH="0" baseline="0" noProof="0">
                  <a:ln>
                    <a:noFill/>
                  </a:ln>
                  <a:solidFill>
                    <a:srgbClr val="000000"/>
                  </a:solidFill>
                  <a:effectLst/>
                  <a:uLnTx/>
                  <a:uFillTx/>
                  <a:latin typeface="Calibri"/>
                  <a:ea typeface="Calibri"/>
                  <a:cs typeface="Calibri"/>
                  <a:sym typeface="Calibri"/>
                </a:rPr>
                <a:t>Agricultural Runoff</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2" name="Google Shape;312;p48"/>
            <p:cNvSpPr/>
            <p:nvPr/>
          </p:nvSpPr>
          <p:spPr>
            <a:xfrm rot="-5400000">
              <a:off x="2768737" y="1073305"/>
              <a:ext cx="1796700" cy="496800"/>
            </a:xfrm>
            <a:prstGeom prst="leftArrow">
              <a:avLst>
                <a:gd name="adj1" fmla="val 60000"/>
                <a:gd name="adj2" fmla="val 50000"/>
              </a:avLst>
            </a:pr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3" name="Google Shape;313;p48"/>
            <p:cNvSpPr/>
            <p:nvPr/>
          </p:nvSpPr>
          <p:spPr>
            <a:xfrm>
              <a:off x="3056973" y="-64854"/>
              <a:ext cx="1220100" cy="976200"/>
            </a:xfrm>
            <a:prstGeom prst="roundRect">
              <a:avLst>
                <a:gd name="adj" fmla="val 10000"/>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4" name="Google Shape;314;p48"/>
            <p:cNvSpPr txBox="1"/>
            <p:nvPr/>
          </p:nvSpPr>
          <p:spPr>
            <a:xfrm>
              <a:off x="3085565" y="-36262"/>
              <a:ext cx="1163100" cy="918900"/>
            </a:xfrm>
            <a:prstGeom prst="rect">
              <a:avLst/>
            </a:prstGeom>
            <a:noFill/>
            <a:ln>
              <a:noFill/>
            </a:ln>
          </p:spPr>
          <p:txBody>
            <a:bodyPr spcFirstLastPara="1" wrap="square" lIns="26650" tIns="26650" rIns="26650" bIns="2665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Calibri"/>
                <a:buNone/>
                <a:tabLst/>
                <a:defRPr/>
              </a:pPr>
              <a:r>
                <a:rPr kumimoji="0" lang="en" sz="1400" b="0" i="0" u="none" strike="noStrike" kern="0" cap="none" spc="0" normalizeH="0" baseline="0" noProof="0">
                  <a:ln>
                    <a:noFill/>
                  </a:ln>
                  <a:solidFill>
                    <a:srgbClr val="000000"/>
                  </a:solidFill>
                  <a:effectLst/>
                  <a:uLnTx/>
                  <a:uFillTx/>
                  <a:latin typeface="Calibri"/>
                  <a:ea typeface="Calibri"/>
                  <a:cs typeface="Calibri"/>
                  <a:sym typeface="Calibri"/>
                </a:rPr>
                <a:t>Septic Tank Leakage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5" name="Google Shape;315;p48"/>
            <p:cNvSpPr/>
            <p:nvPr/>
          </p:nvSpPr>
          <p:spPr>
            <a:xfrm rot="-3600048">
              <a:off x="3799283" y="1326342"/>
              <a:ext cx="1760442" cy="496764"/>
            </a:xfrm>
            <a:prstGeom prst="leftArrow">
              <a:avLst>
                <a:gd name="adj1" fmla="val 60000"/>
                <a:gd name="adj2" fmla="val 50000"/>
              </a:avLst>
            </a:pr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6" name="Google Shape;316;p48"/>
            <p:cNvSpPr/>
            <p:nvPr/>
          </p:nvSpPr>
          <p:spPr>
            <a:xfrm>
              <a:off x="4509523" y="324355"/>
              <a:ext cx="1220100" cy="976200"/>
            </a:xfrm>
            <a:prstGeom prst="roundRect">
              <a:avLst>
                <a:gd name="adj" fmla="val 10000"/>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7" name="Google Shape;317;p48"/>
            <p:cNvSpPr txBox="1"/>
            <p:nvPr/>
          </p:nvSpPr>
          <p:spPr>
            <a:xfrm>
              <a:off x="4538115" y="352947"/>
              <a:ext cx="1163100" cy="918900"/>
            </a:xfrm>
            <a:prstGeom prst="rect">
              <a:avLst/>
            </a:prstGeom>
            <a:noFill/>
            <a:ln>
              <a:noFill/>
            </a:ln>
          </p:spPr>
          <p:txBody>
            <a:bodyPr spcFirstLastPara="1" wrap="square" lIns="26650" tIns="26650" rIns="26650" bIns="2665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Calibri"/>
                <a:buNone/>
                <a:tabLst/>
                <a:defRPr/>
              </a:pPr>
              <a:r>
                <a:rPr kumimoji="0" lang="en" sz="1400" b="0" i="0" u="none" strike="noStrike" kern="0" cap="none" spc="0" normalizeH="0" baseline="0" noProof="0">
                  <a:ln>
                    <a:noFill/>
                  </a:ln>
                  <a:solidFill>
                    <a:srgbClr val="000000"/>
                  </a:solidFill>
                  <a:effectLst/>
                  <a:uLnTx/>
                  <a:uFillTx/>
                  <a:latin typeface="Calibri"/>
                  <a:ea typeface="Calibri"/>
                  <a:cs typeface="Calibri"/>
                  <a:sym typeface="Calibri"/>
                </a:rPr>
                <a:t>Waste Water Discharge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8" name="Google Shape;318;p48"/>
            <p:cNvSpPr/>
            <p:nvPr/>
          </p:nvSpPr>
          <p:spPr>
            <a:xfrm rot="-1799679">
              <a:off x="4622066" y="2045696"/>
              <a:ext cx="1673071" cy="496764"/>
            </a:xfrm>
            <a:prstGeom prst="leftArrow">
              <a:avLst>
                <a:gd name="adj1" fmla="val 60000"/>
                <a:gd name="adj2" fmla="val 50000"/>
              </a:avLst>
            </a:pr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9" name="Google Shape;319;p48"/>
            <p:cNvSpPr/>
            <p:nvPr/>
          </p:nvSpPr>
          <p:spPr>
            <a:xfrm>
              <a:off x="5572864" y="1387695"/>
              <a:ext cx="1220100" cy="976200"/>
            </a:xfrm>
            <a:prstGeom prst="roundRect">
              <a:avLst>
                <a:gd name="adj" fmla="val 10000"/>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0" name="Google Shape;320;p48"/>
            <p:cNvSpPr txBox="1"/>
            <p:nvPr/>
          </p:nvSpPr>
          <p:spPr>
            <a:xfrm>
              <a:off x="5601456" y="1416287"/>
              <a:ext cx="1163100" cy="918900"/>
            </a:xfrm>
            <a:prstGeom prst="rect">
              <a:avLst/>
            </a:prstGeom>
            <a:noFill/>
            <a:ln>
              <a:noFill/>
            </a:ln>
          </p:spPr>
          <p:txBody>
            <a:bodyPr spcFirstLastPara="1" wrap="square" lIns="26650" tIns="26650" rIns="26650" bIns="2665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Calibri"/>
                <a:buNone/>
                <a:tabLst/>
                <a:defRPr/>
              </a:pPr>
              <a:r>
                <a:rPr kumimoji="0" lang="en" sz="1400" b="0" i="0" u="none" strike="noStrike" kern="0" cap="none" spc="0" normalizeH="0" baseline="0" noProof="0">
                  <a:ln>
                    <a:noFill/>
                  </a:ln>
                  <a:solidFill>
                    <a:srgbClr val="000000"/>
                  </a:solidFill>
                  <a:effectLst/>
                  <a:uLnTx/>
                  <a:uFillTx/>
                  <a:latin typeface="Calibri"/>
                  <a:ea typeface="Calibri"/>
                  <a:cs typeface="Calibri"/>
                  <a:sym typeface="Calibri"/>
                </a:rPr>
                <a:t>Urban and Environmental Runoff</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1" name="Google Shape;321;p48"/>
            <p:cNvSpPr/>
            <p:nvPr/>
          </p:nvSpPr>
          <p:spPr>
            <a:xfrm>
              <a:off x="4952609" y="3079936"/>
              <a:ext cx="1619700" cy="496800"/>
            </a:xfrm>
            <a:prstGeom prst="leftArrow">
              <a:avLst>
                <a:gd name="adj1" fmla="val 60000"/>
                <a:gd name="adj2" fmla="val 50000"/>
              </a:avLst>
            </a:pr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2" name="Google Shape;322;p48"/>
            <p:cNvSpPr/>
            <p:nvPr/>
          </p:nvSpPr>
          <p:spPr>
            <a:xfrm>
              <a:off x="5962074" y="2840246"/>
              <a:ext cx="1220100" cy="976200"/>
            </a:xfrm>
            <a:prstGeom prst="roundRect">
              <a:avLst>
                <a:gd name="adj" fmla="val 10000"/>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3" name="Google Shape;323;p48"/>
            <p:cNvSpPr txBox="1"/>
            <p:nvPr/>
          </p:nvSpPr>
          <p:spPr>
            <a:xfrm>
              <a:off x="5990666" y="2868838"/>
              <a:ext cx="1163100" cy="918900"/>
            </a:xfrm>
            <a:prstGeom prst="rect">
              <a:avLst/>
            </a:prstGeom>
            <a:noFill/>
            <a:ln>
              <a:noFill/>
            </a:ln>
          </p:spPr>
          <p:txBody>
            <a:bodyPr spcFirstLastPara="1" wrap="square" lIns="26650" tIns="26650" rIns="26650" bIns="2665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Calibri"/>
                <a:buNone/>
                <a:tabLst/>
                <a:defRPr/>
              </a:pPr>
              <a:r>
                <a:rPr kumimoji="0" lang="en" sz="1400" b="0" i="0" u="none" strike="noStrike" kern="0" cap="none" spc="0" normalizeH="0" baseline="0" noProof="0">
                  <a:ln>
                    <a:noFill/>
                  </a:ln>
                  <a:solidFill>
                    <a:srgbClr val="000000"/>
                  </a:solidFill>
                  <a:effectLst/>
                  <a:uLnTx/>
                  <a:uFillTx/>
                  <a:latin typeface="Calibri"/>
                  <a:ea typeface="Calibri"/>
                  <a:cs typeface="Calibri"/>
                  <a:sym typeface="Calibri"/>
                </a:rPr>
                <a:t>Things We Never Thought Of</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324" name="Google Shape;324;p48"/>
          <p:cNvSpPr/>
          <p:nvPr/>
        </p:nvSpPr>
        <p:spPr>
          <a:xfrm>
            <a:off x="8888825" y="6521300"/>
            <a:ext cx="170100" cy="255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TextBox 27">
            <a:extLst>
              <a:ext uri="{FF2B5EF4-FFF2-40B4-BE49-F238E27FC236}">
                <a16:creationId xmlns:a16="http://schemas.microsoft.com/office/drawing/2014/main" id="{597AB9EB-9357-4D45-B45F-D640EEA6D098}"/>
              </a:ext>
            </a:extLst>
          </p:cNvPr>
          <p:cNvSpPr txBox="1"/>
          <p:nvPr/>
        </p:nvSpPr>
        <p:spPr>
          <a:xfrm>
            <a:off x="85075" y="6521300"/>
            <a:ext cx="3639588" cy="307777"/>
          </a:xfrm>
          <a:prstGeom prst="rect">
            <a:avLst/>
          </a:prstGeom>
          <a:noFill/>
        </p:spPr>
        <p:txBody>
          <a:bodyPr wrap="square" rtlCol="0">
            <a:spAutoFit/>
          </a:bodyPr>
          <a:lstStyle/>
          <a:p>
            <a:r>
              <a:rPr lang="en-US" dirty="0"/>
              <a:t>Image Credit: Produce Safety Alliance</a:t>
            </a:r>
          </a:p>
        </p:txBody>
      </p:sp>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Strawberri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3024</TotalTime>
  <Words>2550</Words>
  <Application>Microsoft Office PowerPoint</Application>
  <PresentationFormat>On-screen Show (4:3)</PresentationFormat>
  <Paragraphs>330</Paragraphs>
  <Slides>39</Slides>
  <Notes>37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39</vt:i4>
      </vt:variant>
    </vt:vector>
  </HeadingPairs>
  <TitlesOfParts>
    <vt:vector size="49" baseType="lpstr">
      <vt:lpstr>Source Sans Pro</vt:lpstr>
      <vt:lpstr>Arial Narrow</vt:lpstr>
      <vt:lpstr>Times New Roman</vt:lpstr>
      <vt:lpstr>Calibri</vt:lpstr>
      <vt:lpstr>Roboto</vt:lpstr>
      <vt:lpstr>Arial</vt:lpstr>
      <vt:lpstr>Raleway</vt:lpstr>
      <vt:lpstr>Plum</vt:lpstr>
      <vt:lpstr>Office Theme</vt:lpstr>
      <vt:lpstr>5_Strawberries</vt:lpstr>
      <vt:lpstr> Annual Training for Farm Supervisors </vt:lpstr>
      <vt:lpstr>Who is this training for?</vt:lpstr>
      <vt:lpstr>PowerPoint Presentation</vt:lpstr>
      <vt:lpstr>Agricultural Water</vt:lpstr>
      <vt:lpstr>Agricultural Water </vt:lpstr>
      <vt:lpstr>Proposed Subpart E Revision</vt:lpstr>
      <vt:lpstr>Proposed Subpart E Revision</vt:lpstr>
      <vt:lpstr>Production Water </vt:lpstr>
      <vt:lpstr>Example Risks to Surface Water </vt:lpstr>
      <vt:lpstr>PowerPoint Presentation</vt:lpstr>
      <vt:lpstr>Postharvest Water </vt:lpstr>
      <vt:lpstr>Postharvest Water-Enforcement Discretion</vt:lpstr>
      <vt:lpstr>Postharvest Water Management</vt:lpstr>
      <vt:lpstr>Postharvest Water Management</vt:lpstr>
      <vt:lpstr>Agricultural Water Resources</vt:lpstr>
      <vt:lpstr>Biological Soil Amendments</vt:lpstr>
      <vt:lpstr>Biological Soil Amendments</vt:lpstr>
      <vt:lpstr>BSAAO Resources</vt:lpstr>
      <vt:lpstr>Domesticated and Wild Animals</vt:lpstr>
      <vt:lpstr>Wildlife</vt:lpstr>
      <vt:lpstr>Domesticated Animals</vt:lpstr>
      <vt:lpstr>PowerPoint Presentation</vt:lpstr>
      <vt:lpstr>Field Assessments</vt:lpstr>
      <vt:lpstr>Agricultural Workers &amp; Visitors</vt:lpstr>
      <vt:lpstr>Agricultural Workers</vt:lpstr>
      <vt:lpstr>PowerPoint Presentation</vt:lpstr>
      <vt:lpstr>Portable Hand Washing Station</vt:lpstr>
      <vt:lpstr>Portable Hand Washing Station</vt:lpstr>
      <vt:lpstr>Portable Hand Washing Station</vt:lpstr>
      <vt:lpstr>Visitors</vt:lpstr>
      <vt:lpstr>Equipment, Tools, &amp; Buildings</vt:lpstr>
      <vt:lpstr>Equipment, Tools, &amp; Buildings</vt:lpstr>
      <vt:lpstr>The Risk from Biofilms </vt:lpstr>
      <vt:lpstr>Developing an SOP</vt:lpstr>
      <vt:lpstr>The Equipment Challenge</vt:lpstr>
      <vt:lpstr>Biofilm Control</vt:lpstr>
      <vt:lpstr>Packing Line Virtual Tour</vt:lpstr>
      <vt:lpstr>Outdoor Packinghouse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Training Requirement for Agricultural Workers</dc:title>
  <dc:creator>Karen Blakeslee</dc:creator>
  <cp:lastModifiedBy>Katelynn Stull</cp:lastModifiedBy>
  <cp:revision>164</cp:revision>
  <cp:lastPrinted>2022-01-10T18:57:51Z</cp:lastPrinted>
  <dcterms:modified xsi:type="dcterms:W3CDTF">2024-03-25T19:09:43Z</dcterms:modified>
</cp:coreProperties>
</file>