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97" r:id="rId2"/>
    <p:sldId id="298" r:id="rId3"/>
    <p:sldId id="355" r:id="rId4"/>
    <p:sldId id="339" r:id="rId5"/>
    <p:sldId id="354" r:id="rId6"/>
    <p:sldId id="342" r:id="rId7"/>
    <p:sldId id="336" r:id="rId8"/>
    <p:sldId id="340" r:id="rId9"/>
    <p:sldId id="343" r:id="rId10"/>
    <p:sldId id="344" r:id="rId11"/>
    <p:sldId id="360" r:id="rId12"/>
    <p:sldId id="345" r:id="rId13"/>
    <p:sldId id="346" r:id="rId14"/>
    <p:sldId id="347" r:id="rId15"/>
    <p:sldId id="348" r:id="rId16"/>
    <p:sldId id="349" r:id="rId17"/>
    <p:sldId id="352" r:id="rId18"/>
    <p:sldId id="351" r:id="rId19"/>
    <p:sldId id="353" r:id="rId20"/>
    <p:sldId id="331" r:id="rId21"/>
    <p:sldId id="332" r:id="rId22"/>
    <p:sldId id="333" r:id="rId23"/>
    <p:sldId id="334" r:id="rId24"/>
    <p:sldId id="335" r:id="rId25"/>
    <p:sldId id="361" r:id="rId26"/>
    <p:sldId id="362" r:id="rId27"/>
    <p:sldId id="363" r:id="rId28"/>
    <p:sldId id="303" r:id="rId29"/>
    <p:sldId id="304" r:id="rId30"/>
    <p:sldId id="305" r:id="rId31"/>
    <p:sldId id="356" r:id="rId32"/>
    <p:sldId id="358" r:id="rId33"/>
    <p:sldId id="357" r:id="rId34"/>
    <p:sldId id="359" r:id="rId35"/>
    <p:sldId id="364" r:id="rId36"/>
    <p:sldId id="324" r:id="rId3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374" autoAdjust="0"/>
    <p:restoredTop sz="94660"/>
  </p:normalViewPr>
  <p:slideViewPr>
    <p:cSldViewPr>
      <p:cViewPr varScale="1">
        <p:scale>
          <a:sx n="84" d="100"/>
          <a:sy n="84" d="100"/>
        </p:scale>
        <p:origin x="-125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6A9B20D-2626-42D2-A3E2-C955BEAD259B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330764-437F-4122-96D1-DCF851F08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24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BF62D-EFD4-4BF1-9688-35CD59648486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079C6-7DC7-473A-8A1D-6CE1D4170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21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701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4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9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8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9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977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63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3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80A4E3F-5541-48AA-B2F9-F388E02EACFE}" type="datetimeFigureOut">
              <a:rPr lang="en-US"/>
              <a:pPr>
                <a:defRPr/>
              </a:pPr>
              <a:t>3/9/2016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89399A5-88D0-4171-B0D2-41CBDD491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5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152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22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9070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1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ksre.ksu.edu/kvaf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fsl@kda.ks.gov" TargetMode="External"/><Relationship Id="rId2" Type="http://schemas.openxmlformats.org/officeDocument/2006/relationships/hyperlink" Target="http://agriculture.ks.gov/divisions-programs/food-safety-lodging/food-safety-egg-lodging-app-form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agriculture.ks.gov/divisions-programs/food-safety-lodging" TargetMode="External"/><Relationship Id="rId2" Type="http://schemas.openxmlformats.org/officeDocument/2006/relationships/hyperlink" Target="http://www.ksre.k-state.edu/kvaf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sre.k-state.edu/foodsafety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sre.ksu.edu/foodsafety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ksre.ksu.edu/bookstore/Item.aspx?catId=201&amp;pubId=1721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4"/>
          <p:cNvSpPr>
            <a:spLocks noGrp="1"/>
          </p:cNvSpPr>
          <p:nvPr>
            <p:ph type="ctrTitle"/>
          </p:nvPr>
        </p:nvSpPr>
        <p:spPr>
          <a:xfrm>
            <a:off x="381000" y="1066800"/>
            <a:ext cx="8458200" cy="1470025"/>
          </a:xfrm>
        </p:spPr>
        <p:txBody>
          <a:bodyPr/>
          <a:lstStyle/>
          <a:p>
            <a:pPr eaLnBrk="1" hangingPunct="1"/>
            <a:r>
              <a:rPr lang="en-US" altLang="en-US" sz="4800" i="1" dirty="0" smtClean="0">
                <a:ea typeface="ＭＳ Ｐゴシック" pitchFamily="34" charset="-128"/>
              </a:rPr>
              <a:t>State Food Safety Update for Farmers Markets</a:t>
            </a:r>
          </a:p>
        </p:txBody>
      </p:sp>
      <p:sp>
        <p:nvSpPr>
          <p:cNvPr id="2051" name="Subtitle 5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981200"/>
          </a:xfrm>
        </p:spPr>
        <p:txBody>
          <a:bodyPr/>
          <a:lstStyle/>
          <a:p>
            <a:pPr eaLnBrk="1" hangingPunct="1"/>
            <a:r>
              <a:rPr lang="en-US" altLang="en-US" sz="2800" i="1" dirty="0" smtClean="0">
                <a:solidFill>
                  <a:srgbClr val="898989"/>
                </a:solidFill>
                <a:ea typeface="ＭＳ Ｐゴシック" pitchFamily="34" charset="-128"/>
              </a:rPr>
              <a:t>Prepared by Londa Nwadike</a:t>
            </a:r>
          </a:p>
          <a:p>
            <a:pPr eaLnBrk="1" hangingPunct="1"/>
            <a:r>
              <a:rPr lang="en-US" altLang="en-US" sz="2800" i="1" dirty="0" smtClean="0">
                <a:solidFill>
                  <a:srgbClr val="898989"/>
                </a:solidFill>
                <a:ea typeface="ＭＳ Ｐゴシック" pitchFamily="34" charset="-128"/>
              </a:rPr>
              <a:t>Extension Consumer Food Safety Specialist</a:t>
            </a:r>
          </a:p>
          <a:p>
            <a:pPr eaLnBrk="1" hangingPunct="1"/>
            <a:r>
              <a:rPr lang="en-US" altLang="en-US" sz="2800" i="1" dirty="0" smtClean="0">
                <a:solidFill>
                  <a:srgbClr val="898989"/>
                </a:solidFill>
                <a:ea typeface="ＭＳ Ｐゴシック" pitchFamily="34" charset="-128"/>
              </a:rPr>
              <a:t>University of Missouri/                          Kansas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49086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dirty="0" smtClean="0"/>
              <a:t>Foods </a:t>
            </a:r>
            <a:r>
              <a:rPr lang="en-US" u="sng" dirty="0" smtClean="0"/>
              <a:t>allowed</a:t>
            </a:r>
            <a:r>
              <a:rPr lang="en-US" dirty="0" smtClean="0"/>
              <a:t> WITHOUT licensing- 3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678363"/>
          </a:xfrm>
        </p:spPr>
        <p:txBody>
          <a:bodyPr/>
          <a:lstStyle/>
          <a:p>
            <a:r>
              <a:rPr lang="en-US" i="1" dirty="0" smtClean="0"/>
              <a:t>Cultivated whole </a:t>
            </a:r>
            <a:r>
              <a:rPr lang="en-US" dirty="0" smtClean="0"/>
              <a:t>mushrooms (fresh or dried)</a:t>
            </a:r>
          </a:p>
          <a:p>
            <a:r>
              <a:rPr lang="en-US" dirty="0" smtClean="0"/>
              <a:t>Fish and seafood- sold whole on ice</a:t>
            </a:r>
          </a:p>
          <a:p>
            <a:r>
              <a:rPr lang="en-US" dirty="0" smtClean="0"/>
              <a:t>Ready to eat foods and beverages sold </a:t>
            </a:r>
            <a:r>
              <a:rPr lang="en-US" u="sng" dirty="0" smtClean="0"/>
              <a:t>&lt;</a:t>
            </a:r>
            <a:r>
              <a:rPr lang="en-US" dirty="0" smtClean="0"/>
              <a:t>6X/year</a:t>
            </a:r>
          </a:p>
          <a:p>
            <a:pPr lvl="1"/>
            <a:r>
              <a:rPr lang="en-US" dirty="0"/>
              <a:t>Must still follow sanitation and hygiene requirements</a:t>
            </a:r>
          </a:p>
          <a:p>
            <a:r>
              <a:rPr lang="en-US" dirty="0" smtClean="0"/>
              <a:t>Ready to eat foods and drinks sold by community groups for fundraising purposes</a:t>
            </a:r>
          </a:p>
          <a:p>
            <a:pPr lvl="1"/>
            <a:r>
              <a:rPr lang="en-US" dirty="0" smtClean="0"/>
              <a:t>Must still follow sanitation and hygiene requirements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2" name="Picture 2" descr="http://newsroom.unl.edu/announce/files/file219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334000"/>
            <a:ext cx="2884264" cy="209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70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dirty="0" smtClean="0"/>
              <a:t>Foods </a:t>
            </a:r>
            <a:r>
              <a:rPr lang="en-US" u="sng" dirty="0" smtClean="0"/>
              <a:t>allowed</a:t>
            </a:r>
            <a:r>
              <a:rPr lang="en-US" dirty="0" smtClean="0"/>
              <a:t> WITHOUT licensing- 4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678363"/>
          </a:xfrm>
        </p:spPr>
        <p:txBody>
          <a:bodyPr/>
          <a:lstStyle/>
          <a:p>
            <a:r>
              <a:rPr lang="en-US" dirty="0" smtClean="0"/>
              <a:t>Homemade dried pasta (dry for a short time in protected environment)</a:t>
            </a:r>
          </a:p>
          <a:p>
            <a:r>
              <a:rPr lang="en-US" dirty="0" smtClean="0"/>
              <a:t>Vanilla extract- follow standard of identity</a:t>
            </a:r>
          </a:p>
          <a:p>
            <a:r>
              <a:rPr lang="en-US" dirty="0" smtClean="0"/>
              <a:t>Lard- no licensing if sold direct to consumer</a:t>
            </a:r>
          </a:p>
          <a:p>
            <a:r>
              <a:rPr lang="en-US" dirty="0" smtClean="0"/>
              <a:t>Pepper vinegars</a:t>
            </a:r>
          </a:p>
          <a:p>
            <a:r>
              <a:rPr lang="en-US" dirty="0" smtClean="0"/>
              <a:t>Grain products (flour, cornmeal, popcorn)</a:t>
            </a:r>
          </a:p>
          <a:p>
            <a:r>
              <a:rPr lang="en-US" dirty="0" smtClean="0"/>
              <a:t>Fruit leathers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Homemade Strawberry Fruit Leather | Say Y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028261"/>
            <a:ext cx="2133600" cy="182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70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r>
              <a:rPr lang="en-US" dirty="0" smtClean="0"/>
              <a:t>Foods allowed </a:t>
            </a:r>
            <a:r>
              <a:rPr lang="en-US" u="sng" dirty="0" smtClean="0"/>
              <a:t>WITH</a:t>
            </a:r>
            <a:r>
              <a:rPr lang="en-US" dirty="0" smtClean="0"/>
              <a:t> proper </a:t>
            </a:r>
            <a:r>
              <a:rPr lang="en-US" u="sng" dirty="0" smtClean="0"/>
              <a:t>licensing</a:t>
            </a:r>
            <a:br>
              <a:rPr lang="en-US" u="sng" dirty="0" smtClean="0"/>
            </a:br>
            <a:r>
              <a:rPr lang="en-US" sz="2800" dirty="0" smtClean="0"/>
              <a:t>(regardless of number of times/year sold)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830763"/>
          </a:xfrm>
        </p:spPr>
        <p:txBody>
          <a:bodyPr/>
          <a:lstStyle/>
          <a:p>
            <a:r>
              <a:rPr lang="en-US" dirty="0" smtClean="0"/>
              <a:t>Dairy products; milk- license needed for plant and point of sale</a:t>
            </a:r>
          </a:p>
          <a:p>
            <a:r>
              <a:rPr lang="en-US" dirty="0" smtClean="0"/>
              <a:t>Potentially hazardous baked products (cheesecakes, cream-filled, </a:t>
            </a:r>
            <a:r>
              <a:rPr lang="en-US" dirty="0" err="1" smtClean="0"/>
              <a:t>etc</a:t>
            </a:r>
            <a:r>
              <a:rPr lang="en-US" dirty="0" smtClean="0"/>
              <a:t>) </a:t>
            </a:r>
          </a:p>
          <a:p>
            <a:r>
              <a:rPr lang="en-US" dirty="0" smtClean="0"/>
              <a:t>Raw meat and poultry</a:t>
            </a:r>
          </a:p>
          <a:p>
            <a:pPr lvl="1"/>
            <a:r>
              <a:rPr lang="en-US" dirty="0" smtClean="0"/>
              <a:t>All meat must be </a:t>
            </a:r>
            <a:r>
              <a:rPr lang="en-US" i="1" dirty="0" smtClean="0"/>
              <a:t>slaughtered</a:t>
            </a:r>
            <a:r>
              <a:rPr lang="en-US" dirty="0" smtClean="0"/>
              <a:t> under inspection</a:t>
            </a:r>
          </a:p>
          <a:p>
            <a:pPr lvl="1"/>
            <a:r>
              <a:rPr lang="en-US" dirty="0" smtClean="0"/>
              <a:t>Direct to consumer: does not need to be </a:t>
            </a:r>
            <a:r>
              <a:rPr lang="en-US" i="1" dirty="0" smtClean="0"/>
              <a:t>processed </a:t>
            </a:r>
            <a:r>
              <a:rPr lang="en-US" dirty="0" smtClean="0"/>
              <a:t>under inspection (required for wholesale)</a:t>
            </a:r>
          </a:p>
          <a:p>
            <a:pPr lvl="1"/>
            <a:r>
              <a:rPr lang="en-US" dirty="0" smtClean="0"/>
              <a:t>Can be sold refrigerated or frozen</a:t>
            </a:r>
          </a:p>
          <a:p>
            <a:endParaRPr lang="en-US" dirty="0" smtClean="0"/>
          </a:p>
        </p:txBody>
      </p:sp>
      <p:pic>
        <p:nvPicPr>
          <p:cNvPr id="4" name="Picture 4" descr="C:\Users\lvanderw\Pictures\2011 Aug 20\2011 Aug 20 05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1736" r="1497" b="13976"/>
          <a:stretch/>
        </p:blipFill>
        <p:spPr bwMode="auto">
          <a:xfrm>
            <a:off x="6096000" y="5339567"/>
            <a:ext cx="3048000" cy="155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42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r>
              <a:rPr lang="en-US" dirty="0" smtClean="0"/>
              <a:t>Foods allowed </a:t>
            </a:r>
            <a:r>
              <a:rPr lang="en-US" u="sng" dirty="0" smtClean="0"/>
              <a:t>WITH</a:t>
            </a:r>
            <a:r>
              <a:rPr lang="en-US" dirty="0" smtClean="0"/>
              <a:t> proper </a:t>
            </a:r>
            <a:r>
              <a:rPr lang="en-US" u="sng" dirty="0" smtClean="0"/>
              <a:t>licensing</a:t>
            </a:r>
            <a:r>
              <a:rPr lang="en-US" dirty="0" smtClean="0"/>
              <a:t>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830763"/>
          </a:xfrm>
        </p:spPr>
        <p:txBody>
          <a:bodyPr/>
          <a:lstStyle/>
          <a:p>
            <a:r>
              <a:rPr lang="en-US" dirty="0" smtClean="0"/>
              <a:t>Ready to eat meat- KDA or USDA inspected</a:t>
            </a:r>
          </a:p>
          <a:p>
            <a:r>
              <a:rPr lang="en-US" dirty="0" smtClean="0"/>
              <a:t>Fish and seafood- cleaned</a:t>
            </a:r>
          </a:p>
          <a:p>
            <a:r>
              <a:rPr lang="en-US" dirty="0" smtClean="0"/>
              <a:t>Sprouts- license at prod. facility and point of sale</a:t>
            </a:r>
          </a:p>
          <a:p>
            <a:r>
              <a:rPr lang="en-US" dirty="0" smtClean="0"/>
              <a:t>Cut leafy greens- fresh or dried (</a:t>
            </a:r>
            <a:r>
              <a:rPr lang="en-US" sz="1800" dirty="0" smtClean="0"/>
              <a:t>cut beyond normal harvesting)</a:t>
            </a:r>
            <a:endParaRPr lang="en-US" dirty="0" smtClean="0"/>
          </a:p>
          <a:p>
            <a:r>
              <a:rPr lang="en-US" dirty="0" smtClean="0"/>
              <a:t>Cut tomatoes, melons- fresh or dried </a:t>
            </a:r>
          </a:p>
          <a:p>
            <a:pPr lvl="1"/>
            <a:r>
              <a:rPr lang="en-US" dirty="0" smtClean="0"/>
              <a:t> (includes refrigerated salsa, pesto)</a:t>
            </a:r>
          </a:p>
          <a:p>
            <a:r>
              <a:rPr lang="en-US" dirty="0" smtClean="0"/>
              <a:t>Wild mushrooms- class held Mar 4, 2016</a:t>
            </a:r>
          </a:p>
          <a:p>
            <a:r>
              <a:rPr lang="en-US" dirty="0"/>
              <a:t>Naturally fermented canned foods (sauerkraut)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20091226-mush8"/>
          <p:cNvPicPr>
            <a:picLocks noChangeAspect="1" noChangeArrowheads="1"/>
          </p:cNvPicPr>
          <p:nvPr/>
        </p:nvPicPr>
        <p:blipFill rotWithShape="1">
          <a:blip r:embed="rId2" cstate="print"/>
          <a:srcRect l="43914" r="13870"/>
          <a:stretch/>
        </p:blipFill>
        <p:spPr bwMode="auto">
          <a:xfrm>
            <a:off x="8420217" y="4343400"/>
            <a:ext cx="723783" cy="1143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167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76200"/>
            <a:ext cx="6769693" cy="1143000"/>
          </a:xfrm>
        </p:spPr>
        <p:txBody>
          <a:bodyPr/>
          <a:lstStyle/>
          <a:p>
            <a:r>
              <a:rPr lang="en-US" dirty="0" smtClean="0"/>
              <a:t>Foods allowed </a:t>
            </a:r>
            <a:r>
              <a:rPr lang="en-US" u="sng" dirty="0" smtClean="0"/>
              <a:t>WITH</a:t>
            </a:r>
            <a:r>
              <a:rPr lang="en-US" dirty="0" smtClean="0"/>
              <a:t> proper                </a:t>
            </a:r>
            <a:r>
              <a:rPr lang="en-US" u="sng" dirty="0" smtClean="0"/>
              <a:t>licensing</a:t>
            </a:r>
            <a:r>
              <a:rPr lang="en-US" dirty="0" smtClean="0"/>
              <a:t>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4830763"/>
          </a:xfrm>
        </p:spPr>
        <p:txBody>
          <a:bodyPr/>
          <a:lstStyle/>
          <a:p>
            <a:r>
              <a:rPr lang="en-US" dirty="0" smtClean="0"/>
              <a:t>Acidified shelf-stable canned foods                              (pickles, hot sauce, canned tomatoes); low acid canned foods (canned vegetables, meats, shelf stable cake/bread in a jar)</a:t>
            </a:r>
          </a:p>
          <a:p>
            <a:pPr lvl="1"/>
            <a:r>
              <a:rPr lang="en-US" dirty="0" smtClean="0"/>
              <a:t>License, recipe approval, Better Process Control School</a:t>
            </a:r>
          </a:p>
          <a:p>
            <a:r>
              <a:rPr lang="en-US" dirty="0" smtClean="0"/>
              <a:t>For-profit entities selling &gt;6 X/year:  Ready to eat foods (pizza, grilled hamburgers)</a:t>
            </a:r>
          </a:p>
          <a:p>
            <a:r>
              <a:rPr lang="en-US" dirty="0" smtClean="0"/>
              <a:t>Alcoholic beverages (&gt;0.5% alcohol- beer, wine, possibly </a:t>
            </a:r>
            <a:r>
              <a:rPr lang="en-US" dirty="0" err="1" smtClean="0"/>
              <a:t>kombucha</a:t>
            </a:r>
            <a:r>
              <a:rPr lang="en-US" dirty="0" smtClean="0"/>
              <a:t> drinks)- </a:t>
            </a:r>
            <a:r>
              <a:rPr lang="en-US" dirty="0" err="1" smtClean="0"/>
              <a:t>Dept</a:t>
            </a:r>
            <a:r>
              <a:rPr lang="en-US" dirty="0" smtClean="0"/>
              <a:t> of Revenue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02" b="4160"/>
          <a:stretch/>
        </p:blipFill>
        <p:spPr bwMode="auto">
          <a:xfrm>
            <a:off x="6693493" y="0"/>
            <a:ext cx="2450507" cy="182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70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r>
              <a:rPr lang="en-US" dirty="0" smtClean="0"/>
              <a:t>Foods that require testing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702629"/>
          </a:xfrm>
        </p:spPr>
        <p:txBody>
          <a:bodyPr/>
          <a:lstStyle/>
          <a:p>
            <a:r>
              <a:rPr lang="en-US" dirty="0" smtClean="0"/>
              <a:t>Pepper jams and jellies- water activity</a:t>
            </a:r>
          </a:p>
          <a:p>
            <a:r>
              <a:rPr lang="en-US" dirty="0" smtClean="0"/>
              <a:t>Low-sugar fruit jams and jellies (shelf-stable)- pH, water activity, product formulation</a:t>
            </a:r>
          </a:p>
          <a:p>
            <a:r>
              <a:rPr lang="en-US" dirty="0" smtClean="0"/>
              <a:t>Canned, shelf-stable salsa, BBQ sauce- pH</a:t>
            </a:r>
          </a:p>
          <a:p>
            <a:r>
              <a:rPr lang="en-US" dirty="0" smtClean="0"/>
              <a:t>Chocolate candies- water activity</a:t>
            </a:r>
          </a:p>
          <a:p>
            <a:endParaRPr lang="en-US" dirty="0" smtClean="0"/>
          </a:p>
          <a:p>
            <a:endParaRPr lang="en-US" sz="1800" dirty="0"/>
          </a:p>
          <a:p>
            <a:r>
              <a:rPr lang="en-US" i="1" dirty="0"/>
              <a:t>Products can be sent to Fadi </a:t>
            </a:r>
            <a:r>
              <a:rPr lang="en-US" i="1" dirty="0" smtClean="0"/>
              <a:t>               </a:t>
            </a:r>
            <a:r>
              <a:rPr lang="en-US" i="1" dirty="0" err="1" smtClean="0"/>
              <a:t>Aramouni’s</a:t>
            </a:r>
            <a:r>
              <a:rPr lang="en-US" i="1" dirty="0" smtClean="0"/>
              <a:t> </a:t>
            </a:r>
            <a:r>
              <a:rPr lang="en-US" i="1" dirty="0"/>
              <a:t>lab or other accredited lab  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                    </a:t>
            </a:r>
            <a:r>
              <a:rPr lang="en-US" i="1" dirty="0" smtClean="0">
                <a:hlinkClick r:id="rId2"/>
              </a:rPr>
              <a:t>www.ksre.ksu.edu/kvafl</a:t>
            </a:r>
            <a:r>
              <a:rPr lang="en-US" i="1" dirty="0" smtClean="0"/>
              <a:t> </a:t>
            </a:r>
            <a:endParaRPr lang="en-US" i="1" dirty="0"/>
          </a:p>
          <a:p>
            <a:endParaRPr lang="en-US" dirty="0"/>
          </a:p>
        </p:txBody>
      </p:sp>
      <p:pic>
        <p:nvPicPr>
          <p:cNvPr id="4" name="Picture 8" descr="http://payson.media.clients.ellingtoncms.com/img/photos/2013/05/24/070511farmersmarket260w_t670.jpg?b3f6a5d7692ccc373d56e40cf708e3fa67d9af9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39886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1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the license needed?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Visit the KDA website </a:t>
            </a:r>
            <a:r>
              <a:rPr lang="en-US" u="sng" dirty="0">
                <a:hlinkClick r:id="rId2"/>
              </a:rPr>
              <a:t>http://agriculture.ks.gov/divisions-programs/food-safety-lodging/food-safety-egg-lodging-app-forms</a:t>
            </a:r>
            <a:r>
              <a:rPr lang="en-US" u="sng" dirty="0"/>
              <a:t> </a:t>
            </a:r>
            <a:endParaRPr lang="en-US" u="sng" dirty="0" smtClean="0"/>
          </a:p>
          <a:p>
            <a:r>
              <a:rPr lang="en-US" dirty="0" smtClean="0"/>
              <a:t>or email </a:t>
            </a:r>
            <a:r>
              <a:rPr lang="en-US" u="sng" dirty="0" smtClean="0">
                <a:hlinkClick r:id="rId3"/>
              </a:rPr>
              <a:t>fsl@kda.ks.gov</a:t>
            </a:r>
            <a:r>
              <a:rPr lang="en-US" dirty="0" smtClean="0"/>
              <a:t>  </a:t>
            </a:r>
          </a:p>
          <a:p>
            <a:r>
              <a:rPr lang="en-US" dirty="0"/>
              <a:t>o</a:t>
            </a:r>
            <a:r>
              <a:rPr lang="en-US" dirty="0" smtClean="0"/>
              <a:t>r call 785 </a:t>
            </a:r>
            <a:r>
              <a:rPr lang="en-US" dirty="0"/>
              <a:t>296 </a:t>
            </a:r>
            <a:r>
              <a:rPr lang="en-US" dirty="0" smtClean="0"/>
              <a:t>5600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0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labeling requirements?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Common name of product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Entity responsible for product (name, address)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Product ingredients (if &gt;1 ingredient), include allergen statement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Quantity (weight, volume, count)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Note: meat products have                               additional requirements</a:t>
            </a:r>
            <a:endParaRPr lang="en-US" dirty="0"/>
          </a:p>
        </p:txBody>
      </p:sp>
      <p:pic>
        <p:nvPicPr>
          <p:cNvPr id="6148" name="Picture 4" descr="http://www.mamasfood.mk/images/malidzanoLut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5" t="6302" r="48429" b="4046"/>
          <a:stretch/>
        </p:blipFill>
        <p:spPr bwMode="auto">
          <a:xfrm>
            <a:off x="6324600" y="3810000"/>
            <a:ext cx="288245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24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is needed?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Sales tax certificate- KS </a:t>
            </a:r>
            <a:r>
              <a:rPr lang="en-US" dirty="0" err="1" smtClean="0"/>
              <a:t>Dept</a:t>
            </a:r>
            <a:r>
              <a:rPr lang="en-US" dirty="0" smtClean="0"/>
              <a:t> of Revenue</a:t>
            </a:r>
          </a:p>
          <a:p>
            <a:r>
              <a:rPr lang="en-US" dirty="0"/>
              <a:t>Scale testing- products sold by weight must have scale tested by licensed service company once </a:t>
            </a:r>
            <a:r>
              <a:rPr lang="en-US" dirty="0" smtClean="0"/>
              <a:t>annually (KDA Weights and Measures)</a:t>
            </a:r>
            <a:endParaRPr lang="en-US" dirty="0"/>
          </a:p>
          <a:p>
            <a:r>
              <a:rPr lang="en-US" dirty="0" smtClean="0"/>
              <a:t>Redeeming Senior Farmers Market Nutrition Program or SNAP benefits- KDHE, KDCF</a:t>
            </a:r>
          </a:p>
        </p:txBody>
      </p:sp>
      <p:pic>
        <p:nvPicPr>
          <p:cNvPr id="7170" name="Picture 2" descr="http://www.featurepics.com/FI/Thumb300/20110601/Market-Scale-18989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765784"/>
            <a:ext cx="3286125" cy="219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11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enforces all this?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KDA local inspectors conduct random inspections</a:t>
            </a:r>
          </a:p>
          <a:p>
            <a:r>
              <a:rPr lang="en-US" dirty="0" smtClean="0"/>
              <a:t>Extension can provide information, education</a:t>
            </a:r>
          </a:p>
          <a:p>
            <a:r>
              <a:rPr lang="en-US" dirty="0" smtClean="0"/>
              <a:t>Farmers market managers should enforce any requirements specific to their market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04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Outline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984" y="1295400"/>
            <a:ext cx="8991600" cy="4525963"/>
          </a:xfrm>
        </p:spPr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Updated </a:t>
            </a:r>
            <a:r>
              <a:rPr lang="en-US" altLang="en-US" dirty="0" smtClean="0">
                <a:ea typeface="ＭＳ Ｐゴシック" pitchFamily="34" charset="-128"/>
              </a:rPr>
              <a:t>publication (</a:t>
            </a:r>
            <a:r>
              <a:rPr lang="en-US" altLang="en-US" smtClean="0">
                <a:ea typeface="ＭＳ Ｐゴシック" pitchFamily="34" charset="-128"/>
              </a:rPr>
              <a:t>Jan 2016) </a:t>
            </a:r>
            <a:endParaRPr lang="en-US" altLang="en-US" dirty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Regulations for selling at Farmers Markets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Food Safety Best Practices</a:t>
            </a: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077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005BB03-CE7B-4574-8274-76655CA66680}" type="slidenum">
              <a:rPr lang="en-US" altLang="en-US" sz="12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smtClean="0"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8" t="9404" r="66388" b="314"/>
          <a:stretch/>
        </p:blipFill>
        <p:spPr bwMode="auto">
          <a:xfrm>
            <a:off x="2971799" y="3581400"/>
            <a:ext cx="4439913" cy="555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6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food safety practices section of publication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r>
              <a:rPr lang="en-US" dirty="0" smtClean="0"/>
              <a:t>Regulatory requirements listed in </a:t>
            </a:r>
            <a:r>
              <a:rPr lang="en-US" b="1" i="1" dirty="0" smtClean="0"/>
              <a:t>bold &amp; italics</a:t>
            </a:r>
          </a:p>
          <a:p>
            <a:r>
              <a:rPr lang="en-US" dirty="0" smtClean="0"/>
              <a:t>Other items listed </a:t>
            </a:r>
            <a:r>
              <a:rPr lang="en-US" u="sng" dirty="0" smtClean="0"/>
              <a:t>recommended</a:t>
            </a:r>
            <a:r>
              <a:rPr lang="en-US" dirty="0" smtClean="0"/>
              <a:t> for food safety</a:t>
            </a:r>
          </a:p>
          <a:p>
            <a:endParaRPr lang="en-US" sz="2400" dirty="0"/>
          </a:p>
          <a:p>
            <a:r>
              <a:rPr lang="en-US" dirty="0" smtClean="0"/>
              <a:t>General food safety best practices</a:t>
            </a:r>
          </a:p>
          <a:p>
            <a:r>
              <a:rPr lang="en-US" dirty="0" smtClean="0"/>
              <a:t>Chef demonstrations</a:t>
            </a:r>
          </a:p>
          <a:p>
            <a:r>
              <a:rPr lang="en-US" dirty="0" smtClean="0"/>
              <a:t>Selling fresh produce</a:t>
            </a:r>
          </a:p>
          <a:p>
            <a:pPr lvl="1"/>
            <a:r>
              <a:rPr lang="en-US" dirty="0" smtClean="0"/>
              <a:t>Includes method of retail sale for produce</a:t>
            </a:r>
          </a:p>
          <a:p>
            <a:endParaRPr lang="en-US" dirty="0"/>
          </a:p>
        </p:txBody>
      </p:sp>
      <p:pic>
        <p:nvPicPr>
          <p:cNvPr id="4" name="Picture 2" descr="C:\Users\lvanderw\Pictures\girlandfrt_farmers mark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424" y="3276600"/>
            <a:ext cx="250957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81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dirty="0" smtClean="0"/>
              <a:t>General food safety practices section-2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229600" cy="4678363"/>
          </a:xfrm>
        </p:spPr>
        <p:txBody>
          <a:bodyPr/>
          <a:lstStyle/>
          <a:p>
            <a:r>
              <a:rPr lang="en-US" dirty="0" smtClean="0"/>
              <a:t>Selling live plants </a:t>
            </a:r>
          </a:p>
          <a:p>
            <a:pPr lvl="1"/>
            <a:r>
              <a:rPr lang="en-US" dirty="0" smtClean="0"/>
              <a:t>If selling &gt;$10,000/year live plants, license needed</a:t>
            </a:r>
          </a:p>
          <a:p>
            <a:r>
              <a:rPr lang="en-US" dirty="0" smtClean="0"/>
              <a:t>Selling unique agricultural products (live birds, worms, manure, compost, etc. </a:t>
            </a:r>
          </a:p>
          <a:p>
            <a:pPr lvl="1"/>
            <a:r>
              <a:rPr lang="en-US" dirty="0" smtClean="0"/>
              <a:t>Currently no state </a:t>
            </a:r>
            <a:r>
              <a:rPr lang="en-US" dirty="0" err="1" smtClean="0"/>
              <a:t>regs</a:t>
            </a:r>
            <a:r>
              <a:rPr lang="en-US" dirty="0" smtClean="0"/>
              <a:t>; check local </a:t>
            </a:r>
            <a:r>
              <a:rPr lang="en-US" dirty="0" err="1" smtClean="0"/>
              <a:t>regs</a:t>
            </a:r>
            <a:endParaRPr lang="en-US" dirty="0" smtClean="0"/>
          </a:p>
          <a:p>
            <a:r>
              <a:rPr lang="en-US" dirty="0" smtClean="0"/>
              <a:t>Offering product samples</a:t>
            </a:r>
          </a:p>
          <a:p>
            <a:pPr lvl="1"/>
            <a:r>
              <a:rPr lang="en-US" dirty="0" smtClean="0"/>
              <a:t>No license, but need </a:t>
            </a:r>
            <a:r>
              <a:rPr lang="en-US" dirty="0" err="1" smtClean="0"/>
              <a:t>handwash</a:t>
            </a:r>
            <a:r>
              <a:rPr lang="en-US" dirty="0" smtClean="0"/>
              <a:t> and sanitizing station (later slides), pre-cut samples</a:t>
            </a:r>
          </a:p>
          <a:p>
            <a:r>
              <a:rPr lang="en-US" dirty="0" smtClean="0"/>
              <a:t>Calibrating a thermometer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4" descr="C:\Users\lvanderw\Pictures\2011 Sept 5\2011 Sept 5 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5" t="3160" r="11710" b="20338"/>
          <a:stretch>
            <a:fillRect/>
          </a:stretch>
        </p:blipFill>
        <p:spPr bwMode="auto">
          <a:xfrm>
            <a:off x="6629400" y="5410200"/>
            <a:ext cx="2514600" cy="159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1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 dirty="0" smtClean="0"/>
              <a:t>Selling prepared foods &amp; baked goods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Selling prepared foods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icense requirements and best practices</a:t>
            </a:r>
          </a:p>
          <a:p>
            <a:pPr lvl="1"/>
            <a:r>
              <a:rPr lang="en-US" dirty="0" smtClean="0"/>
              <a:t>Selling at a farmers market or a CSA</a:t>
            </a:r>
          </a:p>
          <a:p>
            <a:r>
              <a:rPr lang="en-US" dirty="0" smtClean="0"/>
              <a:t>Selling baked goods</a:t>
            </a:r>
          </a:p>
          <a:p>
            <a:r>
              <a:rPr lang="en-US" dirty="0" smtClean="0"/>
              <a:t>Selling jams, jellies, canned foods</a:t>
            </a:r>
          </a:p>
          <a:p>
            <a:r>
              <a:rPr lang="en-US" dirty="0" smtClean="0"/>
              <a:t>Selling refrigerated/frozen processed foods</a:t>
            </a:r>
          </a:p>
          <a:p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9" b="54041"/>
          <a:stretch>
            <a:fillRect/>
          </a:stretch>
        </p:blipFill>
        <p:spPr bwMode="auto">
          <a:xfrm>
            <a:off x="2971800" y="4940300"/>
            <a:ext cx="341312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43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Selling meat, eggs, dairy products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Selling meat and poultry products</a:t>
            </a:r>
          </a:p>
          <a:p>
            <a:r>
              <a:rPr lang="en-US" dirty="0" smtClean="0"/>
              <a:t>Selling eggs</a:t>
            </a:r>
          </a:p>
          <a:p>
            <a:r>
              <a:rPr lang="en-US" dirty="0" smtClean="0"/>
              <a:t>Selling dairy products</a:t>
            </a:r>
          </a:p>
          <a:p>
            <a:endParaRPr lang="en-US" dirty="0"/>
          </a:p>
        </p:txBody>
      </p:sp>
      <p:pic>
        <p:nvPicPr>
          <p:cNvPr id="5" name="Picture 4" descr="eggscidermarket-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" t="39716" r="36778" b="2"/>
          <a:stretch>
            <a:fillRect/>
          </a:stretch>
        </p:blipFill>
        <p:spPr bwMode="auto">
          <a:xfrm>
            <a:off x="5486400" y="2362200"/>
            <a:ext cx="289560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https://encrypted-tbn1.gstatic.com/images?q=tbn:ANd9GcT06bystref6R3Pv3u28sODcogf7D3RqQQ8ISVyR8n0GdRs-A-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196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38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References and other resources</a:t>
            </a:r>
          </a:p>
          <a:p>
            <a:r>
              <a:rPr lang="en-US" dirty="0" smtClean="0"/>
              <a:t>Key contacts</a:t>
            </a:r>
          </a:p>
          <a:p>
            <a:pPr lvl="1"/>
            <a:r>
              <a:rPr lang="en-US" dirty="0" smtClean="0"/>
              <a:t>Questions on?  </a:t>
            </a:r>
          </a:p>
          <a:p>
            <a:pPr lvl="1"/>
            <a:r>
              <a:rPr lang="en-US" dirty="0" smtClean="0"/>
              <a:t>Who to contact</a:t>
            </a:r>
          </a:p>
          <a:p>
            <a:pPr lvl="1"/>
            <a:r>
              <a:rPr lang="en-US" dirty="0" smtClean="0"/>
              <a:t>Website</a:t>
            </a:r>
          </a:p>
          <a:p>
            <a:pPr lvl="1"/>
            <a:r>
              <a:rPr lang="en-US" dirty="0" smtClean="0"/>
              <a:t>Email </a:t>
            </a:r>
          </a:p>
          <a:p>
            <a:pPr lvl="1"/>
            <a:r>
              <a:rPr lang="en-US" dirty="0" smtClean="0"/>
              <a:t>Phone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9" t="10992" r="27298"/>
          <a:stretch/>
        </p:blipFill>
        <p:spPr bwMode="auto">
          <a:xfrm>
            <a:off x="3657600" y="2286000"/>
            <a:ext cx="5486400" cy="651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46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Incubator kitchens in 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4525963"/>
          </a:xfrm>
        </p:spPr>
        <p:txBody>
          <a:bodyPr/>
          <a:lstStyle/>
          <a:p>
            <a:r>
              <a:rPr lang="en-US" dirty="0" smtClean="0"/>
              <a:t>No such thing as a “certified kitchen”</a:t>
            </a:r>
          </a:p>
          <a:p>
            <a:r>
              <a:rPr lang="en-US" dirty="0" smtClean="0"/>
              <a:t>Every processor/producer must have own license</a:t>
            </a:r>
          </a:p>
          <a:p>
            <a:pPr lvl="1"/>
            <a:r>
              <a:rPr lang="en-US" dirty="0" smtClean="0"/>
              <a:t>Unless someone is willing to take liability for you</a:t>
            </a:r>
          </a:p>
          <a:p>
            <a:pPr lvl="1"/>
            <a:r>
              <a:rPr lang="en-US" dirty="0" smtClean="0"/>
              <a:t>Inspector will look at YOUR process in a facility</a:t>
            </a:r>
          </a:p>
          <a:p>
            <a:pPr lvl="1"/>
            <a:r>
              <a:rPr lang="en-US" dirty="0" smtClean="0"/>
              <a:t>Can use a facility that has already been licensed</a:t>
            </a:r>
          </a:p>
          <a:p>
            <a:pPr lvl="1"/>
            <a:r>
              <a:rPr lang="en-US" dirty="0" smtClean="0"/>
              <a:t>Need to meet KDA facility requirements</a:t>
            </a:r>
          </a:p>
          <a:p>
            <a:r>
              <a:rPr lang="en-US" dirty="0" smtClean="0"/>
              <a:t>Can check with local restaurants, schools, fairgrounds, etc. </a:t>
            </a:r>
          </a:p>
          <a:p>
            <a:r>
              <a:rPr lang="en-US" dirty="0" smtClean="0"/>
              <a:t>Jetmore</a:t>
            </a:r>
            <a:r>
              <a:rPr lang="en-US" dirty="0"/>
              <a:t>, </a:t>
            </a:r>
            <a:r>
              <a:rPr lang="en-US" dirty="0" smtClean="0"/>
              <a:t>Salina, Glacial </a:t>
            </a:r>
            <a:r>
              <a:rPr lang="en-US" dirty="0"/>
              <a:t>Hills (Horton</a:t>
            </a:r>
            <a:r>
              <a:rPr lang="en-US" dirty="0" smtClean="0"/>
              <a:t>)- examples</a:t>
            </a:r>
          </a:p>
        </p:txBody>
      </p:sp>
    </p:spTree>
    <p:extLst>
      <p:ext uri="{BB962C8B-B14F-4D97-AF65-F5344CB8AC3E}">
        <p14:creationId xmlns:p14="http://schemas.microsoft.com/office/powerpoint/2010/main" val="280902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-6350"/>
            <a:ext cx="85344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KS processed food requirements-1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287963"/>
          </a:xfrm>
        </p:spPr>
        <p:txBody>
          <a:bodyPr/>
          <a:lstStyle/>
          <a:p>
            <a:pPr marL="400050" lvl="2" indent="0">
              <a:buFont typeface="Arial" charset="0"/>
              <a:buNone/>
            </a:pPr>
            <a:r>
              <a:rPr lang="en-US" altLang="en-US" i="1" dirty="0" smtClean="0">
                <a:ea typeface="ＭＳ Ｐゴシック" pitchFamily="34" charset="-128"/>
              </a:rPr>
              <a:t>*see KDA Daily Self-Inspection Checklist handout</a:t>
            </a:r>
          </a:p>
          <a:p>
            <a:pPr marL="400050" lvl="2" indent="0">
              <a:buFont typeface="Arial" charset="0"/>
              <a:buNone/>
            </a:pPr>
            <a:endParaRPr lang="en-US" altLang="en-US" i="1" dirty="0" smtClean="0">
              <a:ea typeface="ＭＳ Ｐゴシック" pitchFamily="34" charset="-128"/>
            </a:endParaRPr>
          </a:p>
          <a:p>
            <a:pPr marL="400050" lvl="2" indent="0">
              <a:buFont typeface="Arial" charset="0"/>
              <a:buNone/>
            </a:pPr>
            <a:r>
              <a:rPr lang="en-US" altLang="en-US" i="1" dirty="0" smtClean="0">
                <a:ea typeface="ＭＳ Ｐゴシック" pitchFamily="34" charset="-128"/>
              </a:rPr>
              <a:t>May be in a private home, but separated from home kitchen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Personnel- good hygiene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Buildings and Grounds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Smooth, easily cleanable, durable floors, walls, ceilings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Safe and adequate water supply 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Sanitary Facilities and Controls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Sanitary wastewater disposal</a:t>
            </a:r>
          </a:p>
        </p:txBody>
      </p:sp>
    </p:spTree>
    <p:extLst>
      <p:ext uri="{BB962C8B-B14F-4D97-AF65-F5344CB8AC3E}">
        <p14:creationId xmlns:p14="http://schemas.microsoft.com/office/powerpoint/2010/main" val="3985133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28600" y="-6350"/>
            <a:ext cx="84582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KS processed food requirements-2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Equipment and Utensils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Means of washing and sanitizing:  3-bin sink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Separate sink dedicated for handwashing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Processes and Controls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Refrigerated foods held at </a:t>
            </a:r>
            <a:r>
              <a:rPr lang="en-US" altLang="en-US" u="sng" dirty="0" smtClean="0">
                <a:ea typeface="ＭＳ Ｐゴシック" pitchFamily="34" charset="-128"/>
              </a:rPr>
              <a:t>&lt;</a:t>
            </a:r>
            <a:r>
              <a:rPr lang="en-US" altLang="en-US" dirty="0" smtClean="0">
                <a:ea typeface="ＭＳ Ｐゴシック" pitchFamily="34" charset="-128"/>
              </a:rPr>
              <a:t>41F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Hot foods held at </a:t>
            </a:r>
            <a:r>
              <a:rPr lang="en-US" altLang="en-US" u="sng" dirty="0" smtClean="0">
                <a:ea typeface="ＭＳ Ｐゴシック" pitchFamily="34" charset="-128"/>
              </a:rPr>
              <a:t>&gt;</a:t>
            </a:r>
            <a:r>
              <a:rPr lang="en-US" altLang="en-US" dirty="0" smtClean="0">
                <a:ea typeface="ＭＳ Ｐゴシック" pitchFamily="34" charset="-128"/>
              </a:rPr>
              <a:t>135F</a:t>
            </a:r>
          </a:p>
          <a:p>
            <a:pPr lvl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6227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Food safety </a:t>
            </a:r>
            <a:r>
              <a:rPr lang="en-US" altLang="en-US" i="1" smtClean="0">
                <a:ea typeface="ＭＳ Ｐゴシック" pitchFamily="34" charset="-128"/>
              </a:rPr>
              <a:t>best practices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0" y="1298575"/>
            <a:ext cx="8610600" cy="4525963"/>
          </a:xfrm>
        </p:spPr>
        <p:txBody>
          <a:bodyPr/>
          <a:lstStyle/>
          <a:p>
            <a:r>
              <a:rPr lang="en-US" altLang="en-US" u="sng" dirty="0" smtClean="0">
                <a:ea typeface="ＭＳ Ｐゴシック" pitchFamily="34" charset="-128"/>
              </a:rPr>
              <a:t>Transport, store </a:t>
            </a:r>
            <a:r>
              <a:rPr lang="en-US" altLang="en-US" dirty="0" smtClean="0">
                <a:ea typeface="ＭＳ Ｐゴシック" pitchFamily="34" charset="-128"/>
              </a:rPr>
              <a:t>foods at </a:t>
            </a:r>
            <a:r>
              <a:rPr lang="en-US" altLang="en-US" u="sng" dirty="0" smtClean="0">
                <a:ea typeface="ＭＳ Ｐゴシック" pitchFamily="34" charset="-128"/>
              </a:rPr>
              <a:t>proper temps </a:t>
            </a:r>
            <a:r>
              <a:rPr lang="en-US" altLang="en-US" dirty="0" smtClean="0">
                <a:ea typeface="ＭＳ Ｐゴシック" pitchFamily="34" charset="-128"/>
              </a:rPr>
              <a:t>to prevent rapid bacterial growth                                                      </a:t>
            </a:r>
            <a:endParaRPr lang="en-US" altLang="en-US" sz="3600" dirty="0" smtClean="0">
              <a:ea typeface="ＭＳ Ｐゴシック" pitchFamily="34" charset="-128"/>
            </a:endParaRP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Hot prepared foods: </a:t>
            </a:r>
            <a:r>
              <a:rPr lang="en-US" altLang="en-US" u="sng" dirty="0" smtClean="0">
                <a:ea typeface="ＭＳ Ｐゴシック" pitchFamily="34" charset="-128"/>
              </a:rPr>
              <a:t>&gt;</a:t>
            </a:r>
            <a:r>
              <a:rPr lang="en-US" altLang="en-US" dirty="0" smtClean="0">
                <a:ea typeface="ＭＳ Ｐゴシック" pitchFamily="34" charset="-128"/>
              </a:rPr>
              <a:t>135</a:t>
            </a:r>
            <a:r>
              <a:rPr lang="en-US" altLang="en-US" dirty="0" smtClean="0">
                <a:ea typeface="ＭＳ Ｐゴシック" pitchFamily="34" charset="-128"/>
                <a:sym typeface="Symbol" pitchFamily="18" charset="2"/>
              </a:rPr>
              <a:t></a:t>
            </a:r>
            <a:r>
              <a:rPr lang="en-US" altLang="en-US" dirty="0" smtClean="0">
                <a:ea typeface="ＭＳ Ｐゴシック" pitchFamily="34" charset="-128"/>
              </a:rPr>
              <a:t>F (140</a:t>
            </a:r>
            <a:r>
              <a:rPr lang="en-US" altLang="en-US" dirty="0" smtClean="0">
                <a:ea typeface="ＭＳ Ｐゴシック" pitchFamily="34" charset="-128"/>
                <a:sym typeface="Symbol" pitchFamily="18" charset="2"/>
              </a:rPr>
              <a:t></a:t>
            </a:r>
            <a:r>
              <a:rPr lang="en-US" altLang="en-US" dirty="0" smtClean="0">
                <a:ea typeface="ＭＳ Ｐゴシック" pitchFamily="34" charset="-128"/>
              </a:rPr>
              <a:t>F better)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Foods sold at room temp (whole produce, canned goods, most baked goods): &lt; 80</a:t>
            </a:r>
            <a:r>
              <a:rPr lang="en-US" altLang="en-US" dirty="0" smtClean="0">
                <a:ea typeface="ＭＳ Ｐゴシック" pitchFamily="34" charset="-128"/>
                <a:sym typeface="Symbol" pitchFamily="18" charset="2"/>
              </a:rPr>
              <a:t></a:t>
            </a:r>
            <a:r>
              <a:rPr lang="en-US" altLang="en-US" dirty="0" smtClean="0">
                <a:ea typeface="ＭＳ Ｐゴシック" pitchFamily="34" charset="-128"/>
              </a:rPr>
              <a:t>F 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Cold perishable foods (potato salad, most                      dairy products): </a:t>
            </a:r>
            <a:r>
              <a:rPr lang="en-US" altLang="en-US" u="sng" dirty="0" smtClean="0">
                <a:ea typeface="ＭＳ Ｐゴシック" pitchFamily="34" charset="-128"/>
              </a:rPr>
              <a:t>&lt;</a:t>
            </a:r>
            <a:r>
              <a:rPr lang="en-US" altLang="en-US" dirty="0" smtClean="0">
                <a:ea typeface="ＭＳ Ｐゴシック" pitchFamily="34" charset="-128"/>
              </a:rPr>
              <a:t>41</a:t>
            </a:r>
            <a:r>
              <a:rPr lang="en-US" altLang="en-US" dirty="0" smtClean="0">
                <a:ea typeface="ＭＳ Ｐゴシック" pitchFamily="34" charset="-128"/>
                <a:sym typeface="Symbol" pitchFamily="18" charset="2"/>
              </a:rPr>
              <a:t></a:t>
            </a:r>
            <a:r>
              <a:rPr lang="en-US" altLang="en-US" dirty="0" smtClean="0">
                <a:ea typeface="ＭＳ Ｐゴシック" pitchFamily="34" charset="-128"/>
              </a:rPr>
              <a:t>F</a:t>
            </a:r>
            <a:endParaRPr lang="en-US" altLang="en-US" sz="3200" dirty="0" smtClean="0">
              <a:ea typeface="ＭＳ Ｐゴシック" pitchFamily="34" charset="-128"/>
            </a:endParaRP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Frozen foods (frozen meats) &lt;15</a:t>
            </a:r>
            <a:r>
              <a:rPr lang="en-US" altLang="en-US" dirty="0" smtClean="0">
                <a:ea typeface="ＭＳ Ｐゴシック" pitchFamily="34" charset="-128"/>
                <a:sym typeface="Symbol" pitchFamily="18" charset="2"/>
              </a:rPr>
              <a:t></a:t>
            </a:r>
            <a:r>
              <a:rPr lang="en-US" altLang="en-US" dirty="0" smtClean="0">
                <a:ea typeface="ＭＳ Ｐゴシック" pitchFamily="34" charset="-128"/>
              </a:rPr>
              <a:t>F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Coolers and ice packs or ice </a:t>
            </a:r>
          </a:p>
          <a:p>
            <a:endParaRPr lang="en-US" altLang="en-US" sz="2400" i="1" dirty="0" smtClean="0">
              <a:ea typeface="ＭＳ Ｐゴシック" pitchFamily="34" charset="-128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A215057-4D7B-41DB-9458-62784F62A4DE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8197" name="Picture 6" descr="https://encrypted-tbn1.gstatic.com/images?q=tbn:ANd9GcRknVBfH38RMNTvoGzRj6xRRNxtEOEP76Jh1vJyQTyFxPKIj4b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1" b="11411"/>
          <a:stretch>
            <a:fillRect/>
          </a:stretch>
        </p:blipFill>
        <p:spPr bwMode="auto">
          <a:xfrm>
            <a:off x="6934200" y="3398838"/>
            <a:ext cx="22098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99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Best practices-2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906963"/>
          </a:xfrm>
        </p:spPr>
        <p:txBody>
          <a:bodyPr/>
          <a:lstStyle/>
          <a:p>
            <a:r>
              <a:rPr lang="en-US" altLang="en-US" u="sng" dirty="0" smtClean="0">
                <a:ea typeface="ＭＳ Ｐゴシック" pitchFamily="34" charset="-128"/>
              </a:rPr>
              <a:t>Reduce possible cross-contamination</a:t>
            </a:r>
            <a:r>
              <a:rPr lang="en-US" altLang="en-US" dirty="0" smtClean="0">
                <a:ea typeface="ＭＳ Ｐゴシック" pitchFamily="34" charset="-128"/>
              </a:rPr>
              <a:t>: can transfer bacteria from one food to another</a:t>
            </a:r>
            <a:endParaRPr lang="en-US" altLang="en-US" sz="3600" dirty="0" smtClean="0">
              <a:ea typeface="ＭＳ Ｐゴシック" pitchFamily="34" charset="-128"/>
            </a:endParaRP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Ensure that raw meat does not contact ready-to-eat food or fresh produce.</a:t>
            </a:r>
            <a:endParaRPr lang="en-US" altLang="en-US" sz="3200" dirty="0" smtClean="0">
              <a:ea typeface="ＭＳ Ｐゴシック" pitchFamily="34" charset="-128"/>
            </a:endParaRP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If re-using bags, ensure they are clean</a:t>
            </a:r>
            <a:endParaRPr lang="en-US" altLang="en-US" sz="3200" dirty="0" smtClean="0">
              <a:ea typeface="ＭＳ Ｐゴシック" pitchFamily="34" charset="-128"/>
            </a:endParaRP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Wash, rinse, sanitize food contact surfaces, equipment,                                                                                                        utensils between uses </a:t>
            </a:r>
            <a:endParaRPr lang="en-US" altLang="en-US" sz="3200" dirty="0" smtClean="0">
              <a:ea typeface="ＭＳ Ｐゴシック" pitchFamily="34" charset="-128"/>
            </a:endParaRPr>
          </a:p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921A097-9625-43E4-B446-DD0AE9ABA2A8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9221" name="Picture 7" descr="http://3.bp.blogspot.com/-TkNg372_Ziw/Te0kPOqGUxI/AAAAAAAAAFE/uR0zMtIDZss/s1600/market+me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" r="5132"/>
          <a:stretch>
            <a:fillRect/>
          </a:stretch>
        </p:blipFill>
        <p:spPr bwMode="auto">
          <a:xfrm>
            <a:off x="4191000" y="4038600"/>
            <a:ext cx="3576638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92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r>
              <a:rPr lang="en-US" altLang="en-US" sz="6000" smtClean="0">
                <a:ea typeface="ＭＳ Ｐゴシック" pitchFamily="34" charset="-128"/>
              </a:rPr>
              <a:t>Why food safety?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Provide products as safe as possible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Assure customers that product quality and safety, and their health, is important to them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Protect markets </a:t>
            </a:r>
          </a:p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 smtClean="0">
              <a:latin typeface="Arial" charset="0"/>
            </a:endParaRP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43350"/>
            <a:ext cx="38862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88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Best practices-3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067800" cy="4525963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Practice </a:t>
            </a:r>
            <a:r>
              <a:rPr lang="en-US" altLang="en-US" u="sng" smtClean="0">
                <a:ea typeface="ＭＳ Ｐゴシック" pitchFamily="34" charset="-128"/>
              </a:rPr>
              <a:t>good personal hygiene </a:t>
            </a:r>
            <a:r>
              <a:rPr lang="en-US" altLang="en-US" smtClean="0">
                <a:ea typeface="ＭＳ Ｐゴシック" pitchFamily="34" charset="-128"/>
              </a:rPr>
              <a:t>(clean clothes, clean hands) to prevent transferring bacteria to your food  </a:t>
            </a:r>
            <a:endParaRPr lang="en-US" altLang="en-US" sz="3600" smtClean="0">
              <a:ea typeface="ＭＳ Ｐゴシック" pitchFamily="34" charset="-128"/>
            </a:endParaRPr>
          </a:p>
          <a:p>
            <a:pPr lvl="1"/>
            <a:r>
              <a:rPr lang="en-US" altLang="en-US" smtClean="0">
                <a:ea typeface="ＭＳ Ｐゴシック" pitchFamily="34" charset="-128"/>
              </a:rPr>
              <a:t>Shaking hands, touching money, animals, soiled vegetables, utensils</a:t>
            </a:r>
            <a:endParaRPr lang="en-US" altLang="en-US" sz="3200" smtClean="0">
              <a:ea typeface="ＭＳ Ｐゴシック" pitchFamily="34" charset="-128"/>
            </a:endParaRPr>
          </a:p>
          <a:p>
            <a:pPr lvl="1"/>
            <a:r>
              <a:rPr lang="en-US" altLang="en-US" smtClean="0">
                <a:ea typeface="ＭＳ Ｐゴシック" pitchFamily="34" charset="-128"/>
              </a:rPr>
              <a:t>Wash hands often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Bare hand contact?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No eating in booth</a:t>
            </a:r>
          </a:p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EB1E583-BD4B-44A4-AEFB-AD7110384C9D}" type="slidenum">
              <a:rPr lang="en-US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10245" name="Picture 7" descr="http://biggreenboulder.com/wp-content/uploads/2010/07/boulder-farmers-mark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3" t="11813"/>
          <a:stretch>
            <a:fillRect/>
          </a:stretch>
        </p:blipFill>
        <p:spPr bwMode="auto">
          <a:xfrm>
            <a:off x="4211638" y="3810000"/>
            <a:ext cx="493236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7740650" y="4876800"/>
            <a:ext cx="56515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Handwashing station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Tra</a:t>
            </a:r>
          </a:p>
        </p:txBody>
      </p:sp>
      <p:pic>
        <p:nvPicPr>
          <p:cNvPr id="12292" name="Content Placeholder 4" descr="tempwas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623" r="14696"/>
          <a:stretch>
            <a:fillRect/>
          </a:stretch>
        </p:blipFill>
        <p:spPr bwMode="auto">
          <a:xfrm>
            <a:off x="12700" y="1371600"/>
            <a:ext cx="47879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n 4"/>
          <p:cNvSpPr/>
          <p:nvPr/>
        </p:nvSpPr>
        <p:spPr>
          <a:xfrm>
            <a:off x="4800600" y="4572000"/>
            <a:ext cx="838200" cy="990600"/>
          </a:xfrm>
          <a:prstGeom prst="ca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5867400" y="4387850"/>
            <a:ext cx="2438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Trash receptacle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638800" y="4572000"/>
            <a:ext cx="304800" cy="184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76400" y="1447800"/>
            <a:ext cx="1676400" cy="3698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Container</a:t>
            </a:r>
          </a:p>
        </p:txBody>
      </p:sp>
    </p:spTree>
    <p:extLst>
      <p:ext uri="{BB962C8B-B14F-4D97-AF65-F5344CB8AC3E}">
        <p14:creationId xmlns:p14="http://schemas.microsoft.com/office/powerpoint/2010/main" val="30784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Hand wash station estimated costs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143000"/>
          <a:ext cx="8991599" cy="3505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399"/>
                <a:gridCol w="3581400"/>
                <a:gridCol w="2133600"/>
                <a:gridCol w="838200"/>
              </a:tblGrid>
              <a:tr h="37083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Item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Options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Where to buy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Cost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4007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Water dispenser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1: Insulated 10 gallon water dispenser </a:t>
                      </a:r>
                      <a:r>
                        <a:rPr lang="en-US" sz="1800" i="1" baseline="0" dirty="0" smtClean="0"/>
                        <a:t>(hands free spout)</a:t>
                      </a:r>
                      <a:endParaRPr 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Discount store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$46</a:t>
                      </a:r>
                      <a:endParaRPr lang="en-US" sz="1800" dirty="0"/>
                    </a:p>
                  </a:txBody>
                  <a:tcPr/>
                </a:tc>
              </a:tr>
              <a:tr h="640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2: Insulated 5 gallon water dispenser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Discount store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$22</a:t>
                      </a:r>
                      <a:endParaRPr lang="en-US" sz="1800" dirty="0"/>
                    </a:p>
                  </a:txBody>
                  <a:tcPr/>
                </a:tc>
              </a:tr>
              <a:tr h="37083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Bucket to</a:t>
                      </a:r>
                      <a:r>
                        <a:rPr lang="en-US" sz="1800" baseline="0" dirty="0" smtClean="0"/>
                        <a:t> catch water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r>
                        <a:rPr lang="en-US" sz="1800" baseline="0" dirty="0" smtClean="0"/>
                        <a:t> gallon- can be used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Second</a:t>
                      </a:r>
                      <a:r>
                        <a:rPr lang="en-US" sz="1800" baseline="0" dirty="0" smtClean="0"/>
                        <a:t> hand store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$5</a:t>
                      </a:r>
                      <a:endParaRPr lang="en-US" sz="1800" dirty="0"/>
                    </a:p>
                  </a:txBody>
                  <a:tcPr/>
                </a:tc>
              </a:tr>
              <a:tr h="37083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Paper towel</a:t>
                      </a:r>
                      <a:r>
                        <a:rPr lang="en-US" sz="1800" baseline="0" dirty="0" smtClean="0"/>
                        <a:t> holder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Discount store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$2 .50</a:t>
                      </a:r>
                      <a:endParaRPr lang="en-US" sz="1800" dirty="0"/>
                    </a:p>
                  </a:txBody>
                  <a:tcPr/>
                </a:tc>
              </a:tr>
              <a:tr h="37083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Paper</a:t>
                      </a:r>
                      <a:r>
                        <a:rPr lang="en-US" sz="1800" baseline="0" dirty="0" smtClean="0"/>
                        <a:t> towels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Any grocery/store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$1</a:t>
                      </a:r>
                      <a:endParaRPr lang="en-US" sz="1800" dirty="0"/>
                    </a:p>
                  </a:txBody>
                  <a:tcPr/>
                </a:tc>
              </a:tr>
              <a:tr h="37083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Liquid</a:t>
                      </a:r>
                      <a:r>
                        <a:rPr lang="en-US" sz="1800" baseline="0" dirty="0" smtClean="0"/>
                        <a:t> hand soap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Any grocery/store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$1</a:t>
                      </a:r>
                      <a:endParaRPr lang="en-US" sz="1800" dirty="0"/>
                    </a:p>
                  </a:txBody>
                  <a:tcPr/>
                </a:tc>
              </a:tr>
              <a:tr h="37083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Bin to collect trash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Any trash container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Discount store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$5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38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69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Washing and sanitizing station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714500"/>
            <a:ext cx="8186738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990600" y="4510088"/>
            <a:ext cx="58674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>
                <a:latin typeface="Arial" charset="0"/>
              </a:rPr>
              <a:t>Use potable hot water (&gt;110 F)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>
                <a:latin typeface="Arial" charset="0"/>
              </a:rPr>
              <a:t>Check sanitizer concentration with test kit (~50 ppm)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1800">
                <a:latin typeface="Arial" charset="0"/>
              </a:rPr>
              <a:t>Allow to air dry on clean paper towels or racks</a:t>
            </a: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1371600" y="1344613"/>
            <a:ext cx="716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	Wash		Rinse		     Sanitize</a:t>
            </a: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6019800" y="41402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charset="0"/>
              </a:rPr>
              <a:t>Soak for 30 seconds</a:t>
            </a:r>
          </a:p>
        </p:txBody>
      </p:sp>
    </p:spTree>
    <p:extLst>
      <p:ext uri="{BB962C8B-B14F-4D97-AF65-F5344CB8AC3E}">
        <p14:creationId xmlns:p14="http://schemas.microsoft.com/office/powerpoint/2010/main" val="251721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Washing and sanitizing station</a:t>
            </a:r>
            <a:endParaRPr lang="en-US" altLang="en-US" sz="4000" smtClean="0">
              <a:ea typeface="ＭＳ Ｐゴシック" pitchFamily="34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4CF6D23-6249-41CA-A8A6-592AED083F36}" type="slidenum">
              <a:rPr lang="en-US" altLang="en-US" sz="12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15364" name="Content Placeholder 7"/>
          <p:cNvSpPr>
            <a:spLocks noGrp="1"/>
          </p:cNvSpPr>
          <p:nvPr>
            <p:ph idx="1"/>
          </p:nvPr>
        </p:nvSpPr>
        <p:spPr>
          <a:xfrm>
            <a:off x="152400" y="1828800"/>
            <a:ext cx="8839200" cy="4525963"/>
          </a:xfrm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  <a:p>
            <a:endParaRPr lang="en-US" altLang="en-US" smtClean="0">
              <a:ea typeface="ＭＳ Ｐゴシック" pitchFamily="34" charset="-128"/>
            </a:endParaRPr>
          </a:p>
          <a:p>
            <a:endParaRPr lang="en-US" altLang="en-US" smtClean="0">
              <a:ea typeface="ＭＳ Ｐゴシック" pitchFamily="34" charset="-128"/>
            </a:endParaRPr>
          </a:p>
          <a:p>
            <a:endParaRPr lang="en-US" altLang="en-US" smtClean="0">
              <a:ea typeface="ＭＳ Ｐゴシック" pitchFamily="34" charset="-128"/>
            </a:endParaRPr>
          </a:p>
          <a:p>
            <a:endParaRPr lang="en-US" altLang="en-US" smtClean="0">
              <a:ea typeface="ＭＳ Ｐゴシック" pitchFamily="34" charset="-128"/>
            </a:endParaRPr>
          </a:p>
          <a:p>
            <a:endParaRPr lang="en-US" altLang="en-US" smtClean="0">
              <a:ea typeface="ＭＳ Ｐゴシック" pitchFamily="34" charset="-128"/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/>
        </p:nvGraphicFramePr>
        <p:xfrm>
          <a:off x="25400" y="1371600"/>
          <a:ext cx="8991599" cy="3606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799"/>
                <a:gridCol w="3048001"/>
                <a:gridCol w="2209800"/>
                <a:gridCol w="1142999"/>
              </a:tblGrid>
              <a:tr h="37082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Item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Options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Where to buy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Cost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</a:tr>
              <a:tr h="37082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Dishpans-3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Buckets also OK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Discount or other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$2 each</a:t>
                      </a:r>
                      <a:endParaRPr lang="en-US" sz="1800" dirty="0"/>
                    </a:p>
                  </a:txBody>
                  <a:tcPr marT="45719" marB="45719"/>
                </a:tc>
              </a:tr>
              <a:tr h="3708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Dishsoap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Any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Any</a:t>
                      </a:r>
                      <a:r>
                        <a:rPr lang="en-US" sz="1800" baseline="0" dirty="0" smtClean="0"/>
                        <a:t> store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$2</a:t>
                      </a:r>
                      <a:endParaRPr lang="en-US" sz="1800" dirty="0"/>
                    </a:p>
                  </a:txBody>
                  <a:tcPr marT="45719" marB="45719"/>
                </a:tc>
              </a:tr>
              <a:tr h="37082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Dishrags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Must</a:t>
                      </a:r>
                      <a:r>
                        <a:rPr lang="en-US" sz="1800" baseline="0" dirty="0" smtClean="0"/>
                        <a:t> be clean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Any</a:t>
                      </a:r>
                      <a:r>
                        <a:rPr lang="en-US" sz="1800" baseline="0" dirty="0" smtClean="0"/>
                        <a:t> store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$1</a:t>
                      </a:r>
                      <a:endParaRPr lang="en-US" sz="1800" dirty="0"/>
                    </a:p>
                  </a:txBody>
                  <a:tcPr marT="45719" marB="45719"/>
                </a:tc>
              </a:tr>
              <a:tr h="37082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bleach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Any brand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Any store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$1</a:t>
                      </a:r>
                      <a:endParaRPr lang="en-US" sz="1800" dirty="0"/>
                    </a:p>
                  </a:txBody>
                  <a:tcPr marT="45719" marB="45719"/>
                </a:tc>
              </a:tr>
              <a:tr h="37082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*Chlorine wipes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Any</a:t>
                      </a:r>
                      <a:r>
                        <a:rPr lang="en-US" sz="1800" baseline="0" dirty="0" smtClean="0"/>
                        <a:t> store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$5/75</a:t>
                      </a:r>
                      <a:r>
                        <a:rPr lang="en-US" sz="1800" baseline="0" dirty="0" smtClean="0"/>
                        <a:t> ct.</a:t>
                      </a:r>
                      <a:endParaRPr lang="en-US" sz="1800" dirty="0"/>
                    </a:p>
                  </a:txBody>
                  <a:tcPr marT="45719" marB="45719"/>
                </a:tc>
              </a:tr>
              <a:tr h="6401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Chlorine</a:t>
                      </a:r>
                      <a:r>
                        <a:rPr lang="en-US" sz="1800" baseline="0" dirty="0" smtClean="0"/>
                        <a:t> test strips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Ag, pool, or restaurant</a:t>
                      </a:r>
                      <a:r>
                        <a:rPr lang="en-US" sz="1800" baseline="0" dirty="0" smtClean="0"/>
                        <a:t> supply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$11/200</a:t>
                      </a:r>
                      <a:endParaRPr lang="en-US" sz="1800" dirty="0"/>
                    </a:p>
                  </a:txBody>
                  <a:tcPr marT="45719" marB="45719"/>
                </a:tc>
              </a:tr>
              <a:tr h="3708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Food handling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Disposable</a:t>
                      </a:r>
                      <a:r>
                        <a:rPr lang="en-US" sz="1800" baseline="0" dirty="0" smtClean="0"/>
                        <a:t> gloves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Discount or other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$4</a:t>
                      </a:r>
                      <a:endParaRPr lang="en-US" sz="1800" dirty="0"/>
                    </a:p>
                  </a:txBody>
                  <a:tcPr marT="45719" marB="45719"/>
                </a:tc>
              </a:tr>
              <a:tr h="37082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Tongs 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Discount or other</a:t>
                      </a:r>
                      <a:endParaRPr lang="en-US" sz="18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$2</a:t>
                      </a:r>
                      <a:endParaRPr lang="en-US" sz="1800" dirty="0"/>
                    </a:p>
                  </a:txBody>
                  <a:tcPr marT="45719" marB="4571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45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z="5200" smtClean="0">
                <a:ea typeface="ＭＳ Ｐゴシック" pitchFamily="34" charset="-128"/>
              </a:rPr>
              <a:t>Additional information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49831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KS Value Added Foods Lab (KVAFL- scheduled processes, product testing, nutrition facts)</a:t>
            </a:r>
          </a:p>
          <a:p>
            <a:pPr lvl="1" eaLnBrk="1" hangingPunct="1"/>
            <a:r>
              <a:rPr lang="en-US" altLang="en-US" dirty="0" smtClean="0">
                <a:ea typeface="ＭＳ Ｐゴシック" pitchFamily="34" charset="-128"/>
                <a:hlinkClick r:id="rId2"/>
              </a:rPr>
              <a:t>www.ksre.k-state.edu/kvafl/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Kansas Department of Ag Food Safety and Lodging</a:t>
            </a:r>
          </a:p>
          <a:p>
            <a:pPr lvl="1"/>
            <a:r>
              <a:rPr lang="en-US" altLang="en-US" sz="2400" dirty="0">
                <a:ea typeface="ＭＳ Ｐゴシック" pitchFamily="34" charset="-128"/>
                <a:hlinkClick r:id="rId3"/>
              </a:rPr>
              <a:t>http://</a:t>
            </a:r>
            <a:r>
              <a:rPr lang="en-US" altLang="en-US" sz="2400" dirty="0" smtClean="0">
                <a:ea typeface="ＭＳ Ｐゴシック" pitchFamily="34" charset="-128"/>
                <a:hlinkClick r:id="rId3"/>
              </a:rPr>
              <a:t>agriculture.ks.gov/divisions-programs/food-safety-lodging</a:t>
            </a:r>
            <a:r>
              <a:rPr lang="en-US" altLang="en-US" sz="2400" dirty="0" smtClean="0">
                <a:ea typeface="ＭＳ Ｐゴシック" pitchFamily="34" charset="-128"/>
              </a:rPr>
              <a:t> </a:t>
            </a: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KSU Extension Food Safety website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  <a:hlinkClick r:id="rId4"/>
              </a:rPr>
              <a:t>www.ksre.k-state.edu/foodsafety/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</a:p>
          <a:p>
            <a:pPr lvl="1" eaLnBrk="1" hangingPunct="1"/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endParaRPr lang="en-US" altLang="en-US" sz="1400" dirty="0" smtClean="0">
              <a:ea typeface="ＭＳ Ｐゴシック" pitchFamily="34" charset="-128"/>
            </a:endParaRPr>
          </a:p>
          <a:p>
            <a:pPr lvl="1"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25604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E9AAEF1-4C13-4405-9A51-7D38F2A8E9DA}" type="slidenum">
              <a:rPr lang="en-US" altLang="en-US" sz="12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5292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Contact Details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991600" cy="4754563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dirty="0" smtClean="0"/>
              <a:t>Londa </a:t>
            </a:r>
            <a:r>
              <a:rPr lang="en-US" dirty="0" err="1" smtClean="0"/>
              <a:t>Nwadike</a:t>
            </a:r>
            <a:r>
              <a:rPr lang="en-US" dirty="0" smtClean="0"/>
              <a:t> 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Extension Consumer Food Safety Specialist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 smtClean="0"/>
              <a:t>Kansas State </a:t>
            </a:r>
            <a:r>
              <a:rPr lang="en-US" dirty="0"/>
              <a:t>University/ University of </a:t>
            </a:r>
            <a:r>
              <a:rPr lang="en-US" dirty="0" smtClean="0"/>
              <a:t>Missouri</a:t>
            </a:r>
            <a:br>
              <a:rPr lang="en-US" dirty="0" smtClean="0"/>
            </a:br>
            <a:endParaRPr lang="en-US" dirty="0" smtClean="0"/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dirty="0" smtClean="0"/>
              <a:t>Cell Phone: 913 313 9273</a:t>
            </a:r>
            <a:br>
              <a:rPr lang="en-US" dirty="0" smtClean="0"/>
            </a:br>
            <a:r>
              <a:rPr lang="en-US" dirty="0" smtClean="0"/>
              <a:t>Email: lnwadike@ksu.edu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dirty="0">
                <a:hlinkClick r:id="rId2"/>
              </a:rPr>
              <a:t>http://www.ksre.ksu.edu/foodsafety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sz="18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9700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82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there regulations?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Food  borne illness outbreaks have been associated with farmers markets, local ag</a:t>
            </a:r>
          </a:p>
          <a:p>
            <a:pPr lvl="1"/>
            <a:r>
              <a:rPr lang="en-US" dirty="0" smtClean="0"/>
              <a:t>No one wants to make their customers sick</a:t>
            </a:r>
          </a:p>
          <a:p>
            <a:r>
              <a:rPr lang="en-US" dirty="0" smtClean="0"/>
              <a:t>Farmers/vendors should reduce their liability and protect their reputation as much as possible</a:t>
            </a:r>
          </a:p>
          <a:p>
            <a:pPr lvl="1"/>
            <a:r>
              <a:rPr lang="en-US" dirty="0" smtClean="0"/>
              <a:t>Liability/ reputation of entire market also</a:t>
            </a:r>
          </a:p>
          <a:p>
            <a:r>
              <a:rPr lang="en-US" dirty="0" smtClean="0"/>
              <a:t>Create a level playing field</a:t>
            </a:r>
          </a:p>
        </p:txBody>
      </p:sp>
      <p:pic>
        <p:nvPicPr>
          <p:cNvPr id="4" name="Picture 4" descr="C:\Users\lvanderw\Pictures\2011 Aug 20\2011 Aug 20 05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21736" r="1497" b="13976"/>
          <a:stretch/>
        </p:blipFill>
        <p:spPr bwMode="auto">
          <a:xfrm>
            <a:off x="5414297" y="4992130"/>
            <a:ext cx="3729703" cy="190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77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/>
          <a:lstStyle/>
          <a:p>
            <a:r>
              <a:rPr lang="en-US" dirty="0" smtClean="0"/>
              <a:t>KSRE/KDA regulations publication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hlinkClick r:id="rId2"/>
              </a:rPr>
              <a:t>www.ksre.ksu.edu/bookstore/Item.aspx?catId=201&amp;pubId=17219</a:t>
            </a:r>
            <a:r>
              <a:rPr lang="en-US" b="1" dirty="0" smtClean="0"/>
              <a:t> 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1</a:t>
            </a:r>
            <a:r>
              <a:rPr lang="en-US" dirty="0" smtClean="0"/>
              <a:t>- Overview: allowed foods, label requirements</a:t>
            </a:r>
          </a:p>
          <a:p>
            <a:pPr marL="0" indent="0">
              <a:buNone/>
            </a:pPr>
            <a:r>
              <a:rPr lang="en-US" b="1" dirty="0" smtClean="0"/>
              <a:t>5</a:t>
            </a:r>
            <a:r>
              <a:rPr lang="en-US" dirty="0" smtClean="0"/>
              <a:t>- General food safety practices, selling fresh produce, samples, demos</a:t>
            </a:r>
          </a:p>
          <a:p>
            <a:pPr marL="0" indent="0">
              <a:buNone/>
            </a:pPr>
            <a:r>
              <a:rPr lang="en-US" b="1" dirty="0" smtClean="0"/>
              <a:t>10</a:t>
            </a:r>
            <a:r>
              <a:rPr lang="en-US" dirty="0" smtClean="0"/>
              <a:t>- Selling prepared foods and baked goods</a:t>
            </a:r>
          </a:p>
          <a:p>
            <a:pPr marL="0" indent="0">
              <a:buNone/>
            </a:pPr>
            <a:r>
              <a:rPr lang="en-US" b="1" dirty="0" smtClean="0"/>
              <a:t>11</a:t>
            </a:r>
            <a:r>
              <a:rPr lang="en-US" dirty="0" smtClean="0"/>
              <a:t>- Selling meat, eggs and dairy products</a:t>
            </a:r>
          </a:p>
          <a:p>
            <a:pPr marL="0" indent="0">
              <a:buNone/>
            </a:pPr>
            <a:r>
              <a:rPr lang="en-US" b="1" dirty="0" smtClean="0"/>
              <a:t>14</a:t>
            </a:r>
            <a:r>
              <a:rPr lang="en-US" dirty="0" smtClean="0"/>
              <a:t>- Key contacts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8" t="9404" r="66388" b="314"/>
          <a:stretch/>
        </p:blipFill>
        <p:spPr bwMode="auto">
          <a:xfrm>
            <a:off x="4693199" y="4953000"/>
            <a:ext cx="4439913" cy="555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21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/>
          <a:lstStyle/>
          <a:p>
            <a:r>
              <a:rPr lang="en-US" sz="5400" dirty="0" smtClean="0"/>
              <a:t>Which regulations where?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14" y="1295400"/>
            <a:ext cx="8991600" cy="4754563"/>
          </a:xfrm>
        </p:spPr>
        <p:txBody>
          <a:bodyPr/>
          <a:lstStyle/>
          <a:p>
            <a:r>
              <a:rPr lang="en-US" dirty="0" smtClean="0"/>
              <a:t>KS </a:t>
            </a:r>
            <a:r>
              <a:rPr lang="en-US" dirty="0" err="1" smtClean="0"/>
              <a:t>Dept</a:t>
            </a:r>
            <a:r>
              <a:rPr lang="en-US" dirty="0" smtClean="0"/>
              <a:t> of Ag regulates food products sales in KS </a:t>
            </a:r>
          </a:p>
          <a:p>
            <a:r>
              <a:rPr lang="en-US" dirty="0" smtClean="0"/>
              <a:t>Publication covers </a:t>
            </a:r>
            <a:r>
              <a:rPr lang="en-US" u="sng" dirty="0" smtClean="0"/>
              <a:t>all food sold direct to consumers</a:t>
            </a:r>
          </a:p>
          <a:p>
            <a:pPr lvl="1"/>
            <a:r>
              <a:rPr lang="en-US" dirty="0" smtClean="0"/>
              <a:t>This generally includes products sold online also</a:t>
            </a:r>
          </a:p>
          <a:p>
            <a:pPr lvl="1"/>
            <a:r>
              <a:rPr lang="en-US" dirty="0" smtClean="0"/>
              <a:t>Includes fairs, fundraisers, craft shows, etc. also  </a:t>
            </a:r>
          </a:p>
          <a:p>
            <a:r>
              <a:rPr lang="en-US" dirty="0" smtClean="0"/>
              <a:t>In KS, regulations are the same statewide</a:t>
            </a:r>
          </a:p>
          <a:p>
            <a:pPr lvl="1"/>
            <a:r>
              <a:rPr lang="en-US" dirty="0" smtClean="0"/>
              <a:t>MO: regulations may vary by county, city</a:t>
            </a:r>
          </a:p>
          <a:p>
            <a:pPr lvl="1"/>
            <a:r>
              <a:rPr lang="en-US" sz="2400" dirty="0" smtClean="0"/>
              <a:t>Sales in other states- check their </a:t>
            </a:r>
            <a:r>
              <a:rPr lang="en-US" sz="2400" dirty="0" err="1" smtClean="0"/>
              <a:t>regs</a:t>
            </a:r>
            <a:r>
              <a:rPr lang="en-US" sz="2400" dirty="0" smtClean="0"/>
              <a:t>, follow </a:t>
            </a:r>
            <a:r>
              <a:rPr lang="en-US" sz="2400" u="sng" dirty="0" smtClean="0"/>
              <a:t>FDA/USDA </a:t>
            </a:r>
            <a:r>
              <a:rPr lang="en-US" sz="2400" u="sng" dirty="0" err="1" smtClean="0"/>
              <a:t>regs</a:t>
            </a:r>
            <a:endParaRPr lang="en-US" sz="2400" u="sng" dirty="0" smtClean="0"/>
          </a:p>
          <a:p>
            <a:r>
              <a:rPr lang="en-US" dirty="0" smtClean="0"/>
              <a:t>Individual farmers markets may have stricter requirements</a:t>
            </a:r>
            <a:endParaRPr lang="en-US" dirty="0"/>
          </a:p>
        </p:txBody>
      </p:sp>
      <p:pic>
        <p:nvPicPr>
          <p:cNvPr id="4" name="Picture 2" descr="https://encrypted-tbn3.gstatic.com/images?q=tbn:ANd9GcTsviWfJD7dC-UadvqirNLeickiMhGz-Eu_jb-YWbE8-7gTpFRBw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0"/>
          <a:stretch/>
        </p:blipFill>
        <p:spPr bwMode="auto">
          <a:xfrm>
            <a:off x="3352800" y="5619726"/>
            <a:ext cx="4114800" cy="171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94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r>
              <a:rPr lang="en-US" sz="3600" u="sng" dirty="0" smtClean="0"/>
              <a:t>NOT</a:t>
            </a:r>
            <a:r>
              <a:rPr lang="en-US" sz="3600" dirty="0" smtClean="0"/>
              <a:t> allowed (</a:t>
            </a:r>
            <a:r>
              <a:rPr lang="en-US" sz="3600" i="1" dirty="0" smtClean="0"/>
              <a:t>WITHOUT proper licensing)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839200" cy="4525963"/>
          </a:xfrm>
        </p:spPr>
        <p:txBody>
          <a:bodyPr/>
          <a:lstStyle/>
          <a:p>
            <a:r>
              <a:rPr lang="en-US" dirty="0" smtClean="0"/>
              <a:t>Home canned </a:t>
            </a:r>
            <a:r>
              <a:rPr lang="en-US" u="sng" dirty="0" smtClean="0"/>
              <a:t>pickles</a:t>
            </a:r>
            <a:r>
              <a:rPr lang="en-US" dirty="0" smtClean="0"/>
              <a:t>, </a:t>
            </a:r>
            <a:r>
              <a:rPr lang="en-US" u="sng" dirty="0" smtClean="0"/>
              <a:t>meats</a:t>
            </a:r>
            <a:r>
              <a:rPr lang="en-US" dirty="0" smtClean="0"/>
              <a:t>, </a:t>
            </a:r>
            <a:r>
              <a:rPr lang="en-US" u="sng" dirty="0" smtClean="0"/>
              <a:t>vegetables</a:t>
            </a:r>
            <a:r>
              <a:rPr lang="en-US" dirty="0" smtClean="0"/>
              <a:t>,</a:t>
            </a:r>
            <a:r>
              <a:rPr lang="en-US" u="sng" dirty="0" smtClean="0"/>
              <a:t> sauerkraut</a:t>
            </a:r>
          </a:p>
          <a:p>
            <a:r>
              <a:rPr lang="en-US" dirty="0" smtClean="0"/>
              <a:t>Home baked cream or meringue pies, custards, cheesecakes, cream-filled cupcakes, cream cheese frostings, etc.  (need temp. control for safety) </a:t>
            </a:r>
          </a:p>
          <a:p>
            <a:r>
              <a:rPr lang="en-US" dirty="0" smtClean="0"/>
              <a:t>Home-made dairy products (cheese, yogurt, etc.) </a:t>
            </a:r>
          </a:p>
          <a:p>
            <a:r>
              <a:rPr lang="en-US" dirty="0" smtClean="0"/>
              <a:t>Uninspected meat or poultry</a:t>
            </a:r>
            <a:endParaRPr lang="en-US" dirty="0"/>
          </a:p>
        </p:txBody>
      </p:sp>
      <p:pic>
        <p:nvPicPr>
          <p:cNvPr id="4" name="Picture 7" descr="https://encrypted-tbn1.gstatic.com/images?q=tbn:ANd9GcT06bystref6R3Pv3u28sODcogf7D3RqQQ8ISVyR8n0GdRs-A-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238456"/>
            <a:ext cx="2162175" cy="161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49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Foods </a:t>
            </a:r>
            <a:r>
              <a:rPr lang="en-US" u="sng" dirty="0" smtClean="0"/>
              <a:t>allowed</a:t>
            </a:r>
            <a:r>
              <a:rPr lang="en-US" dirty="0" smtClean="0"/>
              <a:t> WITHOUT licensing</a:t>
            </a:r>
            <a:br>
              <a:rPr lang="en-US" dirty="0" smtClean="0"/>
            </a:br>
            <a:r>
              <a:rPr lang="en-US" sz="2800" dirty="0" smtClean="0"/>
              <a:t>(do NOT need to be labeled “homemade”- but can be)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4678363"/>
          </a:xfrm>
        </p:spPr>
        <p:txBody>
          <a:bodyPr/>
          <a:lstStyle/>
          <a:p>
            <a:r>
              <a:rPr lang="en-US" dirty="0" smtClean="0"/>
              <a:t>Home baked goods (cookies, breads, cakes,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Fresh or dried uncut fruits, vegetables and herbs;  some cut produce, cut herbs</a:t>
            </a:r>
          </a:p>
          <a:p>
            <a:r>
              <a:rPr lang="en-US" dirty="0" smtClean="0"/>
              <a:t>Intact salad greens</a:t>
            </a:r>
          </a:p>
          <a:p>
            <a:r>
              <a:rPr lang="en-US" dirty="0"/>
              <a:t>Dry baking mixes</a:t>
            </a:r>
          </a:p>
          <a:p>
            <a:r>
              <a:rPr lang="en-US" dirty="0" smtClean="0"/>
              <a:t>Nuts (shelled or in-shell) </a:t>
            </a:r>
          </a:p>
          <a:p>
            <a:r>
              <a:rPr lang="en-US" dirty="0" smtClean="0"/>
              <a:t>Honey </a:t>
            </a:r>
          </a:p>
          <a:p>
            <a:r>
              <a:rPr lang="en-US" dirty="0" smtClean="0"/>
              <a:t>Eggs </a:t>
            </a:r>
            <a:r>
              <a:rPr lang="en-US" sz="2200" dirty="0" smtClean="0"/>
              <a:t>(</a:t>
            </a:r>
            <a:r>
              <a:rPr lang="en-US" sz="2200" i="1" dirty="0" smtClean="0"/>
              <a:t>food safety practices recommended, even if having &lt;50 hens)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6" descr="C:\Users\lnwadike\AppData\Local\Microsoft\Windows\Temporary Internet Files\Content.IE5\RUJUEACW\5873396993_9e293cf204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971800"/>
            <a:ext cx="2857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38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dirty="0" smtClean="0"/>
              <a:t>Foods </a:t>
            </a:r>
            <a:r>
              <a:rPr lang="en-US" u="sng" dirty="0" smtClean="0"/>
              <a:t>allowed</a:t>
            </a:r>
            <a:r>
              <a:rPr lang="en-US" dirty="0" smtClean="0"/>
              <a:t> WITHOUT licensing- 2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678363"/>
          </a:xfrm>
        </p:spPr>
        <p:txBody>
          <a:bodyPr/>
          <a:lstStyle/>
          <a:p>
            <a:r>
              <a:rPr lang="en-US" dirty="0" smtClean="0"/>
              <a:t>Home canned fruit jams and jellies</a:t>
            </a:r>
          </a:p>
          <a:p>
            <a:pPr lvl="1"/>
            <a:r>
              <a:rPr lang="en-US" dirty="0" smtClean="0"/>
              <a:t>Includes jams and jellies flavored with pepper-flavor vinegar or small amounts of pepper powder</a:t>
            </a:r>
          </a:p>
          <a:p>
            <a:r>
              <a:rPr lang="en-US" dirty="0" smtClean="0"/>
              <a:t>Canned, shelf stable naturally high acid foods (canned fruits)</a:t>
            </a:r>
          </a:p>
          <a:p>
            <a:r>
              <a:rPr lang="en-US" dirty="0" smtClean="0"/>
              <a:t>Pasteurized juice, cider</a:t>
            </a:r>
          </a:p>
          <a:p>
            <a:pPr lvl="1"/>
            <a:r>
              <a:rPr lang="en-US" dirty="0" smtClean="0"/>
              <a:t>If not pasteurized, need warning statement, license</a:t>
            </a:r>
          </a:p>
          <a:p>
            <a:r>
              <a:rPr lang="en-US" dirty="0" smtClean="0"/>
              <a:t>Home made hard candies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http://www.custardbaby.com/sites/default/files/Village%20Ja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5" t="8606" r="13515" b="7215"/>
          <a:stretch/>
        </p:blipFill>
        <p:spPr bwMode="auto">
          <a:xfrm>
            <a:off x="5918346" y="5181600"/>
            <a:ext cx="15710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09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SREgr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KSREgrid</Template>
  <TotalTime>4569</TotalTime>
  <Words>1675</Words>
  <Application>Microsoft Office PowerPoint</Application>
  <PresentationFormat>On-screen Show (4:3)</PresentationFormat>
  <Paragraphs>305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KSREgrid</vt:lpstr>
      <vt:lpstr>State Food Safety Update for Farmers Markets</vt:lpstr>
      <vt:lpstr>Outline</vt:lpstr>
      <vt:lpstr>Why food safety? </vt:lpstr>
      <vt:lpstr>Why are there regulations? </vt:lpstr>
      <vt:lpstr>KSRE/KDA regulations publication</vt:lpstr>
      <vt:lpstr>Which regulations where?</vt:lpstr>
      <vt:lpstr>NOT allowed (WITHOUT proper licensing)</vt:lpstr>
      <vt:lpstr>Foods allowed WITHOUT licensing (do NOT need to be labeled “homemade”- but can be)</vt:lpstr>
      <vt:lpstr>Foods allowed WITHOUT licensing- 2</vt:lpstr>
      <vt:lpstr>Foods allowed WITHOUT licensing- 3</vt:lpstr>
      <vt:lpstr>Foods allowed WITHOUT licensing- 4</vt:lpstr>
      <vt:lpstr>Foods allowed WITH proper licensing (regardless of number of times/year sold) </vt:lpstr>
      <vt:lpstr>Foods allowed WITH proper licensing-2</vt:lpstr>
      <vt:lpstr>Foods allowed WITH proper                licensing- 3</vt:lpstr>
      <vt:lpstr>Foods that require testing first</vt:lpstr>
      <vt:lpstr>How to get the license needed?</vt:lpstr>
      <vt:lpstr>What are labeling requirements?</vt:lpstr>
      <vt:lpstr>What else is needed? </vt:lpstr>
      <vt:lpstr>Who enforces all this? </vt:lpstr>
      <vt:lpstr>General food safety practices section of publication</vt:lpstr>
      <vt:lpstr>General food safety practices section-2</vt:lpstr>
      <vt:lpstr>Selling prepared foods &amp; baked goods section</vt:lpstr>
      <vt:lpstr>Selling meat, eggs, dairy products section</vt:lpstr>
      <vt:lpstr>Other sections</vt:lpstr>
      <vt:lpstr>Incubator kitchens in KS</vt:lpstr>
      <vt:lpstr>KS processed food requirements-1</vt:lpstr>
      <vt:lpstr>KS processed food requirements-2</vt:lpstr>
      <vt:lpstr>Food safety best practices</vt:lpstr>
      <vt:lpstr>Best practices-2</vt:lpstr>
      <vt:lpstr>Best practices-3</vt:lpstr>
      <vt:lpstr>Handwashing station</vt:lpstr>
      <vt:lpstr>Hand wash station estimated costs</vt:lpstr>
      <vt:lpstr>Washing and sanitizing station</vt:lpstr>
      <vt:lpstr>Washing and sanitizing station</vt:lpstr>
      <vt:lpstr>Additional information</vt:lpstr>
      <vt:lpstr>Contact Details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Londa Nwadike</dc:creator>
  <cp:lastModifiedBy>Karen Marie Blakeslee</cp:lastModifiedBy>
  <cp:revision>80</cp:revision>
  <cp:lastPrinted>2016-02-05T20:01:00Z</cp:lastPrinted>
  <dcterms:created xsi:type="dcterms:W3CDTF">2013-08-08T21:03:43Z</dcterms:created>
  <dcterms:modified xsi:type="dcterms:W3CDTF">2016-03-09T20:01:49Z</dcterms:modified>
</cp:coreProperties>
</file>