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handoutMasterIdLst>
    <p:handoutMasterId r:id="rId26"/>
  </p:handoutMasterIdLst>
  <p:sldIdLst>
    <p:sldId id="272" r:id="rId2"/>
    <p:sldId id="356" r:id="rId3"/>
    <p:sldId id="358" r:id="rId4"/>
    <p:sldId id="357" r:id="rId5"/>
    <p:sldId id="360" r:id="rId6"/>
    <p:sldId id="273" r:id="rId7"/>
    <p:sldId id="359" r:id="rId8"/>
    <p:sldId id="295" r:id="rId9"/>
    <p:sldId id="361" r:id="rId10"/>
    <p:sldId id="325" r:id="rId11"/>
    <p:sldId id="362" r:id="rId12"/>
    <p:sldId id="363" r:id="rId13"/>
    <p:sldId id="300" r:id="rId14"/>
    <p:sldId id="301" r:id="rId15"/>
    <p:sldId id="289" r:id="rId16"/>
    <p:sldId id="287" r:id="rId17"/>
    <p:sldId id="364" r:id="rId18"/>
    <p:sldId id="365" r:id="rId19"/>
    <p:sldId id="366" r:id="rId20"/>
    <p:sldId id="310" r:id="rId21"/>
    <p:sldId id="280" r:id="rId22"/>
    <p:sldId id="349" r:id="rId23"/>
    <p:sldId id="353" r:id="rId2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9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42" autoAdjust="0"/>
    <p:restoredTop sz="94660"/>
  </p:normalViewPr>
  <p:slideViewPr>
    <p:cSldViewPr>
      <p:cViewPr varScale="1">
        <p:scale>
          <a:sx n="84" d="100"/>
          <a:sy n="84" d="100"/>
        </p:scale>
        <p:origin x="-49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296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p>
        </p:txBody>
      </p:sp>
      <p:sp>
        <p:nvSpPr>
          <p:cNvPr id="297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297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7E9855C-D6C0-4CE2-B8B6-B7784462BD71}" type="slidenum">
              <a:rPr lang="en-US"/>
              <a:pPr/>
              <a:t>‹#›</a:t>
            </a:fld>
            <a:endParaRPr lang="en-US"/>
          </a:p>
        </p:txBody>
      </p:sp>
    </p:spTree>
    <p:extLst>
      <p:ext uri="{BB962C8B-B14F-4D97-AF65-F5344CB8AC3E}">
        <p14:creationId xmlns:p14="http://schemas.microsoft.com/office/powerpoint/2010/main" val="3405279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307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307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0CC949C-D681-478C-B647-5813EE22D3EA}" type="slidenum">
              <a:rPr lang="en-US"/>
              <a:pPr/>
              <a:t>‹#›</a:t>
            </a:fld>
            <a:endParaRPr lang="en-US"/>
          </a:p>
        </p:txBody>
      </p:sp>
    </p:spTree>
    <p:extLst>
      <p:ext uri="{BB962C8B-B14F-4D97-AF65-F5344CB8AC3E}">
        <p14:creationId xmlns:p14="http://schemas.microsoft.com/office/powerpoint/2010/main" val="26586911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1C5DD2-8517-4C70-AF0D-BB5AFC27E2A2}"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US" dirty="0" smtClean="0"/>
              <a:t>Family members, but in a family farm business, it can be family members, tenants, landowners, partners…..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Cards in English and Spanish</a:t>
            </a:r>
            <a:endParaRPr lang="en-US" dirty="0"/>
          </a:p>
        </p:txBody>
      </p:sp>
      <p:sp>
        <p:nvSpPr>
          <p:cNvPr id="4" name="Slide Number Placeholder 3"/>
          <p:cNvSpPr>
            <a:spLocks noGrp="1"/>
          </p:cNvSpPr>
          <p:nvPr>
            <p:ph type="sldNum" sz="quarter" idx="10"/>
          </p:nvPr>
        </p:nvSpPr>
        <p:spPr/>
        <p:txBody>
          <a:bodyPr/>
          <a:lstStyle/>
          <a:p>
            <a:fld id="{40CC949C-D681-478C-B647-5813EE22D3E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Draw  stick figures of a family and point out number of relationships – all with different patterns.</a:t>
            </a:r>
            <a:endParaRPr lang="en-US" dirty="0"/>
          </a:p>
        </p:txBody>
      </p:sp>
      <p:sp>
        <p:nvSpPr>
          <p:cNvPr id="4" name="Slide Number Placeholder 3"/>
          <p:cNvSpPr>
            <a:spLocks noGrp="1"/>
          </p:cNvSpPr>
          <p:nvPr>
            <p:ph type="sldNum" sz="quarter" idx="10"/>
          </p:nvPr>
        </p:nvSpPr>
        <p:spPr/>
        <p:txBody>
          <a:bodyPr/>
          <a:lstStyle/>
          <a:p>
            <a:fld id="{40CC949C-D681-478C-B647-5813EE22D3EA}"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 of time when communication among family members was satisfying, either a specific time or a  period of time.  How did people react, what was said, not said, gestures.      What</a:t>
            </a:r>
            <a:r>
              <a:rPr lang="en-US" baseline="0" dirty="0" smtClean="0"/>
              <a:t> can we learn from these stories? What things are in common?  Hidden rules</a:t>
            </a:r>
            <a:endParaRPr lang="en-US" dirty="0"/>
          </a:p>
        </p:txBody>
      </p:sp>
      <p:sp>
        <p:nvSpPr>
          <p:cNvPr id="4" name="Slide Number Placeholder 3"/>
          <p:cNvSpPr>
            <a:spLocks noGrp="1"/>
          </p:cNvSpPr>
          <p:nvPr>
            <p:ph type="sldNum" sz="quarter" idx="10"/>
          </p:nvPr>
        </p:nvSpPr>
        <p:spPr/>
        <p:txBody>
          <a:bodyPr/>
          <a:lstStyle/>
          <a:p>
            <a:fld id="{40CC949C-D681-478C-B647-5813EE22D3EA}"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Bring up softly, timing important, refer to book</a:t>
            </a:r>
            <a:r>
              <a:rPr lang="en-US" baseline="0" dirty="0" smtClean="0"/>
              <a:t> marks</a:t>
            </a:r>
            <a:endParaRPr lang="en-US" dirty="0"/>
          </a:p>
        </p:txBody>
      </p:sp>
      <p:sp>
        <p:nvSpPr>
          <p:cNvPr id="4" name="Slide Number Placeholder 3"/>
          <p:cNvSpPr>
            <a:spLocks noGrp="1"/>
          </p:cNvSpPr>
          <p:nvPr>
            <p:ph type="sldNum" sz="quarter" idx="10"/>
          </p:nvPr>
        </p:nvSpPr>
        <p:spPr/>
        <p:txBody>
          <a:bodyPr/>
          <a:lstStyle/>
          <a:p>
            <a:fld id="{40CC949C-D681-478C-B647-5813EE22D3EA}"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a:t>
            </a:r>
            <a:r>
              <a:rPr lang="en-US" dirty="0" err="1" smtClean="0"/>
              <a:t>Gottman’s</a:t>
            </a:r>
            <a:r>
              <a:rPr lang="en-US" dirty="0" smtClean="0"/>
              <a:t> studio</a:t>
            </a:r>
            <a:endParaRPr lang="en-US" dirty="0"/>
          </a:p>
        </p:txBody>
      </p:sp>
      <p:sp>
        <p:nvSpPr>
          <p:cNvPr id="4" name="Slide Number Placeholder 3"/>
          <p:cNvSpPr>
            <a:spLocks noGrp="1"/>
          </p:cNvSpPr>
          <p:nvPr>
            <p:ph type="sldNum" sz="quarter" idx="10"/>
          </p:nvPr>
        </p:nvSpPr>
        <p:spPr/>
        <p:txBody>
          <a:bodyPr/>
          <a:lstStyle/>
          <a:p>
            <a:fld id="{40CC949C-D681-478C-B647-5813EE22D3EA}"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88"/>
            <a:ext cx="9155113" cy="6884988"/>
            <a:chOff x="0" y="-9"/>
            <a:chExt cx="5767" cy="4337"/>
          </a:xfrm>
        </p:grpSpPr>
        <p:sp>
          <p:nvSpPr>
            <p:cNvPr id="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ea typeface="+mn-ea"/>
              </a:endParaRPr>
            </a:p>
          </p:txBody>
        </p:sp>
        <p:sp>
          <p:nvSpPr>
            <p:cNvPr id="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ea typeface="+mn-ea"/>
              </a:endParaRPr>
            </a:p>
          </p:txBody>
        </p:sp>
        <p:sp>
          <p:nvSpPr>
            <p:cNvPr id="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ea typeface="+mn-ea"/>
              </a:endParaRPr>
            </a:p>
          </p:txBody>
        </p:sp>
        <p:sp>
          <p:nvSpPr>
            <p:cNvPr id="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a:ea typeface="+mn-ea"/>
              </a:endParaRPr>
            </a:p>
          </p:txBody>
        </p:sp>
        <p:sp>
          <p:nvSpPr>
            <p:cNvPr id="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1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1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12" name="Freeform 10"/>
            <p:cNvSpPr>
              <a:spLocks/>
            </p:cNvSpPr>
            <p:nvPr/>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1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1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1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16" name="Rectangle 14"/>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US">
                <a:ea typeface="+mn-ea"/>
              </a:endParaRPr>
            </a:p>
          </p:txBody>
        </p:sp>
        <p:sp>
          <p:nvSpPr>
            <p:cNvPr id="17" name="Freeform 15"/>
            <p:cNvSpPr>
              <a:spLocks/>
            </p:cNvSpPr>
            <p:nvPr/>
          </p:nvSpPr>
          <p:spPr bwMode="invGray">
            <a:xfrm>
              <a:off x="1632" y="2487"/>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ea typeface="+mn-ea"/>
              </a:endParaRPr>
            </a:p>
          </p:txBody>
        </p:sp>
        <p:sp>
          <p:nvSpPr>
            <p:cNvPr id="18" name="Freeform 16"/>
            <p:cNvSpPr>
              <a:spLocks/>
            </p:cNvSpPr>
            <p:nvPr/>
          </p:nvSpPr>
          <p:spPr bwMode="invGray">
            <a:xfrm>
              <a:off x="0" y="2487"/>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ea typeface="+mn-ea"/>
              </a:endParaRPr>
            </a:p>
          </p:txBody>
        </p:sp>
        <p:sp>
          <p:nvSpPr>
            <p:cNvPr id="19" name="Freeform 17"/>
            <p:cNvSpPr>
              <a:spLocks/>
            </p:cNvSpPr>
            <p:nvPr/>
          </p:nvSpPr>
          <p:spPr bwMode="invGray">
            <a:xfrm>
              <a:off x="3744" y="2487"/>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ea typeface="+mn-ea"/>
              </a:endParaRPr>
            </a:p>
          </p:txBody>
        </p:sp>
        <p:sp>
          <p:nvSpPr>
            <p:cNvPr id="20" name="Freeform 18"/>
            <p:cNvSpPr>
              <a:spLocks/>
            </p:cNvSpPr>
            <p:nvPr/>
          </p:nvSpPr>
          <p:spPr bwMode="invGray">
            <a:xfrm>
              <a:off x="1920" y="2487"/>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a:ea typeface="+mn-ea"/>
              </a:endParaRPr>
            </a:p>
          </p:txBody>
        </p:sp>
        <p:sp>
          <p:nvSpPr>
            <p:cNvPr id="21" name="Rectangle 19"/>
            <p:cNvSpPr>
              <a:spLocks noChangeArrowheads="1"/>
            </p:cNvSpPr>
            <p:nvPr/>
          </p:nvSpPr>
          <p:spPr bwMode="invGray">
            <a:xfrm>
              <a:off x="7" y="2456"/>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US">
                <a:ea typeface="+mn-ea"/>
              </a:endParaRPr>
            </a:p>
          </p:txBody>
        </p:sp>
        <p:sp>
          <p:nvSpPr>
            <p:cNvPr id="22" name="Freeform 20"/>
            <p:cNvSpPr>
              <a:spLocks/>
            </p:cNvSpPr>
            <p:nvPr/>
          </p:nvSpPr>
          <p:spPr bwMode="invGray">
            <a:xfrm>
              <a:off x="2583" y="2449"/>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23" name="Freeform 21"/>
            <p:cNvSpPr>
              <a:spLocks/>
            </p:cNvSpPr>
            <p:nvPr/>
          </p:nvSpPr>
          <p:spPr bwMode="invGray">
            <a:xfrm rot="18897039" flipH="1">
              <a:off x="148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24" name="Freeform 22"/>
            <p:cNvSpPr>
              <a:spLocks/>
            </p:cNvSpPr>
            <p:nvPr/>
          </p:nvSpPr>
          <p:spPr bwMode="invGray">
            <a:xfrm rot="18897039" flipH="1">
              <a:off x="76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25" name="Freeform 23"/>
            <p:cNvSpPr>
              <a:spLocks/>
            </p:cNvSpPr>
            <p:nvPr/>
          </p:nvSpPr>
          <p:spPr bwMode="invGray">
            <a:xfrm rot="18897039" flipH="1">
              <a:off x="31" y="2385"/>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26" name="Freeform 24"/>
            <p:cNvSpPr>
              <a:spLocks/>
            </p:cNvSpPr>
            <p:nvPr/>
          </p:nvSpPr>
          <p:spPr bwMode="invGray">
            <a:xfrm flipH="1" flipV="1">
              <a:off x="576" y="2441"/>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27" name="Freeform 25"/>
            <p:cNvSpPr>
              <a:spLocks/>
            </p:cNvSpPr>
            <p:nvPr/>
          </p:nvSpPr>
          <p:spPr bwMode="invGray">
            <a:xfrm flipH="1" flipV="1">
              <a:off x="240"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28" name="Freeform 26"/>
            <p:cNvSpPr>
              <a:spLocks/>
            </p:cNvSpPr>
            <p:nvPr/>
          </p:nvSpPr>
          <p:spPr bwMode="invGray">
            <a:xfrm flipH="1" flipV="1">
              <a:off x="3036" y="2489"/>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29" name="Freeform 27"/>
            <p:cNvSpPr>
              <a:spLocks/>
            </p:cNvSpPr>
            <p:nvPr/>
          </p:nvSpPr>
          <p:spPr bwMode="invGray">
            <a:xfrm flipH="1" flipV="1">
              <a:off x="3984"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 name="Freeform 28"/>
            <p:cNvSpPr>
              <a:spLocks/>
            </p:cNvSpPr>
            <p:nvPr/>
          </p:nvSpPr>
          <p:spPr bwMode="invGray">
            <a:xfrm flipH="1" flipV="1">
              <a:off x="3456" y="2441"/>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1" name="Rectangle 29"/>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US">
                <a:ea typeface="+mn-ea"/>
              </a:endParaRPr>
            </a:p>
          </p:txBody>
        </p:sp>
        <p:sp>
          <p:nvSpPr>
            <p:cNvPr id="32" name="Rectangle 30"/>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US">
                <a:ea typeface="+mn-ea"/>
              </a:endParaRPr>
            </a:p>
          </p:txBody>
        </p:sp>
        <p:sp>
          <p:nvSpPr>
            <p:cNvPr id="33" name="Rectangle 31"/>
            <p:cNvSpPr>
              <a:spLocks noChangeArrowheads="1"/>
            </p:cNvSpPr>
            <p:nvPr/>
          </p:nvSpPr>
          <p:spPr bwMode="hidden">
            <a:xfrm>
              <a:off x="0" y="3408"/>
              <a:ext cx="5760" cy="912"/>
            </a:xfrm>
            <a:prstGeom prst="rect">
              <a:avLst/>
            </a:prstGeom>
            <a:solidFill>
              <a:schemeClr val="bg1"/>
            </a:solidFill>
            <a:ln w="9525">
              <a:noFill/>
              <a:miter lim="800000"/>
              <a:headEnd/>
              <a:tailEnd/>
            </a:ln>
            <a:effectLst/>
          </p:spPr>
          <p:txBody>
            <a:bodyPr wrap="none" anchor="ctr"/>
            <a:lstStyle/>
            <a:p>
              <a:pPr>
                <a:defRPr/>
              </a:pPr>
              <a:endParaRPr lang="en-US">
                <a:ea typeface="+mn-ea"/>
              </a:endParaRPr>
            </a:p>
          </p:txBody>
        </p:sp>
        <p:pic>
          <p:nvPicPr>
            <p:cNvPr id="34" name="Picture 32" descr="D:\FRONTPAGE THEMES\BLITZ\BTZBUL1A.GIF"/>
            <p:cNvPicPr>
              <a:picLocks noChangeAspect="1" noChangeArrowheads="1"/>
            </p:cNvPicPr>
            <p:nvPr/>
          </p:nvPicPr>
          <p:blipFill>
            <a:blip r:embed="rId2" cstate="print"/>
            <a:srcRect/>
            <a:stretch>
              <a:fillRect/>
            </a:stretch>
          </p:blipFill>
          <p:spPr bwMode="auto">
            <a:xfrm>
              <a:off x="786" y="1650"/>
              <a:ext cx="204" cy="204"/>
            </a:xfrm>
            <a:prstGeom prst="rect">
              <a:avLst/>
            </a:prstGeom>
            <a:noFill/>
            <a:ln w="9525">
              <a:noFill/>
              <a:miter lim="800000"/>
              <a:headEnd/>
              <a:tailEnd/>
            </a:ln>
          </p:spPr>
        </p:pic>
      </p:grpSp>
      <p:sp>
        <p:nvSpPr>
          <p:cNvPr id="4129" name="Rectangle 33"/>
          <p:cNvSpPr>
            <a:spLocks noGrp="1" noChangeArrowheads="1"/>
          </p:cNvSpPr>
          <p:nvPr>
            <p:ph type="ctrTitle"/>
          </p:nvPr>
        </p:nvSpPr>
        <p:spPr>
          <a:xfrm>
            <a:off x="1676400" y="1905000"/>
            <a:ext cx="7239000" cy="1905000"/>
          </a:xfrm>
        </p:spPr>
        <p:txBody>
          <a:bodyPr/>
          <a:lstStyle>
            <a:lvl1pPr algn="l">
              <a:defRPr/>
            </a:lvl1pPr>
          </a:lstStyle>
          <a:p>
            <a:r>
              <a:rPr lang="en-US"/>
              <a:t>Click to edit Master title style</a:t>
            </a:r>
          </a:p>
        </p:txBody>
      </p:sp>
      <p:sp>
        <p:nvSpPr>
          <p:cNvPr id="4130" name="Rectangle 34"/>
          <p:cNvSpPr>
            <a:spLocks noGrp="1" noChangeArrowheads="1"/>
          </p:cNvSpPr>
          <p:nvPr>
            <p:ph type="subTitle" idx="1"/>
          </p:nvPr>
        </p:nvSpPr>
        <p:spPr>
          <a:xfrm>
            <a:off x="1676400" y="4572000"/>
            <a:ext cx="6400800" cy="1679575"/>
          </a:xfrm>
        </p:spPr>
        <p:txBody>
          <a:bodyPr anchor="ctr"/>
          <a:lstStyle>
            <a:lvl1pPr marL="0" indent="0" algn="ctr">
              <a:buFontTx/>
              <a:buNone/>
              <a:defRPr/>
            </a:lvl1pPr>
          </a:lstStyle>
          <a:p>
            <a:r>
              <a:rPr lang="en-US"/>
              <a:t>Click to edit Master subtitle style</a:t>
            </a:r>
          </a:p>
        </p:txBody>
      </p:sp>
      <p:sp>
        <p:nvSpPr>
          <p:cNvPr id="35" name="Rectangle 35"/>
          <p:cNvSpPr>
            <a:spLocks noGrp="1" noChangeArrowheads="1"/>
          </p:cNvSpPr>
          <p:nvPr>
            <p:ph type="dt" sz="half" idx="10"/>
          </p:nvPr>
        </p:nvSpPr>
        <p:spPr>
          <a:xfrm>
            <a:off x="685800" y="6324600"/>
            <a:ext cx="1905000" cy="457200"/>
          </a:xfrm>
        </p:spPr>
        <p:txBody>
          <a:bodyPr/>
          <a:lstStyle>
            <a:lvl1pPr>
              <a:defRPr/>
            </a:lvl1pPr>
          </a:lstStyle>
          <a:p>
            <a:pPr>
              <a:defRPr/>
            </a:pPr>
            <a:endParaRPr lang="en-US"/>
          </a:p>
        </p:txBody>
      </p:sp>
      <p:sp>
        <p:nvSpPr>
          <p:cNvPr id="36" name="Rectangle 36"/>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37" name="Rectangle 37"/>
          <p:cNvSpPr>
            <a:spLocks noGrp="1" noChangeArrowheads="1"/>
          </p:cNvSpPr>
          <p:nvPr>
            <p:ph type="sldNum" sz="quarter" idx="12"/>
          </p:nvPr>
        </p:nvSpPr>
        <p:spPr>
          <a:xfrm>
            <a:off x="6553200" y="6324600"/>
            <a:ext cx="1905000" cy="457200"/>
          </a:xfrm>
        </p:spPr>
        <p:txBody>
          <a:bodyPr/>
          <a:lstStyle>
            <a:lvl1pPr>
              <a:defRPr/>
            </a:lvl1pPr>
          </a:lstStyle>
          <a:p>
            <a:fld id="{88C5C908-FBE5-4BBF-BB29-54FC6D17343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3"/>
          <p:cNvSpPr>
            <a:spLocks noGrp="1" noChangeArrowheads="1"/>
          </p:cNvSpPr>
          <p:nvPr>
            <p:ph type="ftr" sz="quarter" idx="11"/>
          </p:nvPr>
        </p:nvSpPr>
        <p:spPr>
          <a:ln/>
        </p:spPr>
        <p:txBody>
          <a:bodyPr/>
          <a:lstStyle>
            <a:lvl1pPr>
              <a:defRPr/>
            </a:lvl1pPr>
          </a:lstStyle>
          <a:p>
            <a:pPr>
              <a:defRPr/>
            </a:pPr>
            <a:endParaRPr lang="en-US"/>
          </a:p>
        </p:txBody>
      </p:sp>
      <p:sp>
        <p:nvSpPr>
          <p:cNvPr id="6" name="Rectangle 34"/>
          <p:cNvSpPr>
            <a:spLocks noGrp="1" noChangeArrowheads="1"/>
          </p:cNvSpPr>
          <p:nvPr>
            <p:ph type="sldNum" sz="quarter" idx="12"/>
          </p:nvPr>
        </p:nvSpPr>
        <p:spPr>
          <a:ln/>
        </p:spPr>
        <p:txBody>
          <a:bodyPr/>
          <a:lstStyle>
            <a:lvl1pPr>
              <a:defRPr/>
            </a:lvl1pPr>
          </a:lstStyle>
          <a:p>
            <a:fld id="{BFB31B4A-7547-45D9-AB77-13152732CBC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47663"/>
            <a:ext cx="1943100" cy="57483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47663"/>
            <a:ext cx="5676900" cy="5748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3"/>
          <p:cNvSpPr>
            <a:spLocks noGrp="1" noChangeArrowheads="1"/>
          </p:cNvSpPr>
          <p:nvPr>
            <p:ph type="ftr" sz="quarter" idx="11"/>
          </p:nvPr>
        </p:nvSpPr>
        <p:spPr>
          <a:ln/>
        </p:spPr>
        <p:txBody>
          <a:bodyPr/>
          <a:lstStyle>
            <a:lvl1pPr>
              <a:defRPr/>
            </a:lvl1pPr>
          </a:lstStyle>
          <a:p>
            <a:pPr>
              <a:defRPr/>
            </a:pPr>
            <a:endParaRPr lang="en-US"/>
          </a:p>
        </p:txBody>
      </p:sp>
      <p:sp>
        <p:nvSpPr>
          <p:cNvPr id="6" name="Rectangle 34"/>
          <p:cNvSpPr>
            <a:spLocks noGrp="1" noChangeArrowheads="1"/>
          </p:cNvSpPr>
          <p:nvPr>
            <p:ph type="sldNum" sz="quarter" idx="12"/>
          </p:nvPr>
        </p:nvSpPr>
        <p:spPr>
          <a:ln/>
        </p:spPr>
        <p:txBody>
          <a:bodyPr/>
          <a:lstStyle>
            <a:lvl1pPr>
              <a:defRPr/>
            </a:lvl1pPr>
          </a:lstStyle>
          <a:p>
            <a:fld id="{997EBC7F-CFDB-46E6-A161-BC12B37DE81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3"/>
          <p:cNvSpPr>
            <a:spLocks noGrp="1" noChangeArrowheads="1"/>
          </p:cNvSpPr>
          <p:nvPr>
            <p:ph type="ftr" sz="quarter" idx="11"/>
          </p:nvPr>
        </p:nvSpPr>
        <p:spPr>
          <a:ln/>
        </p:spPr>
        <p:txBody>
          <a:bodyPr/>
          <a:lstStyle>
            <a:lvl1pPr>
              <a:defRPr/>
            </a:lvl1pPr>
          </a:lstStyle>
          <a:p>
            <a:pPr>
              <a:defRPr/>
            </a:pPr>
            <a:endParaRPr lang="en-US"/>
          </a:p>
        </p:txBody>
      </p:sp>
      <p:sp>
        <p:nvSpPr>
          <p:cNvPr id="6" name="Rectangle 34"/>
          <p:cNvSpPr>
            <a:spLocks noGrp="1" noChangeArrowheads="1"/>
          </p:cNvSpPr>
          <p:nvPr>
            <p:ph type="sldNum" sz="quarter" idx="12"/>
          </p:nvPr>
        </p:nvSpPr>
        <p:spPr>
          <a:ln/>
        </p:spPr>
        <p:txBody>
          <a:bodyPr/>
          <a:lstStyle>
            <a:lvl1pPr>
              <a:defRPr/>
            </a:lvl1pPr>
          </a:lstStyle>
          <a:p>
            <a:fld id="{7C2D114D-B111-436F-826C-C20610E6F47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3"/>
          <p:cNvSpPr>
            <a:spLocks noGrp="1" noChangeArrowheads="1"/>
          </p:cNvSpPr>
          <p:nvPr>
            <p:ph type="ftr" sz="quarter" idx="11"/>
          </p:nvPr>
        </p:nvSpPr>
        <p:spPr>
          <a:ln/>
        </p:spPr>
        <p:txBody>
          <a:bodyPr/>
          <a:lstStyle>
            <a:lvl1pPr>
              <a:defRPr/>
            </a:lvl1pPr>
          </a:lstStyle>
          <a:p>
            <a:pPr>
              <a:defRPr/>
            </a:pPr>
            <a:endParaRPr lang="en-US"/>
          </a:p>
        </p:txBody>
      </p:sp>
      <p:sp>
        <p:nvSpPr>
          <p:cNvPr id="6" name="Rectangle 34"/>
          <p:cNvSpPr>
            <a:spLocks noGrp="1" noChangeArrowheads="1"/>
          </p:cNvSpPr>
          <p:nvPr>
            <p:ph type="sldNum" sz="quarter" idx="12"/>
          </p:nvPr>
        </p:nvSpPr>
        <p:spPr>
          <a:ln/>
        </p:spPr>
        <p:txBody>
          <a:bodyPr/>
          <a:lstStyle>
            <a:lvl1pPr>
              <a:defRPr/>
            </a:lvl1pPr>
          </a:lstStyle>
          <a:p>
            <a:fld id="{0A670C13-337C-45FB-9F20-5FE5685636A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3"/>
          <p:cNvSpPr>
            <a:spLocks noGrp="1" noChangeArrowheads="1"/>
          </p:cNvSpPr>
          <p:nvPr>
            <p:ph type="ftr" sz="quarter" idx="11"/>
          </p:nvPr>
        </p:nvSpPr>
        <p:spPr>
          <a:ln/>
        </p:spPr>
        <p:txBody>
          <a:bodyPr/>
          <a:lstStyle>
            <a:lvl1pPr>
              <a:defRPr/>
            </a:lvl1pPr>
          </a:lstStyle>
          <a:p>
            <a:pPr>
              <a:defRPr/>
            </a:pPr>
            <a:endParaRPr lang="en-US"/>
          </a:p>
        </p:txBody>
      </p:sp>
      <p:sp>
        <p:nvSpPr>
          <p:cNvPr id="7" name="Rectangle 34"/>
          <p:cNvSpPr>
            <a:spLocks noGrp="1" noChangeArrowheads="1"/>
          </p:cNvSpPr>
          <p:nvPr>
            <p:ph type="sldNum" sz="quarter" idx="12"/>
          </p:nvPr>
        </p:nvSpPr>
        <p:spPr>
          <a:ln/>
        </p:spPr>
        <p:txBody>
          <a:bodyPr/>
          <a:lstStyle>
            <a:lvl1pPr>
              <a:defRPr/>
            </a:lvl1pPr>
          </a:lstStyle>
          <a:p>
            <a:fld id="{84A04F8B-9320-43B1-8878-FCBD461818E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2"/>
          <p:cNvSpPr>
            <a:spLocks noGrp="1" noChangeArrowheads="1"/>
          </p:cNvSpPr>
          <p:nvPr>
            <p:ph type="dt" sz="half" idx="10"/>
          </p:nvPr>
        </p:nvSpPr>
        <p:spPr>
          <a:ln/>
        </p:spPr>
        <p:txBody>
          <a:bodyPr/>
          <a:lstStyle>
            <a:lvl1pPr>
              <a:defRPr/>
            </a:lvl1pPr>
          </a:lstStyle>
          <a:p>
            <a:pPr>
              <a:defRPr/>
            </a:pPr>
            <a:endParaRPr lang="en-US"/>
          </a:p>
        </p:txBody>
      </p:sp>
      <p:sp>
        <p:nvSpPr>
          <p:cNvPr id="8" name="Rectangle 33"/>
          <p:cNvSpPr>
            <a:spLocks noGrp="1" noChangeArrowheads="1"/>
          </p:cNvSpPr>
          <p:nvPr>
            <p:ph type="ftr" sz="quarter" idx="11"/>
          </p:nvPr>
        </p:nvSpPr>
        <p:spPr>
          <a:ln/>
        </p:spPr>
        <p:txBody>
          <a:bodyPr/>
          <a:lstStyle>
            <a:lvl1pPr>
              <a:defRPr/>
            </a:lvl1pPr>
          </a:lstStyle>
          <a:p>
            <a:pPr>
              <a:defRPr/>
            </a:pPr>
            <a:endParaRPr lang="en-US"/>
          </a:p>
        </p:txBody>
      </p:sp>
      <p:sp>
        <p:nvSpPr>
          <p:cNvPr id="9" name="Rectangle 34"/>
          <p:cNvSpPr>
            <a:spLocks noGrp="1" noChangeArrowheads="1"/>
          </p:cNvSpPr>
          <p:nvPr>
            <p:ph type="sldNum" sz="quarter" idx="12"/>
          </p:nvPr>
        </p:nvSpPr>
        <p:spPr>
          <a:ln/>
        </p:spPr>
        <p:txBody>
          <a:bodyPr/>
          <a:lstStyle>
            <a:lvl1pPr>
              <a:defRPr/>
            </a:lvl1pPr>
          </a:lstStyle>
          <a:p>
            <a:fld id="{E3EF1A40-492A-40A7-A788-7E289D47A10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2"/>
          <p:cNvSpPr>
            <a:spLocks noGrp="1" noChangeArrowheads="1"/>
          </p:cNvSpPr>
          <p:nvPr>
            <p:ph type="dt" sz="half" idx="10"/>
          </p:nvPr>
        </p:nvSpPr>
        <p:spPr>
          <a:ln/>
        </p:spPr>
        <p:txBody>
          <a:bodyPr/>
          <a:lstStyle>
            <a:lvl1pPr>
              <a:defRPr/>
            </a:lvl1pPr>
          </a:lstStyle>
          <a:p>
            <a:pPr>
              <a:defRPr/>
            </a:pPr>
            <a:endParaRPr lang="en-US"/>
          </a:p>
        </p:txBody>
      </p:sp>
      <p:sp>
        <p:nvSpPr>
          <p:cNvPr id="4" name="Rectangle 33"/>
          <p:cNvSpPr>
            <a:spLocks noGrp="1" noChangeArrowheads="1"/>
          </p:cNvSpPr>
          <p:nvPr>
            <p:ph type="ftr" sz="quarter" idx="11"/>
          </p:nvPr>
        </p:nvSpPr>
        <p:spPr>
          <a:ln/>
        </p:spPr>
        <p:txBody>
          <a:bodyPr/>
          <a:lstStyle>
            <a:lvl1pPr>
              <a:defRPr/>
            </a:lvl1pPr>
          </a:lstStyle>
          <a:p>
            <a:pPr>
              <a:defRPr/>
            </a:pPr>
            <a:endParaRPr lang="en-US"/>
          </a:p>
        </p:txBody>
      </p:sp>
      <p:sp>
        <p:nvSpPr>
          <p:cNvPr id="5" name="Rectangle 34"/>
          <p:cNvSpPr>
            <a:spLocks noGrp="1" noChangeArrowheads="1"/>
          </p:cNvSpPr>
          <p:nvPr>
            <p:ph type="sldNum" sz="quarter" idx="12"/>
          </p:nvPr>
        </p:nvSpPr>
        <p:spPr>
          <a:ln/>
        </p:spPr>
        <p:txBody>
          <a:bodyPr/>
          <a:lstStyle>
            <a:lvl1pPr>
              <a:defRPr/>
            </a:lvl1pPr>
          </a:lstStyle>
          <a:p>
            <a:fld id="{9AA56A2C-5215-4A55-817E-D5B41354901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US"/>
          </a:p>
        </p:txBody>
      </p:sp>
      <p:sp>
        <p:nvSpPr>
          <p:cNvPr id="3" name="Rectangle 33"/>
          <p:cNvSpPr>
            <a:spLocks noGrp="1" noChangeArrowheads="1"/>
          </p:cNvSpPr>
          <p:nvPr>
            <p:ph type="ftr" sz="quarter" idx="11"/>
          </p:nvPr>
        </p:nvSpPr>
        <p:spPr>
          <a:ln/>
        </p:spPr>
        <p:txBody>
          <a:bodyPr/>
          <a:lstStyle>
            <a:lvl1pPr>
              <a:defRPr/>
            </a:lvl1pPr>
          </a:lstStyle>
          <a:p>
            <a:pPr>
              <a:defRPr/>
            </a:pPr>
            <a:endParaRPr lang="en-US"/>
          </a:p>
        </p:txBody>
      </p:sp>
      <p:sp>
        <p:nvSpPr>
          <p:cNvPr id="4" name="Rectangle 34"/>
          <p:cNvSpPr>
            <a:spLocks noGrp="1" noChangeArrowheads="1"/>
          </p:cNvSpPr>
          <p:nvPr>
            <p:ph type="sldNum" sz="quarter" idx="12"/>
          </p:nvPr>
        </p:nvSpPr>
        <p:spPr>
          <a:ln/>
        </p:spPr>
        <p:txBody>
          <a:bodyPr/>
          <a:lstStyle>
            <a:lvl1pPr>
              <a:defRPr/>
            </a:lvl1pPr>
          </a:lstStyle>
          <a:p>
            <a:fld id="{E2A9AD18-2FFB-4DF8-92B5-CCB2F38690C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3"/>
          <p:cNvSpPr>
            <a:spLocks noGrp="1" noChangeArrowheads="1"/>
          </p:cNvSpPr>
          <p:nvPr>
            <p:ph type="ftr" sz="quarter" idx="11"/>
          </p:nvPr>
        </p:nvSpPr>
        <p:spPr>
          <a:ln/>
        </p:spPr>
        <p:txBody>
          <a:bodyPr/>
          <a:lstStyle>
            <a:lvl1pPr>
              <a:defRPr/>
            </a:lvl1pPr>
          </a:lstStyle>
          <a:p>
            <a:pPr>
              <a:defRPr/>
            </a:pPr>
            <a:endParaRPr lang="en-US"/>
          </a:p>
        </p:txBody>
      </p:sp>
      <p:sp>
        <p:nvSpPr>
          <p:cNvPr id="7" name="Rectangle 34"/>
          <p:cNvSpPr>
            <a:spLocks noGrp="1" noChangeArrowheads="1"/>
          </p:cNvSpPr>
          <p:nvPr>
            <p:ph type="sldNum" sz="quarter" idx="12"/>
          </p:nvPr>
        </p:nvSpPr>
        <p:spPr>
          <a:ln/>
        </p:spPr>
        <p:txBody>
          <a:bodyPr/>
          <a:lstStyle>
            <a:lvl1pPr>
              <a:defRPr/>
            </a:lvl1pPr>
          </a:lstStyle>
          <a:p>
            <a:fld id="{0D3E3113-962F-48F4-B689-5F63748AC56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3"/>
          <p:cNvSpPr>
            <a:spLocks noGrp="1" noChangeArrowheads="1"/>
          </p:cNvSpPr>
          <p:nvPr>
            <p:ph type="ftr" sz="quarter" idx="11"/>
          </p:nvPr>
        </p:nvSpPr>
        <p:spPr>
          <a:ln/>
        </p:spPr>
        <p:txBody>
          <a:bodyPr/>
          <a:lstStyle>
            <a:lvl1pPr>
              <a:defRPr/>
            </a:lvl1pPr>
          </a:lstStyle>
          <a:p>
            <a:pPr>
              <a:defRPr/>
            </a:pPr>
            <a:endParaRPr lang="en-US"/>
          </a:p>
        </p:txBody>
      </p:sp>
      <p:sp>
        <p:nvSpPr>
          <p:cNvPr id="7" name="Rectangle 34"/>
          <p:cNvSpPr>
            <a:spLocks noGrp="1" noChangeArrowheads="1"/>
          </p:cNvSpPr>
          <p:nvPr>
            <p:ph type="sldNum" sz="quarter" idx="12"/>
          </p:nvPr>
        </p:nvSpPr>
        <p:spPr>
          <a:ln/>
        </p:spPr>
        <p:txBody>
          <a:bodyPr/>
          <a:lstStyle>
            <a:lvl1pPr>
              <a:defRPr/>
            </a:lvl1pPr>
          </a:lstStyle>
          <a:p>
            <a:fld id="{97A0BEDA-2E42-49F3-9D2D-4601A5D4A36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ea typeface="+mn-ea"/>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ea typeface="+mn-ea"/>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ea typeface="+mn-ea"/>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a:ea typeface="+mn-ea"/>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US">
                <a:ea typeface="+mn-ea"/>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ea typeface="+mn-ea"/>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ea typeface="+mn-ea"/>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ea typeface="+mn-ea"/>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a:ea typeface="+mn-ea"/>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US">
                <a:ea typeface="+mn-ea"/>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US">
                <a:ea typeface="+mn-ea"/>
              </a:endParaRPr>
            </a:p>
          </p:txBody>
        </p:sp>
      </p:grpSp>
      <p:sp>
        <p:nvSpPr>
          <p:cNvPr id="1027" name="Rectangle 30"/>
          <p:cNvSpPr>
            <a:spLocks noGrp="1" noChangeArrowheads="1"/>
          </p:cNvSpPr>
          <p:nvPr>
            <p:ph type="title"/>
          </p:nvPr>
        </p:nvSpPr>
        <p:spPr bwMode="auto">
          <a:xfrm>
            <a:off x="685800" y="347663"/>
            <a:ext cx="7772400" cy="166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ea typeface="+mn-ea"/>
              </a:defRPr>
            </a:lvl1pPr>
          </a:lstStyle>
          <a:p>
            <a:pPr>
              <a:defRPr/>
            </a:pPr>
            <a:endParaRPr lang="en-US"/>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ea typeface="+mn-ea"/>
              </a:defRPr>
            </a:lvl1pPr>
          </a:lstStyle>
          <a:p>
            <a:pPr>
              <a:defRPr/>
            </a:pPr>
            <a:endParaRPr lang="en-US"/>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Arial" charset="0"/>
              </a:defRPr>
            </a:lvl1pPr>
          </a:lstStyle>
          <a:p>
            <a:fld id="{45ADF9C5-5DB0-4068-8826-88E042361A66}"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Arial Black" pitchFamily="34" charset="0"/>
          <a:ea typeface="ＭＳ Ｐゴシック" charset="-128"/>
        </a:defRPr>
      </a:lvl2pPr>
      <a:lvl3pPr algn="ctr" rtl="0" eaLnBrk="0" fontAlgn="base" hangingPunct="0">
        <a:spcBef>
          <a:spcPct val="0"/>
        </a:spcBef>
        <a:spcAft>
          <a:spcPct val="0"/>
        </a:spcAft>
        <a:defRPr sz="4400">
          <a:solidFill>
            <a:schemeClr val="tx2"/>
          </a:solidFill>
          <a:latin typeface="Arial Black" pitchFamily="34" charset="0"/>
          <a:ea typeface="ＭＳ Ｐゴシック" charset="-128"/>
        </a:defRPr>
      </a:lvl3pPr>
      <a:lvl4pPr algn="ctr" rtl="0" eaLnBrk="0" fontAlgn="base" hangingPunct="0">
        <a:spcBef>
          <a:spcPct val="0"/>
        </a:spcBef>
        <a:spcAft>
          <a:spcPct val="0"/>
        </a:spcAft>
        <a:defRPr sz="4400">
          <a:solidFill>
            <a:schemeClr val="tx2"/>
          </a:solidFill>
          <a:latin typeface="Arial Black" pitchFamily="34" charset="0"/>
          <a:ea typeface="ＭＳ Ｐゴシック" charset="-128"/>
        </a:defRPr>
      </a:lvl4pPr>
      <a:lvl5pPr algn="ctr" rtl="0" eaLnBrk="0" fontAlgn="base" hangingPunct="0">
        <a:spcBef>
          <a:spcPct val="0"/>
        </a:spcBef>
        <a:spcAft>
          <a:spcPct val="0"/>
        </a:spcAft>
        <a:defRPr sz="4400">
          <a:solidFill>
            <a:schemeClr val="tx2"/>
          </a:solidFill>
          <a:latin typeface="Arial Black" pitchFamily="34" charset="0"/>
          <a:ea typeface="ＭＳ Ｐゴシック" charset="-128"/>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13"/>
        </a:buBlip>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lr>
          <a:schemeClr val="tx2"/>
        </a:buClr>
        <a:buSzPct val="70000"/>
        <a:buFont typeface="Wingdings" charset="2"/>
        <a:buChar char="l"/>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charset="2"/>
        <a:buChar char="l"/>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1"/>
        </a:buClr>
        <a:buSzPct val="60000"/>
        <a:buFont typeface="Wingdings" charset="2"/>
        <a:buChar char="l"/>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SzPct val="60000"/>
        <a:buFont typeface="Wingdings"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371600" y="-760192"/>
            <a:ext cx="7239000" cy="6093976"/>
          </a:xfrm>
        </p:spPr>
        <p:txBody>
          <a:bodyPr/>
          <a:lstStyle/>
          <a:p>
            <a:pPr algn="ctr" eaLnBrk="1" hangingPunct="1"/>
            <a:r>
              <a:rPr lang="en-US" sz="5400" dirty="0" smtClean="0"/>
              <a:t/>
            </a:r>
            <a:br>
              <a:rPr lang="en-US" sz="5400" dirty="0" smtClean="0"/>
            </a:br>
            <a:r>
              <a:rPr lang="en-US" sz="5400" dirty="0" smtClean="0"/>
              <a:t/>
            </a:r>
            <a:br>
              <a:rPr lang="en-US" sz="5400" dirty="0" smtClean="0"/>
            </a:br>
            <a:r>
              <a:rPr lang="en-US" sz="5400" dirty="0" err="1" smtClean="0"/>
              <a:t>FamilyTALK</a:t>
            </a:r>
            <a:r>
              <a:rPr lang="en-US" sz="5400" dirty="0" smtClean="0"/>
              <a:t>: </a:t>
            </a:r>
            <a:br>
              <a:rPr lang="en-US" sz="5400" dirty="0" smtClean="0"/>
            </a:br>
            <a:r>
              <a:rPr lang="en-US" sz="5400" dirty="0" smtClean="0"/>
              <a:t>Making It Work</a:t>
            </a:r>
            <a:br>
              <a:rPr lang="en-US" sz="5400" dirty="0" smtClean="0"/>
            </a:br>
            <a:r>
              <a:rPr lang="en-US" sz="4000" dirty="0" smtClean="0"/>
              <a:t>Leader Guide MF2996</a:t>
            </a:r>
            <a:br>
              <a:rPr lang="en-US" sz="4000" dirty="0" smtClean="0"/>
            </a:br>
            <a:r>
              <a:rPr lang="en-US" sz="4000" dirty="0" smtClean="0"/>
              <a:t>Fact Sheet MF2995</a:t>
            </a:r>
            <a:r>
              <a:rPr lang="en-US" sz="5400" dirty="0" smtClean="0"/>
              <a:t> </a:t>
            </a:r>
            <a:br>
              <a:rPr lang="en-US" sz="5400" dirty="0" smtClean="0"/>
            </a:br>
            <a:r>
              <a:rPr lang="en-US" sz="4000" dirty="0" smtClean="0"/>
              <a:t/>
            </a:r>
            <a:br>
              <a:rPr lang="en-US" sz="4000" dirty="0" smtClean="0"/>
            </a:br>
            <a:endParaRPr lang="en-US" sz="4000" dirty="0" smtClean="0"/>
          </a:p>
        </p:txBody>
      </p:sp>
      <p:sp>
        <p:nvSpPr>
          <p:cNvPr id="15363" name="Text Box 5"/>
          <p:cNvSpPr txBox="1">
            <a:spLocks noChangeArrowheads="1"/>
          </p:cNvSpPr>
          <p:nvPr/>
        </p:nvSpPr>
        <p:spPr bwMode="auto">
          <a:xfrm>
            <a:off x="1905000" y="4953000"/>
            <a:ext cx="5181600" cy="457200"/>
          </a:xfrm>
          <a:prstGeom prst="rect">
            <a:avLst/>
          </a:prstGeom>
          <a:noFill/>
          <a:ln w="9525">
            <a:noFill/>
            <a:miter lim="800000"/>
            <a:headEnd/>
            <a:tailEnd/>
          </a:ln>
        </p:spPr>
        <p:txBody>
          <a:bodyPr>
            <a:spAutoFit/>
          </a:bodyPr>
          <a:lstStyle/>
          <a:p>
            <a:endParaRPr lang="en-US"/>
          </a:p>
        </p:txBody>
      </p:sp>
      <p:sp>
        <p:nvSpPr>
          <p:cNvPr id="15364" name="Text Box 6"/>
          <p:cNvSpPr txBox="1">
            <a:spLocks noChangeArrowheads="1"/>
          </p:cNvSpPr>
          <p:nvPr/>
        </p:nvSpPr>
        <p:spPr bwMode="auto">
          <a:xfrm>
            <a:off x="1752600" y="4114800"/>
            <a:ext cx="6096000" cy="1877437"/>
          </a:xfrm>
          <a:prstGeom prst="rect">
            <a:avLst/>
          </a:prstGeom>
          <a:noFill/>
          <a:ln w="9525">
            <a:noFill/>
            <a:miter lim="800000"/>
            <a:headEnd/>
            <a:tailEnd/>
          </a:ln>
        </p:spPr>
        <p:txBody>
          <a:bodyPr>
            <a:spAutoFit/>
          </a:bodyPr>
          <a:lstStyle/>
          <a:p>
            <a:pPr algn="ctr"/>
            <a:endParaRPr lang="en-US" sz="2800" dirty="0" smtClean="0"/>
          </a:p>
          <a:p>
            <a:pPr algn="ctr"/>
            <a:r>
              <a:rPr lang="en-US" sz="2800" dirty="0" smtClean="0"/>
              <a:t>Charlotte </a:t>
            </a:r>
            <a:r>
              <a:rPr lang="en-US" sz="2800" dirty="0"/>
              <a:t>Shoup Olsen, Ph.D., CFLE</a:t>
            </a:r>
          </a:p>
          <a:p>
            <a:pPr algn="ctr"/>
            <a:r>
              <a:rPr lang="en-US" sz="2000" dirty="0"/>
              <a:t>Family Systems Specialist</a:t>
            </a:r>
          </a:p>
          <a:p>
            <a:pPr algn="ctr"/>
            <a:r>
              <a:rPr lang="en-US" sz="2000" dirty="0"/>
              <a:t>K-State Research &amp; Extension</a:t>
            </a:r>
          </a:p>
          <a:p>
            <a:pPr algn="ctr"/>
            <a:endParaRPr lang="en-US" sz="2000" dirty="0"/>
          </a:p>
        </p:txBody>
      </p:sp>
      <p:pic>
        <p:nvPicPr>
          <p:cNvPr id="5" name="Picture 4" descr="ksre.jpg"/>
          <p:cNvPicPr>
            <a:picLocks noChangeAspect="1"/>
          </p:cNvPicPr>
          <p:nvPr/>
        </p:nvPicPr>
        <p:blipFill>
          <a:blip r:embed="rId3" cstate="print"/>
          <a:stretch>
            <a:fillRect/>
          </a:stretch>
        </p:blipFill>
        <p:spPr>
          <a:xfrm>
            <a:off x="3733800" y="6019800"/>
            <a:ext cx="2209800" cy="7334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3364"/>
            <a:ext cx="7772400" cy="5324535"/>
          </a:xfrm>
        </p:spPr>
        <p:txBody>
          <a:bodyPr/>
          <a:lstStyle/>
          <a:p>
            <a:r>
              <a:rPr lang="en-US" i="1" dirty="0" smtClean="0"/>
              <a:t>“One of the easiest human acts is also the most healing.  Listening to someone.  Simply listening.  Not advising or coaching, but silently and fully listening.”</a:t>
            </a:r>
            <a:r>
              <a:rPr lang="en-US" dirty="0" smtClean="0"/>
              <a:t/>
            </a:r>
            <a:br>
              <a:rPr lang="en-US" dirty="0" smtClean="0"/>
            </a:br>
            <a:r>
              <a:rPr lang="en-US" sz="3200" dirty="0" smtClean="0"/>
              <a:t>Margaret J. Wheatley</a:t>
            </a:r>
            <a:endParaRPr lang="en-US" dirty="0"/>
          </a:p>
        </p:txBody>
      </p:sp>
      <p:pic>
        <p:nvPicPr>
          <p:cNvPr id="3" name="Picture 2" descr="ksre.jpg"/>
          <p:cNvPicPr>
            <a:picLocks noChangeAspect="1"/>
          </p:cNvPicPr>
          <p:nvPr/>
        </p:nvPicPr>
        <p:blipFill>
          <a:blip r:embed="rId2" cstate="print"/>
          <a:stretch>
            <a:fillRect/>
          </a:stretch>
        </p:blipFill>
        <p:spPr>
          <a:xfrm>
            <a:off x="3429000" y="6124575"/>
            <a:ext cx="2209800" cy="7334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338710"/>
          </a:xfrm>
        </p:spPr>
        <p:txBody>
          <a:bodyPr/>
          <a:lstStyle/>
          <a:p>
            <a:r>
              <a:rPr lang="en-US" sz="4000" dirty="0" err="1" smtClean="0"/>
              <a:t>Nonverbals</a:t>
            </a:r>
            <a:r>
              <a:rPr lang="en-US" sz="4000" dirty="0" smtClean="0"/>
              <a:t> are important.</a:t>
            </a:r>
            <a:r>
              <a:rPr lang="en-US" dirty="0" smtClean="0"/>
              <a:t/>
            </a:r>
            <a:br>
              <a:rPr lang="en-US" dirty="0" smtClean="0"/>
            </a:br>
            <a:r>
              <a:rPr lang="en-US" sz="2400" dirty="0" smtClean="0"/>
              <a:t>(symbolic interaction)</a:t>
            </a:r>
            <a:endParaRPr lang="en-US" dirty="0"/>
          </a:p>
        </p:txBody>
      </p:sp>
      <p:sp>
        <p:nvSpPr>
          <p:cNvPr id="3" name="Content Placeholder 2"/>
          <p:cNvSpPr>
            <a:spLocks noGrp="1"/>
          </p:cNvSpPr>
          <p:nvPr>
            <p:ph idx="1"/>
          </p:nvPr>
        </p:nvSpPr>
        <p:spPr/>
        <p:txBody>
          <a:bodyPr/>
          <a:lstStyle/>
          <a:p>
            <a:pPr algn="ctr">
              <a:buNone/>
            </a:pPr>
            <a:r>
              <a:rPr lang="en-US" dirty="0" smtClean="0"/>
              <a:t>Activity 2</a:t>
            </a:r>
          </a:p>
          <a:p>
            <a:r>
              <a:rPr lang="en-US" dirty="0" smtClean="0"/>
              <a:t>Ask group to walk about with +/- </a:t>
            </a:r>
            <a:r>
              <a:rPr lang="en-US" dirty="0" err="1" smtClean="0"/>
              <a:t>nonverbals</a:t>
            </a:r>
            <a:r>
              <a:rPr lang="en-US" dirty="0" smtClean="0"/>
              <a:t>.</a:t>
            </a:r>
          </a:p>
          <a:p>
            <a:r>
              <a:rPr lang="en-US" dirty="0" smtClean="0"/>
              <a:t>Repeat with one on one communication.</a:t>
            </a:r>
          </a:p>
          <a:p>
            <a:r>
              <a:rPr lang="en-US" dirty="0" smtClean="0"/>
              <a:t>ASK questions to facilitate learning:</a:t>
            </a:r>
          </a:p>
          <a:p>
            <a:pPr>
              <a:buNone/>
            </a:pPr>
            <a:r>
              <a:rPr lang="en-US" dirty="0" smtClean="0"/>
              <a:t>	</a:t>
            </a:r>
            <a:r>
              <a:rPr lang="en-US" sz="2000" dirty="0" smtClean="0"/>
              <a:t>How did the speaker feel when listener looked away? How did listener feel when looking away? Why do you think you had these feelings? What would you like from a family who you want to listen to you?</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2244419"/>
          </a:xfrm>
        </p:spPr>
        <p:txBody>
          <a:bodyPr/>
          <a:lstStyle/>
          <a:p>
            <a:r>
              <a:rPr lang="en-US" sz="4000" dirty="0" smtClean="0"/>
              <a:t>Handling conflict in respectful ways is powerful.</a:t>
            </a:r>
            <a:r>
              <a:rPr lang="en-US" dirty="0" smtClean="0"/>
              <a:t/>
            </a:r>
            <a:br>
              <a:rPr lang="en-US" dirty="0" smtClean="0"/>
            </a:br>
            <a:r>
              <a:rPr lang="en-US" sz="3200" dirty="0" smtClean="0"/>
              <a:t>(family strengths approach)</a:t>
            </a:r>
            <a:endParaRPr lang="en-US" dirty="0"/>
          </a:p>
        </p:txBody>
      </p:sp>
      <p:sp>
        <p:nvSpPr>
          <p:cNvPr id="3" name="Content Placeholder 2"/>
          <p:cNvSpPr>
            <a:spLocks noGrp="1"/>
          </p:cNvSpPr>
          <p:nvPr>
            <p:ph idx="1"/>
          </p:nvPr>
        </p:nvSpPr>
        <p:spPr>
          <a:xfrm>
            <a:off x="685800" y="2514600"/>
            <a:ext cx="7772400" cy="3581400"/>
          </a:xfrm>
        </p:spPr>
        <p:txBody>
          <a:bodyPr/>
          <a:lstStyle/>
          <a:p>
            <a:pPr algn="ctr">
              <a:buNone/>
            </a:pPr>
            <a:r>
              <a:rPr lang="en-US" dirty="0" smtClean="0"/>
              <a:t>Activity 3</a:t>
            </a:r>
          </a:p>
          <a:p>
            <a:pPr>
              <a:buFont typeface="Arial" pitchFamily="34" charset="0"/>
              <a:buChar char="•"/>
            </a:pPr>
            <a:r>
              <a:rPr lang="en-US" dirty="0" smtClean="0"/>
              <a:t>Share two messages in leader’s guide.</a:t>
            </a:r>
          </a:p>
          <a:p>
            <a:pPr>
              <a:buFont typeface="Arial" pitchFamily="34" charset="0"/>
              <a:buChar char="•"/>
            </a:pPr>
            <a:r>
              <a:rPr lang="en-US" dirty="0" smtClean="0"/>
              <a:t>ASK questions to facilitate learning:</a:t>
            </a:r>
          </a:p>
          <a:p>
            <a:pPr>
              <a:buNone/>
            </a:pPr>
            <a:r>
              <a:rPr lang="en-US" dirty="0" smtClean="0"/>
              <a:t>	</a:t>
            </a:r>
            <a:r>
              <a:rPr lang="en-US" sz="2000" dirty="0" smtClean="0"/>
              <a:t>How did you feel when first message was read? Did you feel differently with the second message? What was the difference in the feelings? What was the difference in the words?</a:t>
            </a:r>
            <a:endParaRPr lang="en-US" dirty="0" smtClean="0"/>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1447800"/>
            <a:ext cx="7772400" cy="4648200"/>
          </a:xfrm>
        </p:spPr>
        <p:txBody>
          <a:bodyPr/>
          <a:lstStyle/>
          <a:p>
            <a:r>
              <a:rPr lang="en-US" i="1" dirty="0" smtClean="0"/>
              <a:t>You NEVER pay attention to me at home. YOU come in the house after chores and go straight to the computer. YOU seem to care more about your silly computer than me. YOU really make me feel lousy.</a:t>
            </a:r>
            <a:endParaRPr lang="en-US" dirty="0"/>
          </a:p>
        </p:txBody>
      </p:sp>
      <p:pic>
        <p:nvPicPr>
          <p:cNvPr id="4" name="Picture 3" descr="ksre.jpg"/>
          <p:cNvPicPr>
            <a:picLocks noChangeAspect="1"/>
          </p:cNvPicPr>
          <p:nvPr/>
        </p:nvPicPr>
        <p:blipFill>
          <a:blip r:embed="rId2" cstate="print"/>
          <a:stretch>
            <a:fillRect/>
          </a:stretch>
        </p:blipFill>
        <p:spPr>
          <a:xfrm>
            <a:off x="3429000" y="6124575"/>
            <a:ext cx="2209800" cy="73342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1524000"/>
            <a:ext cx="7772400" cy="4572000"/>
          </a:xfrm>
        </p:spPr>
        <p:txBody>
          <a:bodyPr/>
          <a:lstStyle/>
          <a:p>
            <a:r>
              <a:rPr lang="en-US" i="1" dirty="0" smtClean="0"/>
              <a:t>I get frustrated when we don’t pay attention to one another. I really appreciate spending time together at the end of the day and talking about what has happened rather than going off and doing separate activities like you going to the computer and me cooking dinner.</a:t>
            </a:r>
            <a:endParaRPr lang="en-US" dirty="0" smtClean="0"/>
          </a:p>
          <a:p>
            <a:endParaRPr lang="en-US" dirty="0"/>
          </a:p>
        </p:txBody>
      </p:sp>
      <p:pic>
        <p:nvPicPr>
          <p:cNvPr id="4" name="Picture 3" descr="ksre.jpg"/>
          <p:cNvPicPr>
            <a:picLocks noChangeAspect="1"/>
          </p:cNvPicPr>
          <p:nvPr/>
        </p:nvPicPr>
        <p:blipFill>
          <a:blip r:embed="rId2" cstate="print"/>
          <a:stretch>
            <a:fillRect/>
          </a:stretch>
        </p:blipFill>
        <p:spPr>
          <a:xfrm>
            <a:off x="3429000" y="6124575"/>
            <a:ext cx="2209800" cy="73342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971800" y="2209800"/>
            <a:ext cx="3352800" cy="1905000"/>
          </a:xfrm>
          <a:prstGeom prst="rect">
            <a:avLst/>
          </a:prstGeom>
          <a:noFill/>
          <a:ln w="9525">
            <a:noFill/>
            <a:miter lim="800000"/>
            <a:headEnd/>
            <a:tailEnd/>
          </a:ln>
        </p:spPr>
        <p:txBody>
          <a:bodyPr anchor="ctr"/>
          <a:lstStyle/>
          <a:p>
            <a:pPr algn="ctr"/>
            <a:r>
              <a:rPr lang="en-US" sz="9600">
                <a:solidFill>
                  <a:schemeClr val="tx2"/>
                </a:solidFill>
                <a:latin typeface="Arial Black" charset="0"/>
              </a:rPr>
              <a:t>YOU</a:t>
            </a:r>
            <a:endParaRPr lang="en-US" sz="4400">
              <a:solidFill>
                <a:schemeClr val="tx2"/>
              </a:solidFill>
              <a:latin typeface="Arial Black" charset="0"/>
            </a:endParaRPr>
          </a:p>
        </p:txBody>
      </p:sp>
      <p:sp>
        <p:nvSpPr>
          <p:cNvPr id="29699" name="Oval 3"/>
          <p:cNvSpPr>
            <a:spLocks noChangeArrowheads="1"/>
          </p:cNvSpPr>
          <p:nvPr/>
        </p:nvSpPr>
        <p:spPr bwMode="auto">
          <a:xfrm>
            <a:off x="2819400" y="1752600"/>
            <a:ext cx="3657600" cy="3200400"/>
          </a:xfrm>
          <a:prstGeom prst="ellipse">
            <a:avLst/>
          </a:prstGeom>
          <a:noFill/>
          <a:ln w="76200">
            <a:solidFill>
              <a:srgbClr val="FF090F"/>
            </a:solidFill>
            <a:round/>
            <a:headEnd/>
            <a:tailEnd/>
          </a:ln>
        </p:spPr>
        <p:txBody>
          <a:bodyPr wrap="none" anchor="ctr"/>
          <a:lstStyle/>
          <a:p>
            <a:pPr algn="ctr"/>
            <a:endParaRPr lang="en-US"/>
          </a:p>
        </p:txBody>
      </p:sp>
      <p:sp>
        <p:nvSpPr>
          <p:cNvPr id="29700" name="Line 4"/>
          <p:cNvSpPr>
            <a:spLocks noChangeShapeType="1"/>
          </p:cNvSpPr>
          <p:nvPr/>
        </p:nvSpPr>
        <p:spPr bwMode="auto">
          <a:xfrm>
            <a:off x="3352800" y="2286000"/>
            <a:ext cx="2590800" cy="2209800"/>
          </a:xfrm>
          <a:prstGeom prst="line">
            <a:avLst/>
          </a:prstGeom>
          <a:noFill/>
          <a:ln w="76200">
            <a:solidFill>
              <a:srgbClr val="FF090F"/>
            </a:solidFill>
            <a:round/>
            <a:headEnd/>
            <a:tailEnd/>
          </a:ln>
        </p:spPr>
        <p:txBody>
          <a:bodyPr wrap="none" anchor="ctr"/>
          <a:lstStyle/>
          <a:p>
            <a:endParaRPr lang="en-US"/>
          </a:p>
        </p:txBody>
      </p:sp>
      <p:pic>
        <p:nvPicPr>
          <p:cNvPr id="5" name="Picture 4" descr="ksre.jpg"/>
          <p:cNvPicPr>
            <a:picLocks noChangeAspect="1"/>
          </p:cNvPicPr>
          <p:nvPr/>
        </p:nvPicPr>
        <p:blipFill>
          <a:blip r:embed="rId2" cstate="print"/>
          <a:stretch>
            <a:fillRect/>
          </a:stretch>
        </p:blipFill>
        <p:spPr>
          <a:xfrm>
            <a:off x="3429000" y="6124575"/>
            <a:ext cx="2209800" cy="73342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762000" y="1066800"/>
            <a:ext cx="7239000" cy="2667000"/>
          </a:xfrm>
          <a:prstGeom prst="rect">
            <a:avLst/>
          </a:prstGeom>
          <a:noFill/>
          <a:ln w="9525">
            <a:noFill/>
            <a:miter lim="800000"/>
            <a:headEnd/>
            <a:tailEnd/>
          </a:ln>
        </p:spPr>
        <p:txBody>
          <a:bodyPr anchor="ctr"/>
          <a:lstStyle/>
          <a:p>
            <a:pPr algn="ctr"/>
            <a:r>
              <a:rPr lang="en-US" sz="7200" dirty="0">
                <a:solidFill>
                  <a:schemeClr val="tx2"/>
                </a:solidFill>
                <a:latin typeface="Arial Black" charset="0"/>
              </a:rPr>
              <a:t>The big R</a:t>
            </a:r>
            <a:endParaRPr lang="en-US" sz="4400" dirty="0">
              <a:solidFill>
                <a:schemeClr val="tx2"/>
              </a:solidFill>
              <a:latin typeface="Arial Black" charset="0"/>
            </a:endParaRPr>
          </a:p>
        </p:txBody>
      </p:sp>
      <p:sp>
        <p:nvSpPr>
          <p:cNvPr id="21507" name="Rectangle 3"/>
          <p:cNvSpPr>
            <a:spLocks noChangeArrowheads="1"/>
          </p:cNvSpPr>
          <p:nvPr/>
        </p:nvSpPr>
        <p:spPr bwMode="auto">
          <a:xfrm>
            <a:off x="1219200" y="3124200"/>
            <a:ext cx="6400800" cy="1908175"/>
          </a:xfrm>
          <a:prstGeom prst="rect">
            <a:avLst/>
          </a:prstGeom>
          <a:noFill/>
          <a:ln w="9525">
            <a:noFill/>
            <a:miter lim="800000"/>
            <a:headEnd/>
            <a:tailEnd/>
          </a:ln>
        </p:spPr>
        <p:txBody>
          <a:bodyPr anchor="ctr"/>
          <a:lstStyle/>
          <a:p>
            <a:pPr marL="342900" indent="-342900" algn="ctr">
              <a:spcBef>
                <a:spcPct val="20000"/>
              </a:spcBef>
              <a:buSzPct val="85000"/>
            </a:pPr>
            <a:r>
              <a:rPr lang="en-US" sz="6000" dirty="0">
                <a:latin typeface="Arial" charset="0"/>
              </a:rPr>
              <a:t>RESPECT</a:t>
            </a:r>
          </a:p>
        </p:txBody>
      </p:sp>
      <p:pic>
        <p:nvPicPr>
          <p:cNvPr id="4" name="Picture 3" descr="ksre.jpg"/>
          <p:cNvPicPr>
            <a:picLocks noChangeAspect="1"/>
          </p:cNvPicPr>
          <p:nvPr/>
        </p:nvPicPr>
        <p:blipFill>
          <a:blip r:embed="rId3" cstate="print"/>
          <a:stretch>
            <a:fillRect/>
          </a:stretch>
        </p:blipFill>
        <p:spPr>
          <a:xfrm>
            <a:off x="3429000" y="6124575"/>
            <a:ext cx="2209800" cy="73342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6380"/>
            <a:ext cx="7772400" cy="769441"/>
          </a:xfrm>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Family communication sets tone for family life!</a:t>
            </a:r>
          </a:p>
          <a:p>
            <a:r>
              <a:rPr lang="en-US" dirty="0" smtClean="0"/>
              <a:t>Always being respectful despite differences is CRUCIAL!</a:t>
            </a:r>
          </a:p>
          <a:p>
            <a:r>
              <a:rPr lang="en-US" dirty="0" smtClean="0"/>
              <a:t>Having fun together and regularly showing appreciation to each other  protects family in stressful times!!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6380"/>
            <a:ext cx="7772400" cy="769441"/>
          </a:xfrm>
        </p:spPr>
        <p:txBody>
          <a:bodyPr/>
          <a:lstStyle/>
          <a:p>
            <a:r>
              <a:rPr lang="en-US" dirty="0" smtClean="0"/>
              <a:t>Fact Sheet</a:t>
            </a:r>
            <a:endParaRPr lang="en-US" dirty="0"/>
          </a:p>
        </p:txBody>
      </p:sp>
      <p:sp>
        <p:nvSpPr>
          <p:cNvPr id="3" name="Content Placeholder 2"/>
          <p:cNvSpPr>
            <a:spLocks noGrp="1"/>
          </p:cNvSpPr>
          <p:nvPr>
            <p:ph idx="1"/>
          </p:nvPr>
        </p:nvSpPr>
        <p:spPr/>
        <p:txBody>
          <a:bodyPr/>
          <a:lstStyle/>
          <a:p>
            <a:r>
              <a:rPr lang="en-US" dirty="0" smtClean="0"/>
              <a:t>Tips for building communication skills in four short pages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6380"/>
            <a:ext cx="7772400" cy="769441"/>
          </a:xfrm>
        </p:spPr>
        <p:txBody>
          <a:bodyPr/>
          <a:lstStyle/>
          <a:p>
            <a:r>
              <a:rPr lang="en-US" dirty="0" smtClean="0"/>
              <a:t>Evaluation</a:t>
            </a:r>
            <a:endParaRPr lang="en-US" dirty="0"/>
          </a:p>
        </p:txBody>
      </p:sp>
      <p:sp>
        <p:nvSpPr>
          <p:cNvPr id="3" name="Content Placeholder 2"/>
          <p:cNvSpPr>
            <a:spLocks noGrp="1"/>
          </p:cNvSpPr>
          <p:nvPr>
            <p:ph idx="1"/>
          </p:nvPr>
        </p:nvSpPr>
        <p:spPr/>
        <p:txBody>
          <a:bodyPr/>
          <a:lstStyle/>
          <a:p>
            <a:pPr algn="ctr">
              <a:buNone/>
            </a:pPr>
            <a:r>
              <a:rPr lang="en-US" dirty="0" smtClean="0"/>
              <a:t>Most important questions (yes/no)</a:t>
            </a:r>
          </a:p>
          <a:p>
            <a:pPr>
              <a:buNone/>
            </a:pPr>
            <a:r>
              <a:rPr lang="en-US" dirty="0" smtClean="0"/>
              <a:t>I am more likely to use positive nonverbal behaviors…to use effective listening speaking skills…to talk and listen respectfully when there is a disagreement…to show appreciation to family more often…to encourage enjoyable family activities.</a:t>
            </a:r>
          </a:p>
          <a:p>
            <a:pPr>
              <a:buNone/>
            </a:pPr>
            <a:r>
              <a:rPr lang="en-US" dirty="0" smtClean="0"/>
              <a: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6380"/>
            <a:ext cx="7772400" cy="769441"/>
          </a:xfrm>
        </p:spPr>
        <p:txBody>
          <a:bodyPr/>
          <a:lstStyle/>
          <a:p>
            <a:r>
              <a:rPr lang="en-US" dirty="0" smtClean="0"/>
              <a:t>Theoretical Foundations</a:t>
            </a:r>
            <a:endParaRPr lang="en-US" dirty="0"/>
          </a:p>
        </p:txBody>
      </p:sp>
      <p:sp>
        <p:nvSpPr>
          <p:cNvPr id="3" name="Content Placeholder 2"/>
          <p:cNvSpPr>
            <a:spLocks noGrp="1"/>
          </p:cNvSpPr>
          <p:nvPr>
            <p:ph idx="1"/>
          </p:nvPr>
        </p:nvSpPr>
        <p:spPr/>
        <p:txBody>
          <a:bodyPr/>
          <a:lstStyle/>
          <a:p>
            <a:pPr>
              <a:buNone/>
            </a:pPr>
            <a:r>
              <a:rPr lang="en-US" dirty="0" smtClean="0"/>
              <a:t>1.	 Family Strengths approach</a:t>
            </a:r>
          </a:p>
          <a:p>
            <a:pPr>
              <a:buNone/>
            </a:pPr>
            <a:r>
              <a:rPr lang="en-US" dirty="0" smtClean="0"/>
              <a:t>		Appreciation and affection</a:t>
            </a:r>
          </a:p>
          <a:p>
            <a:pPr>
              <a:buNone/>
            </a:pPr>
            <a:r>
              <a:rPr lang="en-US" dirty="0" smtClean="0"/>
              <a:t>		Commitment</a:t>
            </a:r>
          </a:p>
          <a:p>
            <a:pPr>
              <a:buNone/>
            </a:pPr>
            <a:r>
              <a:rPr lang="en-US" dirty="0" smtClean="0"/>
              <a:t>		Positive Communication</a:t>
            </a:r>
          </a:p>
          <a:p>
            <a:pPr>
              <a:buNone/>
            </a:pPr>
            <a:r>
              <a:rPr lang="en-US" dirty="0" smtClean="0"/>
              <a:t>		Enjoyable times together</a:t>
            </a:r>
          </a:p>
          <a:p>
            <a:pPr>
              <a:buNone/>
            </a:pPr>
            <a:r>
              <a:rPr lang="en-US" dirty="0" smtClean="0"/>
              <a:t>		Spiritual well-being</a:t>
            </a:r>
          </a:p>
          <a:p>
            <a:pPr>
              <a:buNone/>
            </a:pPr>
            <a:r>
              <a:rPr lang="en-US" dirty="0" smtClean="0"/>
              <a:t>		Effective stress &amp; crisis management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9272"/>
            <a:ext cx="7772400" cy="2123658"/>
          </a:xfrm>
        </p:spPr>
        <p:txBody>
          <a:bodyPr/>
          <a:lstStyle/>
          <a:p>
            <a:r>
              <a:rPr lang="en-US" dirty="0" smtClean="0"/>
              <a:t>Two Surprisingly Simple Truths for Married Couples</a:t>
            </a:r>
            <a:endParaRPr lang="en-US" dirty="0"/>
          </a:p>
        </p:txBody>
      </p:sp>
      <p:sp>
        <p:nvSpPr>
          <p:cNvPr id="3" name="Content Placeholder 2"/>
          <p:cNvSpPr>
            <a:spLocks noGrp="1"/>
          </p:cNvSpPr>
          <p:nvPr>
            <p:ph idx="1"/>
          </p:nvPr>
        </p:nvSpPr>
        <p:spPr/>
        <p:txBody>
          <a:bodyPr/>
          <a:lstStyle/>
          <a:p>
            <a:endParaRPr lang="en-US" dirty="0" smtClean="0"/>
          </a:p>
          <a:p>
            <a:r>
              <a:rPr lang="en-US" dirty="0" smtClean="0"/>
              <a:t>Happily married couples behave like good friends and show appreciation to each other.</a:t>
            </a:r>
          </a:p>
          <a:p>
            <a:r>
              <a:rPr lang="en-US" dirty="0" smtClean="0"/>
              <a:t>Happily married couples handle their conflicts in gentle, positive ways.</a:t>
            </a:r>
          </a:p>
          <a:p>
            <a:pPr>
              <a:buNone/>
            </a:pPr>
            <a:r>
              <a:rPr lang="en-US" dirty="0" smtClean="0"/>
              <a:t>				</a:t>
            </a:r>
            <a:r>
              <a:rPr lang="en-US" sz="2000" dirty="0" err="1" smtClean="0"/>
              <a:t>Gottman</a:t>
            </a:r>
            <a:r>
              <a:rPr lang="en-US" sz="2000" dirty="0" smtClean="0"/>
              <a:t>, </a:t>
            </a:r>
            <a:r>
              <a:rPr lang="en-US" sz="2000" dirty="0" err="1" smtClean="0"/>
              <a:t>Gottman</a:t>
            </a:r>
            <a:r>
              <a:rPr lang="en-US" sz="2000" dirty="0" smtClean="0"/>
              <a:t>, &amp; </a:t>
            </a:r>
            <a:r>
              <a:rPr lang="en-US" sz="2000" dirty="0" err="1" smtClean="0"/>
              <a:t>DeClaire</a:t>
            </a:r>
            <a:r>
              <a:rPr lang="en-US" sz="2000" dirty="0" smtClean="0"/>
              <a:t> (2006)</a:t>
            </a:r>
            <a:endParaRPr lang="en-US" dirty="0"/>
          </a:p>
        </p:txBody>
      </p:sp>
      <p:pic>
        <p:nvPicPr>
          <p:cNvPr id="4" name="Picture 3" descr="ksre.jpg"/>
          <p:cNvPicPr>
            <a:picLocks noChangeAspect="1"/>
          </p:cNvPicPr>
          <p:nvPr/>
        </p:nvPicPr>
        <p:blipFill>
          <a:blip r:embed="rId2" cstate="print"/>
          <a:stretch>
            <a:fillRect/>
          </a:stretch>
        </p:blipFill>
        <p:spPr>
          <a:xfrm>
            <a:off x="3429000" y="6124575"/>
            <a:ext cx="2209800" cy="733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1181100"/>
            <a:ext cx="7772400" cy="1524000"/>
          </a:xfrm>
        </p:spPr>
        <p:txBody>
          <a:bodyPr/>
          <a:lstStyle/>
          <a:p>
            <a:pPr eaLnBrk="1" hangingPunct="1"/>
            <a:r>
              <a:rPr lang="en-US" sz="4000" smtClean="0"/>
              <a:t>Three Ways to Respond to Bids for Communication</a:t>
            </a:r>
            <a:endParaRPr lang="en-US" smtClean="0"/>
          </a:p>
        </p:txBody>
      </p:sp>
      <p:sp>
        <p:nvSpPr>
          <p:cNvPr id="28675" name="Rectangle 3"/>
          <p:cNvSpPr>
            <a:spLocks noGrp="1" noChangeArrowheads="1"/>
          </p:cNvSpPr>
          <p:nvPr>
            <p:ph type="body" idx="1"/>
          </p:nvPr>
        </p:nvSpPr>
        <p:spPr>
          <a:xfrm>
            <a:off x="762000" y="2743200"/>
            <a:ext cx="7772400" cy="2057400"/>
          </a:xfrm>
        </p:spPr>
        <p:txBody>
          <a:bodyPr/>
          <a:lstStyle/>
          <a:p>
            <a:pPr eaLnBrk="1" hangingPunct="1"/>
            <a:r>
              <a:rPr lang="en-US" dirty="0" smtClean="0"/>
              <a:t>Turning—toward responses.</a:t>
            </a:r>
          </a:p>
          <a:p>
            <a:pPr eaLnBrk="1" hangingPunct="1"/>
            <a:r>
              <a:rPr lang="en-US" dirty="0" smtClean="0"/>
              <a:t>Turning—away responses.</a:t>
            </a:r>
          </a:p>
          <a:p>
            <a:pPr eaLnBrk="1" hangingPunct="1"/>
            <a:r>
              <a:rPr lang="en-US" dirty="0" smtClean="0"/>
              <a:t>Turning—against responses.</a:t>
            </a:r>
          </a:p>
        </p:txBody>
      </p:sp>
      <p:pic>
        <p:nvPicPr>
          <p:cNvPr id="4" name="Picture 3" descr="ksre.jpg"/>
          <p:cNvPicPr>
            <a:picLocks noChangeAspect="1"/>
          </p:cNvPicPr>
          <p:nvPr/>
        </p:nvPicPr>
        <p:blipFill>
          <a:blip r:embed="rId2" cstate="print"/>
          <a:stretch>
            <a:fillRect/>
          </a:stretch>
        </p:blipFill>
        <p:spPr>
          <a:xfrm>
            <a:off x="3429000" y="6124575"/>
            <a:ext cx="2209800" cy="733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6380"/>
            <a:ext cx="7772400" cy="769441"/>
          </a:xfrm>
        </p:spPr>
        <p:txBody>
          <a:bodyPr/>
          <a:lstStyle/>
          <a:p>
            <a:r>
              <a:rPr lang="en-US" dirty="0" smtClean="0"/>
              <a:t>Enjoyable Family Times</a:t>
            </a:r>
            <a:endParaRPr lang="en-US" dirty="0"/>
          </a:p>
        </p:txBody>
      </p:sp>
      <p:sp>
        <p:nvSpPr>
          <p:cNvPr id="3" name="Content Placeholder 2"/>
          <p:cNvSpPr>
            <a:spLocks noGrp="1"/>
          </p:cNvSpPr>
          <p:nvPr>
            <p:ph idx="1"/>
          </p:nvPr>
        </p:nvSpPr>
        <p:spPr/>
        <p:txBody>
          <a:bodyPr/>
          <a:lstStyle/>
          <a:p>
            <a:r>
              <a:rPr lang="en-US" dirty="0" smtClean="0"/>
              <a:t>Enjoyable activities build positive relationships.</a:t>
            </a:r>
          </a:p>
          <a:p>
            <a:r>
              <a:rPr lang="en-US" dirty="0" smtClean="0"/>
              <a:t>Types of activities may change over time.</a:t>
            </a:r>
          </a:p>
          <a:p>
            <a:r>
              <a:rPr lang="en-US" dirty="0" smtClean="0"/>
              <a:t>Setting ground rules may be necessary to protect planned activities from turning into conflicts</a:t>
            </a:r>
            <a:endParaRPr lang="en-US" dirty="0"/>
          </a:p>
        </p:txBody>
      </p:sp>
      <p:pic>
        <p:nvPicPr>
          <p:cNvPr id="4" name="Picture 3" descr="ksre.jpg"/>
          <p:cNvPicPr>
            <a:picLocks noChangeAspect="1"/>
          </p:cNvPicPr>
          <p:nvPr/>
        </p:nvPicPr>
        <p:blipFill>
          <a:blip r:embed="rId2" cstate="print"/>
          <a:stretch>
            <a:fillRect/>
          </a:stretch>
        </p:blipFill>
        <p:spPr>
          <a:xfrm>
            <a:off x="3429000" y="6124575"/>
            <a:ext cx="2209800" cy="73342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r>
              <a:rPr lang="en-US" sz="4400" i="1" dirty="0" smtClean="0"/>
              <a:t>Thank you!</a:t>
            </a:r>
            <a:endParaRPr lang="en-US" sz="4400" i="1" dirty="0"/>
          </a:p>
        </p:txBody>
      </p:sp>
      <p:pic>
        <p:nvPicPr>
          <p:cNvPr id="4" name="Picture 3" descr="ksre.jpg"/>
          <p:cNvPicPr>
            <a:picLocks noChangeAspect="1"/>
          </p:cNvPicPr>
          <p:nvPr/>
        </p:nvPicPr>
        <p:blipFill>
          <a:blip r:embed="rId2" cstate="print"/>
          <a:stretch>
            <a:fillRect/>
          </a:stretch>
        </p:blipFill>
        <p:spPr>
          <a:xfrm>
            <a:off x="3429000" y="6124575"/>
            <a:ext cx="2209800" cy="7334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6380"/>
            <a:ext cx="7772400" cy="769441"/>
          </a:xfrm>
        </p:spPr>
        <p:txBody>
          <a:bodyPr/>
          <a:lstStyle/>
          <a:p>
            <a:r>
              <a:rPr lang="en-US" dirty="0" smtClean="0"/>
              <a:t>Theoretical Foundations</a:t>
            </a:r>
            <a:endParaRPr lang="en-US" dirty="0"/>
          </a:p>
        </p:txBody>
      </p:sp>
      <p:sp>
        <p:nvSpPr>
          <p:cNvPr id="3" name="Content Placeholder 2"/>
          <p:cNvSpPr>
            <a:spLocks noGrp="1"/>
          </p:cNvSpPr>
          <p:nvPr>
            <p:ph idx="1"/>
          </p:nvPr>
        </p:nvSpPr>
        <p:spPr>
          <a:xfrm>
            <a:off x="685800" y="1600200"/>
            <a:ext cx="7772400" cy="4495800"/>
          </a:xfrm>
        </p:spPr>
        <p:txBody>
          <a:bodyPr/>
          <a:lstStyle/>
          <a:p>
            <a:pPr>
              <a:buNone/>
            </a:pPr>
            <a:r>
              <a:rPr lang="en-US" dirty="0" smtClean="0"/>
              <a:t>2. Symbolic interaction</a:t>
            </a:r>
          </a:p>
          <a:p>
            <a:pPr>
              <a:buNone/>
            </a:pPr>
            <a:r>
              <a:rPr lang="en-US" dirty="0" smtClean="0"/>
              <a:t>		* Individual’s construction of 	  		   meaning in specific social settings 	   or contexts</a:t>
            </a:r>
          </a:p>
          <a:p>
            <a:pPr>
              <a:buNone/>
            </a:pPr>
            <a:r>
              <a:rPr lang="en-US" dirty="0" smtClean="0"/>
              <a:t>		*  Culturally shared symbols 		 	   (objects, words, sounds, gestures, 	   events)</a:t>
            </a:r>
          </a:p>
          <a:p>
            <a:pPr>
              <a:buNone/>
            </a:pPr>
            <a:r>
              <a:rPr lang="en-US" dirty="0" smtClean="0"/>
              <a:t>		* Dynamic interactions between 	 	   persons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6380"/>
            <a:ext cx="7772400" cy="769441"/>
          </a:xfrm>
        </p:spPr>
        <p:txBody>
          <a:bodyPr/>
          <a:lstStyle/>
          <a:p>
            <a:r>
              <a:rPr lang="en-US" dirty="0" smtClean="0"/>
              <a:t>Theoretical Foundations</a:t>
            </a:r>
            <a:endParaRPr lang="en-US" dirty="0"/>
          </a:p>
        </p:txBody>
      </p:sp>
      <p:sp>
        <p:nvSpPr>
          <p:cNvPr id="3" name="Content Placeholder 2"/>
          <p:cNvSpPr>
            <a:spLocks noGrp="1"/>
          </p:cNvSpPr>
          <p:nvPr>
            <p:ph idx="1"/>
          </p:nvPr>
        </p:nvSpPr>
        <p:spPr/>
        <p:txBody>
          <a:bodyPr/>
          <a:lstStyle/>
          <a:p>
            <a:pPr marL="514350" indent="-514350">
              <a:buNone/>
            </a:pPr>
            <a:r>
              <a:rPr lang="en-US" dirty="0" smtClean="0"/>
              <a:t>3.	Family systems approach</a:t>
            </a:r>
          </a:p>
          <a:p>
            <a:pPr marL="514350" indent="-514350">
              <a:buNone/>
            </a:pPr>
            <a:r>
              <a:rPr lang="en-US" dirty="0" smtClean="0"/>
              <a:t>		*Interacts with natural, human-	built, and </a:t>
            </a:r>
            <a:r>
              <a:rPr lang="en-US" dirty="0" err="1" smtClean="0"/>
              <a:t>sociocultural</a:t>
            </a:r>
            <a:r>
              <a:rPr lang="en-US" dirty="0" smtClean="0"/>
              <a:t> environments</a:t>
            </a:r>
          </a:p>
          <a:p>
            <a:pPr marL="514350" indent="-514350">
              <a:buNone/>
            </a:pPr>
            <a:r>
              <a:rPr lang="en-US" dirty="0" smtClean="0"/>
              <a:t>		*Circular causality		</a:t>
            </a:r>
          </a:p>
          <a:p>
            <a:pPr marL="514350" indent="-514350">
              <a:buNone/>
            </a:pPr>
            <a:r>
              <a:rPr lang="en-US" dirty="0" smtClean="0"/>
              <a:t>		*Whole is greater than sum of parts</a:t>
            </a:r>
          </a:p>
          <a:p>
            <a:pPr marL="514350" indent="-514350">
              <a:buNone/>
            </a:pPr>
            <a:r>
              <a:rPr lang="en-US" dirty="0" smtClean="0"/>
              <a:t>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2382"/>
            <a:ext cx="7772400" cy="1877437"/>
          </a:xfrm>
        </p:spPr>
        <p:txBody>
          <a:bodyPr/>
          <a:lstStyle/>
          <a:p>
            <a:r>
              <a:rPr lang="en-US" dirty="0" smtClean="0"/>
              <a:t>Whole is greater than sum of its parts</a:t>
            </a:r>
            <a:br>
              <a:rPr lang="en-US" dirty="0" smtClean="0"/>
            </a:br>
            <a:r>
              <a:rPr lang="en-US" sz="2800" dirty="0" smtClean="0"/>
              <a:t>(family systems theory)</a:t>
            </a:r>
            <a:endParaRPr lang="en-US" dirty="0"/>
          </a:p>
        </p:txBody>
      </p:sp>
      <p:pic>
        <p:nvPicPr>
          <p:cNvPr id="4" name="Content Placeholder 3" descr="Family TALK graphic 2011.TIF"/>
          <p:cNvPicPr>
            <a:picLocks noGrp="1" noChangeAspect="1"/>
          </p:cNvPicPr>
          <p:nvPr>
            <p:ph idx="1"/>
          </p:nvPr>
        </p:nvPicPr>
        <p:blipFill>
          <a:blip r:embed="rId3" cstate="print"/>
          <a:stretch>
            <a:fillRect/>
          </a:stretch>
        </p:blipFill>
        <p:spPr>
          <a:xfrm>
            <a:off x="3124200" y="2362200"/>
            <a:ext cx="2885209" cy="3429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0" y="533400"/>
            <a:ext cx="7772400" cy="2022475"/>
          </a:xfrm>
        </p:spPr>
        <p:txBody>
          <a:bodyPr/>
          <a:lstStyle/>
          <a:p>
            <a:pPr eaLnBrk="1" hangingPunct="1"/>
            <a:r>
              <a:rPr lang="en-US" dirty="0" smtClean="0"/>
              <a:t>Communication</a:t>
            </a:r>
          </a:p>
        </p:txBody>
      </p:sp>
      <p:sp>
        <p:nvSpPr>
          <p:cNvPr id="18435" name="Rectangle 3"/>
          <p:cNvSpPr>
            <a:spLocks noGrp="1" noChangeArrowheads="1"/>
          </p:cNvSpPr>
          <p:nvPr>
            <p:ph type="body" idx="1"/>
          </p:nvPr>
        </p:nvSpPr>
        <p:spPr>
          <a:xfrm>
            <a:off x="762000" y="2916238"/>
            <a:ext cx="7772400" cy="2286000"/>
          </a:xfrm>
        </p:spPr>
        <p:txBody>
          <a:bodyPr/>
          <a:lstStyle/>
          <a:p>
            <a:pPr eaLnBrk="1" hangingPunct="1"/>
            <a:r>
              <a:rPr lang="en-US" dirty="0" smtClean="0"/>
              <a:t>Builds or breaks relationships</a:t>
            </a:r>
          </a:p>
          <a:p>
            <a:pPr eaLnBrk="1" hangingPunct="1"/>
            <a:r>
              <a:rPr lang="en-US" dirty="0" smtClean="0"/>
              <a:t>Is a </a:t>
            </a:r>
            <a:r>
              <a:rPr lang="en-US" b="1" dirty="0" smtClean="0"/>
              <a:t>process</a:t>
            </a:r>
            <a:r>
              <a:rPr lang="en-US" dirty="0" smtClean="0"/>
              <a:t> in which each family member is both a speaker and listener at the same time</a:t>
            </a:r>
          </a:p>
        </p:txBody>
      </p:sp>
      <p:pic>
        <p:nvPicPr>
          <p:cNvPr id="4" name="Picture 3" descr="ksre.jpg"/>
          <p:cNvPicPr>
            <a:picLocks noChangeAspect="1"/>
          </p:cNvPicPr>
          <p:nvPr/>
        </p:nvPicPr>
        <p:blipFill>
          <a:blip r:embed="rId3" cstate="print"/>
          <a:stretch>
            <a:fillRect/>
          </a:stretch>
        </p:blipFill>
        <p:spPr>
          <a:xfrm>
            <a:off x="3429000" y="6124575"/>
            <a:ext cx="2209800" cy="7334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9272"/>
            <a:ext cx="7772400" cy="2123658"/>
          </a:xfrm>
        </p:spPr>
        <p:txBody>
          <a:bodyPr/>
          <a:lstStyle/>
          <a:p>
            <a:r>
              <a:rPr lang="en-US" dirty="0" smtClean="0"/>
              <a:t>Basic Family Communication Principles in this lesson</a:t>
            </a:r>
            <a:endParaRPr lang="en-US" dirty="0"/>
          </a:p>
        </p:txBody>
      </p:sp>
      <p:sp>
        <p:nvSpPr>
          <p:cNvPr id="3" name="Content Placeholder 2"/>
          <p:cNvSpPr>
            <a:spLocks noGrp="1"/>
          </p:cNvSpPr>
          <p:nvPr>
            <p:ph idx="1"/>
          </p:nvPr>
        </p:nvSpPr>
        <p:spPr/>
        <p:txBody>
          <a:bodyPr/>
          <a:lstStyle/>
          <a:p>
            <a:endParaRPr lang="en-US" dirty="0" smtClean="0"/>
          </a:p>
          <a:p>
            <a:r>
              <a:rPr lang="en-US" dirty="0" smtClean="0"/>
              <a:t>Nonverbal behaviors powerful</a:t>
            </a:r>
          </a:p>
          <a:p>
            <a:r>
              <a:rPr lang="en-US" dirty="0" smtClean="0"/>
              <a:t>Effective listening/speaking skills important for better understanding</a:t>
            </a:r>
          </a:p>
          <a:p>
            <a:r>
              <a:rPr lang="en-US" dirty="0" smtClean="0"/>
              <a:t>Showing appreciation and having fun critical to strong families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519113"/>
            <a:ext cx="7772400" cy="1323975"/>
          </a:xfrm>
        </p:spPr>
        <p:txBody>
          <a:bodyPr/>
          <a:lstStyle/>
          <a:p>
            <a:r>
              <a:rPr lang="en-US" sz="4000" smtClean="0"/>
              <a:t>How do I get someone to communicate differently?</a:t>
            </a:r>
          </a:p>
        </p:txBody>
      </p:sp>
      <p:sp>
        <p:nvSpPr>
          <p:cNvPr id="20483" name="Content Placeholder 2"/>
          <p:cNvSpPr>
            <a:spLocks noGrp="1"/>
          </p:cNvSpPr>
          <p:nvPr>
            <p:ph idx="1"/>
          </p:nvPr>
        </p:nvSpPr>
        <p:spPr/>
        <p:txBody>
          <a:bodyPr/>
          <a:lstStyle/>
          <a:p>
            <a:r>
              <a:rPr lang="en-US" dirty="0" smtClean="0"/>
              <a:t>The only thing you can change is how YOU communicate</a:t>
            </a:r>
          </a:p>
          <a:p>
            <a:pPr lvl="1"/>
            <a:r>
              <a:rPr lang="en-US" dirty="0" smtClean="0"/>
              <a:t>How you listen</a:t>
            </a:r>
          </a:p>
          <a:p>
            <a:pPr lvl="1"/>
            <a:r>
              <a:rPr lang="en-US" dirty="0" smtClean="0"/>
              <a:t>How you act</a:t>
            </a:r>
          </a:p>
          <a:p>
            <a:pPr lvl="1"/>
            <a:r>
              <a:rPr lang="en-US" dirty="0" smtClean="0"/>
              <a:t>How you react</a:t>
            </a:r>
          </a:p>
          <a:p>
            <a:pPr lvl="1"/>
            <a:r>
              <a:rPr lang="en-US" dirty="0" smtClean="0"/>
              <a:t>How you interact</a:t>
            </a:r>
          </a:p>
        </p:txBody>
      </p:sp>
      <p:pic>
        <p:nvPicPr>
          <p:cNvPr id="4" name="Picture 3" descr="ksre.jpg"/>
          <p:cNvPicPr>
            <a:picLocks noChangeAspect="1"/>
          </p:cNvPicPr>
          <p:nvPr/>
        </p:nvPicPr>
        <p:blipFill>
          <a:blip r:embed="rId2" cstate="print"/>
          <a:stretch>
            <a:fillRect/>
          </a:stretch>
        </p:blipFill>
        <p:spPr>
          <a:xfrm>
            <a:off x="3429000" y="6124575"/>
            <a:ext cx="2209800" cy="733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anim calcmode="lin" valueType="num">
                                      <p:cBhvr additive="base">
                                        <p:cTn id="11"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48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anim calcmode="lin" valueType="num">
                                      <p:cBhvr additive="base">
                                        <p:cTn id="15"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48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anim calcmode="lin" valueType="num">
                                      <p:cBhvr additive="base">
                                        <p:cTn id="19"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anim calcmode="lin" valueType="num">
                                      <p:cBhvr additive="base">
                                        <p:cTn id="23"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6949"/>
            <a:ext cx="7772400" cy="2616101"/>
          </a:xfrm>
        </p:spPr>
        <p:txBody>
          <a:bodyPr/>
          <a:lstStyle/>
          <a:p>
            <a:r>
              <a:rPr lang="en-US" dirty="0" smtClean="0"/>
              <a:t/>
            </a:r>
            <a:br>
              <a:rPr lang="en-US" dirty="0" smtClean="0"/>
            </a:br>
            <a:r>
              <a:rPr lang="en-US" dirty="0" smtClean="0"/>
              <a:t>Memories are powerful.</a:t>
            </a:r>
            <a:br>
              <a:rPr lang="en-US" dirty="0" smtClean="0"/>
            </a:br>
            <a:r>
              <a:rPr lang="en-US" sz="3200" dirty="0" smtClean="0"/>
              <a:t>(symbolic interaction theory)</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ctr">
              <a:buNone/>
            </a:pPr>
            <a:r>
              <a:rPr lang="en-US" dirty="0" smtClean="0"/>
              <a:t>Activity 1</a:t>
            </a:r>
          </a:p>
          <a:p>
            <a:r>
              <a:rPr lang="en-US" dirty="0" smtClean="0"/>
              <a:t>Ask participants to identify time(s) when satisfied with family communication</a:t>
            </a:r>
          </a:p>
          <a:p>
            <a:r>
              <a:rPr lang="en-US" dirty="0" smtClean="0"/>
              <a:t>Share stories</a:t>
            </a:r>
          </a:p>
          <a:p>
            <a:r>
              <a:rPr lang="en-US" dirty="0" smtClean="0"/>
              <a:t>ASK questions to facilitate learning:</a:t>
            </a:r>
          </a:p>
          <a:p>
            <a:pPr>
              <a:buNone/>
            </a:pPr>
            <a:r>
              <a:rPr lang="en-US" dirty="0" smtClean="0"/>
              <a:t>	</a:t>
            </a:r>
            <a:r>
              <a:rPr lang="en-US" sz="2000" dirty="0" smtClean="0"/>
              <a:t>What did you learn from these stories? What did you learn about family communication? What were things in common? What are messages sent when family members show appreciation to each other?</a:t>
            </a:r>
            <a:endParaRPr lang="en-US" dirty="0" smtClean="0"/>
          </a:p>
          <a:p>
            <a:pPr>
              <a:buNone/>
            </a:pPr>
            <a:r>
              <a:rPr lang="en-US" dirty="0" smtClean="0"/>
              <a:t>	</a:t>
            </a:r>
          </a:p>
          <a:p>
            <a:endParaRPr lang="en-US" dirty="0"/>
          </a:p>
        </p:txBody>
      </p:sp>
    </p:spTree>
  </p:cSld>
  <p:clrMapOvr>
    <a:masterClrMapping/>
  </p:clrMapOvr>
</p:sld>
</file>

<file path=ppt/theme/theme1.xml><?xml version="1.0" encoding="utf-8"?>
<a:theme xmlns:a="http://schemas.openxmlformats.org/drawingml/2006/main" name="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Network Blitz">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Designs\Network Blitz.pot</Template>
  <TotalTime>1685</TotalTime>
  <Words>601</Words>
  <Application>Microsoft Office PowerPoint</Application>
  <PresentationFormat>On-screen Show (4:3)</PresentationFormat>
  <Paragraphs>99</Paragraphs>
  <Slides>23</Slides>
  <Notes>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Network Blitz</vt:lpstr>
      <vt:lpstr>  FamilyTALK:  Making It Work Leader Guide MF2996 Fact Sheet MF2995   </vt:lpstr>
      <vt:lpstr>Theoretical Foundations</vt:lpstr>
      <vt:lpstr>Theoretical Foundations</vt:lpstr>
      <vt:lpstr>Theoretical Foundations</vt:lpstr>
      <vt:lpstr>Whole is greater than sum of its parts (family systems theory)</vt:lpstr>
      <vt:lpstr>Communication</vt:lpstr>
      <vt:lpstr>Basic Family Communication Principles in this lesson</vt:lpstr>
      <vt:lpstr>How do I get someone to communicate differently?</vt:lpstr>
      <vt:lpstr> Memories are powerful. (symbolic interaction theory) </vt:lpstr>
      <vt:lpstr>“One of the easiest human acts is also the most healing.  Listening to someone.  Simply listening.  Not advising or coaching, but silently and fully listening.” Margaret J. Wheatley</vt:lpstr>
      <vt:lpstr>Nonverbals are important. (symbolic interaction)</vt:lpstr>
      <vt:lpstr>Handling conflict in respectful ways is powerful. (family strengths approach)</vt:lpstr>
      <vt:lpstr>PowerPoint Presentation</vt:lpstr>
      <vt:lpstr>PowerPoint Presentation</vt:lpstr>
      <vt:lpstr>PowerPoint Presentation</vt:lpstr>
      <vt:lpstr>PowerPoint Presentation</vt:lpstr>
      <vt:lpstr>Conclusion</vt:lpstr>
      <vt:lpstr>Fact Sheet</vt:lpstr>
      <vt:lpstr>Evaluation</vt:lpstr>
      <vt:lpstr>Two Surprisingly Simple Truths for Married Couples</vt:lpstr>
      <vt:lpstr>Three Ways to Respond to Bids for Communication</vt:lpstr>
      <vt:lpstr>Enjoyable Family Times</vt:lpstr>
      <vt:lpstr>PowerPoint Presentation</vt:lpstr>
    </vt:vector>
  </TitlesOfParts>
  <Company>KSU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is…</dc:title>
  <dc:creator>kristy</dc:creator>
  <cp:lastModifiedBy>Charlotte Olsen</cp:lastModifiedBy>
  <cp:revision>73</cp:revision>
  <cp:lastPrinted>2005-02-23T22:30:55Z</cp:lastPrinted>
  <dcterms:created xsi:type="dcterms:W3CDTF">2011-04-26T20:37:01Z</dcterms:created>
  <dcterms:modified xsi:type="dcterms:W3CDTF">2012-01-31T22:25:45Z</dcterms:modified>
</cp:coreProperties>
</file>