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74" r:id="rId3"/>
    <p:sldId id="275" r:id="rId4"/>
    <p:sldId id="276" r:id="rId5"/>
    <p:sldId id="277" r:id="rId6"/>
    <p:sldId id="259" r:id="rId7"/>
    <p:sldId id="273" r:id="rId8"/>
    <p:sldId id="261" r:id="rId9"/>
    <p:sldId id="262" r:id="rId10"/>
    <p:sldId id="263" r:id="rId11"/>
    <p:sldId id="278" r:id="rId12"/>
    <p:sldId id="271" r:id="rId13"/>
    <p:sldId id="267" r:id="rId14"/>
    <p:sldId id="279" r:id="rId15"/>
    <p:sldId id="280" r:id="rId16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adford Wiles" initials="BW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DA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43"/>
    <p:restoredTop sz="94004" autoAdjust="0"/>
  </p:normalViewPr>
  <p:slideViewPr>
    <p:cSldViewPr snapToGrid="0" snapToObjects="1">
      <p:cViewPr varScale="1">
        <p:scale>
          <a:sx n="103" d="100"/>
          <a:sy n="103" d="100"/>
        </p:scale>
        <p:origin x="201" y="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E0A02F-7B59-E641-94A1-30EA664D9F78}" type="doc">
      <dgm:prSet loTypeId="urn:microsoft.com/office/officeart/2005/8/layout/funnel1" loCatId="" qsTypeId="urn:microsoft.com/office/officeart/2005/8/quickstyle/simple4" qsCatId="simple" csTypeId="urn:microsoft.com/office/officeart/2005/8/colors/accent1_2" csCatId="accent1" phldr="1"/>
      <dgm:spPr/>
    </dgm:pt>
    <dgm:pt modelId="{F68202A6-7809-D24C-9C59-58FB6B3769C4}">
      <dgm:prSet phldrT="[Text]"/>
      <dgm:spPr/>
      <dgm:t>
        <a:bodyPr/>
        <a:lstStyle/>
        <a:p>
          <a:r>
            <a:rPr lang="en-US" dirty="0" smtClean="0"/>
            <a:t>Child Development</a:t>
          </a:r>
          <a:endParaRPr lang="en-US" dirty="0"/>
        </a:p>
      </dgm:t>
    </dgm:pt>
    <dgm:pt modelId="{BEDA85D6-1191-4C4D-AE07-21F9B81F8D1D}" type="parTrans" cxnId="{2F05808D-1B31-4D4B-BA45-E301CC71A7FB}">
      <dgm:prSet/>
      <dgm:spPr/>
      <dgm:t>
        <a:bodyPr/>
        <a:lstStyle/>
        <a:p>
          <a:endParaRPr lang="en-US"/>
        </a:p>
      </dgm:t>
    </dgm:pt>
    <dgm:pt modelId="{C76A47E4-777E-5141-93A9-30B14E829632}" type="sibTrans" cxnId="{2F05808D-1B31-4D4B-BA45-E301CC71A7FB}">
      <dgm:prSet/>
      <dgm:spPr/>
      <dgm:t>
        <a:bodyPr/>
        <a:lstStyle/>
        <a:p>
          <a:endParaRPr lang="en-US"/>
        </a:p>
      </dgm:t>
    </dgm:pt>
    <dgm:pt modelId="{E278AE7F-0335-EA48-9A2F-F86C31657827}">
      <dgm:prSet phldrT="[Text]"/>
      <dgm:spPr>
        <a:gradFill flip="none" rotWithShape="0">
          <a:gsLst>
            <a:gs pos="65000">
              <a:schemeClr val="accent1">
                <a:hueOff val="0"/>
                <a:satOff val="0"/>
                <a:lumOff val="0"/>
                <a:tint val="96000"/>
                <a:lumMod val="100000"/>
              </a:schemeClr>
            </a:gs>
            <a:gs pos="48000">
              <a:srgbClr val="A880C2"/>
            </a:gs>
            <a:gs pos="27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  <a:tileRect/>
        </a:gradFill>
        <a:ln>
          <a:noFill/>
        </a:ln>
      </dgm:spPr>
      <dgm:t>
        <a:bodyPr/>
        <a:lstStyle/>
        <a:p>
          <a:r>
            <a:rPr lang="en-US" dirty="0" smtClean="0"/>
            <a:t>Adolescent Development</a:t>
          </a:r>
          <a:endParaRPr lang="en-US" dirty="0"/>
        </a:p>
      </dgm:t>
    </dgm:pt>
    <dgm:pt modelId="{27337E97-F9DE-A947-B077-D3481CBFC4EC}" type="parTrans" cxnId="{C486494D-0FD4-B248-8766-C76B9113A637}">
      <dgm:prSet/>
      <dgm:spPr/>
      <dgm:t>
        <a:bodyPr/>
        <a:lstStyle/>
        <a:p>
          <a:endParaRPr lang="en-US"/>
        </a:p>
      </dgm:t>
    </dgm:pt>
    <dgm:pt modelId="{3CB9E508-63D3-E347-88E2-38385C5032B4}" type="sibTrans" cxnId="{C486494D-0FD4-B248-8766-C76B9113A637}">
      <dgm:prSet/>
      <dgm:spPr/>
      <dgm:t>
        <a:bodyPr/>
        <a:lstStyle/>
        <a:p>
          <a:endParaRPr lang="en-US"/>
        </a:p>
      </dgm:t>
    </dgm:pt>
    <dgm:pt modelId="{06435811-7AF0-0643-B7C6-A32BE6A84C99}">
      <dgm:prSet phldrT="[Text]"/>
      <dgm:spPr/>
      <dgm:t>
        <a:bodyPr/>
        <a:lstStyle/>
        <a:p>
          <a:r>
            <a:rPr lang="en-US" dirty="0" smtClean="0"/>
            <a:t>Family Resource Management</a:t>
          </a:r>
          <a:endParaRPr lang="en-US" dirty="0"/>
        </a:p>
      </dgm:t>
    </dgm:pt>
    <dgm:pt modelId="{D498C89B-BBA7-1348-8CB7-2F75291B45D0}" type="parTrans" cxnId="{9BDC9C78-2FB9-2045-96D1-23A2985318CD}">
      <dgm:prSet/>
      <dgm:spPr/>
      <dgm:t>
        <a:bodyPr/>
        <a:lstStyle/>
        <a:p>
          <a:endParaRPr lang="en-US"/>
        </a:p>
      </dgm:t>
    </dgm:pt>
    <dgm:pt modelId="{F046C9E7-B472-A445-B5A2-95F074CC2E9C}" type="sibTrans" cxnId="{9BDC9C78-2FB9-2045-96D1-23A2985318CD}">
      <dgm:prSet/>
      <dgm:spPr/>
      <dgm:t>
        <a:bodyPr/>
        <a:lstStyle/>
        <a:p>
          <a:endParaRPr lang="en-US"/>
        </a:p>
      </dgm:t>
    </dgm:pt>
    <dgm:pt modelId="{0ABD7AC0-1D80-3248-9E4D-4EAD3AEE021B}">
      <dgm:prSet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n-US" dirty="0" smtClean="0"/>
            <a:t>Babysitting in Communities</a:t>
          </a:r>
          <a:endParaRPr lang="en-US" dirty="0"/>
        </a:p>
      </dgm:t>
    </dgm:pt>
    <dgm:pt modelId="{2913AD3C-9658-A646-9FEB-1C21902B9765}" type="parTrans" cxnId="{09D54B3D-235F-864C-BADC-4730B6152031}">
      <dgm:prSet/>
      <dgm:spPr/>
      <dgm:t>
        <a:bodyPr/>
        <a:lstStyle/>
        <a:p>
          <a:endParaRPr lang="en-US"/>
        </a:p>
      </dgm:t>
    </dgm:pt>
    <dgm:pt modelId="{F124091C-653E-FC41-972F-7FD74F990ED7}" type="sibTrans" cxnId="{09D54B3D-235F-864C-BADC-4730B6152031}">
      <dgm:prSet/>
      <dgm:spPr/>
      <dgm:t>
        <a:bodyPr/>
        <a:lstStyle/>
        <a:p>
          <a:endParaRPr lang="en-US"/>
        </a:p>
      </dgm:t>
    </dgm:pt>
    <dgm:pt modelId="{BF8F4C4F-A691-234F-977F-E34EBD770375}" type="pres">
      <dgm:prSet presAssocID="{70E0A02F-7B59-E641-94A1-30EA664D9F78}" presName="Name0" presStyleCnt="0">
        <dgm:presLayoutVars>
          <dgm:chMax val="4"/>
          <dgm:resizeHandles val="exact"/>
        </dgm:presLayoutVars>
      </dgm:prSet>
      <dgm:spPr/>
    </dgm:pt>
    <dgm:pt modelId="{FD9A51AB-70CE-4F4F-9DAD-3C643906C131}" type="pres">
      <dgm:prSet presAssocID="{70E0A02F-7B59-E641-94A1-30EA664D9F78}" presName="ellipse" presStyleLbl="trBgShp" presStyleIdx="0" presStyleCnt="1"/>
      <dgm:spPr>
        <a:ln>
          <a:solidFill>
            <a:schemeClr val="accent1"/>
          </a:solidFill>
        </a:ln>
      </dgm:spPr>
    </dgm:pt>
    <dgm:pt modelId="{CF573E66-CD15-EF4D-8B98-7829E5D030F8}" type="pres">
      <dgm:prSet presAssocID="{70E0A02F-7B59-E641-94A1-30EA664D9F78}" presName="arrow1" presStyleLbl="fgShp" presStyleIdx="0" presStyleCnt="1" custScaleY="159271" custLinFactNeighborX="-1754" custLinFactNeighborY="-48930"/>
      <dgm:spPr/>
    </dgm:pt>
    <dgm:pt modelId="{3635DE3D-40A1-7341-B1E6-C3D85C889EC8}" type="pres">
      <dgm:prSet presAssocID="{70E0A02F-7B59-E641-94A1-30EA664D9F78}" presName="rectangle" presStyleLbl="revTx" presStyleIdx="0" presStyleCnt="1" custScaleX="1696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A854A2-592A-564B-8A21-474EDDA187E1}" type="pres">
      <dgm:prSet presAssocID="{E278AE7F-0335-EA48-9A2F-F86C31657827}" presName="item1" presStyleLbl="node1" presStyleIdx="0" presStyleCnt="3" custLinFactNeighborY="-62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F9699C-F25D-BD4D-BFC7-9522AA652EC6}" type="pres">
      <dgm:prSet presAssocID="{06435811-7AF0-0643-B7C6-A32BE6A84C99}" presName="item2" presStyleLbl="node1" presStyleIdx="1" presStyleCnt="3" custLinFactNeighborY="-62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1D3E82-EB8C-634F-ABC9-DAC976DA74C1}" type="pres">
      <dgm:prSet presAssocID="{0ABD7AC0-1D80-3248-9E4D-4EAD3AEE021B}" presName="item3" presStyleLbl="node1" presStyleIdx="2" presStyleCnt="3" custLinFactNeighborY="-62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DB7DBC-040E-D64F-BB06-2E366A51E688}" type="pres">
      <dgm:prSet presAssocID="{70E0A02F-7B59-E641-94A1-30EA664D9F78}" presName="funnel" presStyleLbl="trAlignAcc1" presStyleIdx="0" presStyleCnt="1" custScaleX="114514" custScaleY="100690"/>
      <dgm:spPr/>
      <dgm:t>
        <a:bodyPr/>
        <a:lstStyle/>
        <a:p>
          <a:endParaRPr lang="en-US"/>
        </a:p>
      </dgm:t>
    </dgm:pt>
  </dgm:ptLst>
  <dgm:cxnLst>
    <dgm:cxn modelId="{41C6ED44-5234-8B40-9C24-FEED83F8AF0D}" type="presOf" srcId="{F68202A6-7809-D24C-9C59-58FB6B3769C4}" destId="{A31D3E82-EB8C-634F-ABC9-DAC976DA74C1}" srcOrd="0" destOrd="0" presId="urn:microsoft.com/office/officeart/2005/8/layout/funnel1"/>
    <dgm:cxn modelId="{09D54B3D-235F-864C-BADC-4730B6152031}" srcId="{70E0A02F-7B59-E641-94A1-30EA664D9F78}" destId="{0ABD7AC0-1D80-3248-9E4D-4EAD3AEE021B}" srcOrd="3" destOrd="0" parTransId="{2913AD3C-9658-A646-9FEB-1C21902B9765}" sibTransId="{F124091C-653E-FC41-972F-7FD74F990ED7}"/>
    <dgm:cxn modelId="{E3FCB4FB-F90D-4F43-BBFC-8A352D9FAA43}" type="presOf" srcId="{0ABD7AC0-1D80-3248-9E4D-4EAD3AEE021B}" destId="{3635DE3D-40A1-7341-B1E6-C3D85C889EC8}" srcOrd="0" destOrd="0" presId="urn:microsoft.com/office/officeart/2005/8/layout/funnel1"/>
    <dgm:cxn modelId="{D7901F27-D2F5-3B40-8351-B5C30D067FB0}" type="presOf" srcId="{70E0A02F-7B59-E641-94A1-30EA664D9F78}" destId="{BF8F4C4F-A691-234F-977F-E34EBD770375}" srcOrd="0" destOrd="0" presId="urn:microsoft.com/office/officeart/2005/8/layout/funnel1"/>
    <dgm:cxn modelId="{2F05808D-1B31-4D4B-BA45-E301CC71A7FB}" srcId="{70E0A02F-7B59-E641-94A1-30EA664D9F78}" destId="{F68202A6-7809-D24C-9C59-58FB6B3769C4}" srcOrd="0" destOrd="0" parTransId="{BEDA85D6-1191-4C4D-AE07-21F9B81F8D1D}" sibTransId="{C76A47E4-777E-5141-93A9-30B14E829632}"/>
    <dgm:cxn modelId="{9DE6DFF5-C085-4A41-B491-FCF46DFC2415}" type="presOf" srcId="{E278AE7F-0335-EA48-9A2F-F86C31657827}" destId="{EFF9699C-F25D-BD4D-BFC7-9522AA652EC6}" srcOrd="0" destOrd="0" presId="urn:microsoft.com/office/officeart/2005/8/layout/funnel1"/>
    <dgm:cxn modelId="{C486494D-0FD4-B248-8766-C76B9113A637}" srcId="{70E0A02F-7B59-E641-94A1-30EA664D9F78}" destId="{E278AE7F-0335-EA48-9A2F-F86C31657827}" srcOrd="1" destOrd="0" parTransId="{27337E97-F9DE-A947-B077-D3481CBFC4EC}" sibTransId="{3CB9E508-63D3-E347-88E2-38385C5032B4}"/>
    <dgm:cxn modelId="{9BDC9C78-2FB9-2045-96D1-23A2985318CD}" srcId="{70E0A02F-7B59-E641-94A1-30EA664D9F78}" destId="{06435811-7AF0-0643-B7C6-A32BE6A84C99}" srcOrd="2" destOrd="0" parTransId="{D498C89B-BBA7-1348-8CB7-2F75291B45D0}" sibTransId="{F046C9E7-B472-A445-B5A2-95F074CC2E9C}"/>
    <dgm:cxn modelId="{E1BDDF98-0225-0E46-ADCD-909D32D01D6D}" type="presOf" srcId="{06435811-7AF0-0643-B7C6-A32BE6A84C99}" destId="{BDA854A2-592A-564B-8A21-474EDDA187E1}" srcOrd="0" destOrd="0" presId="urn:microsoft.com/office/officeart/2005/8/layout/funnel1"/>
    <dgm:cxn modelId="{BBBC8140-0CE6-0F45-A9ED-0E40B61DE13B}" type="presParOf" srcId="{BF8F4C4F-A691-234F-977F-E34EBD770375}" destId="{FD9A51AB-70CE-4F4F-9DAD-3C643906C131}" srcOrd="0" destOrd="0" presId="urn:microsoft.com/office/officeart/2005/8/layout/funnel1"/>
    <dgm:cxn modelId="{F23F2B45-90D7-024C-B82A-898A05648CF7}" type="presParOf" srcId="{BF8F4C4F-A691-234F-977F-E34EBD770375}" destId="{CF573E66-CD15-EF4D-8B98-7829E5D030F8}" srcOrd="1" destOrd="0" presId="urn:microsoft.com/office/officeart/2005/8/layout/funnel1"/>
    <dgm:cxn modelId="{3DF6B2E3-8A97-0243-91CC-C2CFB85EE3AE}" type="presParOf" srcId="{BF8F4C4F-A691-234F-977F-E34EBD770375}" destId="{3635DE3D-40A1-7341-B1E6-C3D85C889EC8}" srcOrd="2" destOrd="0" presId="urn:microsoft.com/office/officeart/2005/8/layout/funnel1"/>
    <dgm:cxn modelId="{1FA33BE7-0A50-1A49-904E-B897F9278D97}" type="presParOf" srcId="{BF8F4C4F-A691-234F-977F-E34EBD770375}" destId="{BDA854A2-592A-564B-8A21-474EDDA187E1}" srcOrd="3" destOrd="0" presId="urn:microsoft.com/office/officeart/2005/8/layout/funnel1"/>
    <dgm:cxn modelId="{58CBD614-C09B-6C48-A99E-E7DE7E6B7987}" type="presParOf" srcId="{BF8F4C4F-A691-234F-977F-E34EBD770375}" destId="{EFF9699C-F25D-BD4D-BFC7-9522AA652EC6}" srcOrd="4" destOrd="0" presId="urn:microsoft.com/office/officeart/2005/8/layout/funnel1"/>
    <dgm:cxn modelId="{6874E7C2-7963-E342-A24B-D2F33C8E14D7}" type="presParOf" srcId="{BF8F4C4F-A691-234F-977F-E34EBD770375}" destId="{A31D3E82-EB8C-634F-ABC9-DAC976DA74C1}" srcOrd="5" destOrd="0" presId="urn:microsoft.com/office/officeart/2005/8/layout/funnel1"/>
    <dgm:cxn modelId="{54C4D092-7E15-964C-BB69-7E39DEEACEFB}" type="presParOf" srcId="{BF8F4C4F-A691-234F-977F-E34EBD770375}" destId="{5CDB7DBC-040E-D64F-BB06-2E366A51E688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9A51AB-70CE-4F4F-9DAD-3C643906C131}">
      <dsp:nvSpPr>
        <dsp:cNvPr id="0" name=""/>
        <dsp:cNvSpPr/>
      </dsp:nvSpPr>
      <dsp:spPr>
        <a:xfrm>
          <a:off x="1425862" y="219472"/>
          <a:ext cx="4229952" cy="1469006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573E66-CD15-EF4D-8B98-7829E5D030F8}">
      <dsp:nvSpPr>
        <dsp:cNvPr id="0" name=""/>
        <dsp:cNvSpPr/>
      </dsp:nvSpPr>
      <dsp:spPr>
        <a:xfrm>
          <a:off x="3123139" y="3404381"/>
          <a:ext cx="819758" cy="835607"/>
        </a:xfrm>
        <a:prstGeom prst="down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635DE3D-40A1-7341-B1E6-C3D85C889EC8}">
      <dsp:nvSpPr>
        <dsp:cNvPr id="0" name=""/>
        <dsp:cNvSpPr/>
      </dsp:nvSpPr>
      <dsp:spPr>
        <a:xfrm>
          <a:off x="210062" y="4236287"/>
          <a:ext cx="6674668" cy="983709"/>
        </a:xfrm>
        <a:prstGeom prst="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Babysitting in Communities</a:t>
          </a:r>
          <a:endParaRPr lang="en-US" sz="3500" kern="1200" dirty="0"/>
        </a:p>
      </dsp:txBody>
      <dsp:txXfrm>
        <a:off x="210062" y="4236287"/>
        <a:ext cx="6674668" cy="983709"/>
      </dsp:txXfrm>
    </dsp:sp>
    <dsp:sp modelId="{BDA854A2-592A-564B-8A21-474EDDA187E1}">
      <dsp:nvSpPr>
        <dsp:cNvPr id="0" name=""/>
        <dsp:cNvSpPr/>
      </dsp:nvSpPr>
      <dsp:spPr>
        <a:xfrm>
          <a:off x="2963729" y="1709519"/>
          <a:ext cx="1475564" cy="147556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Family Resource Management</a:t>
          </a:r>
          <a:endParaRPr lang="en-US" sz="1300" kern="1200" dirty="0"/>
        </a:p>
      </dsp:txBody>
      <dsp:txXfrm>
        <a:off x="3179820" y="1925610"/>
        <a:ext cx="1043382" cy="1043382"/>
      </dsp:txXfrm>
    </dsp:sp>
    <dsp:sp modelId="{EFF9699C-F25D-BD4D-BFC7-9522AA652EC6}">
      <dsp:nvSpPr>
        <dsp:cNvPr id="0" name=""/>
        <dsp:cNvSpPr/>
      </dsp:nvSpPr>
      <dsp:spPr>
        <a:xfrm>
          <a:off x="1907880" y="602517"/>
          <a:ext cx="1475564" cy="1475564"/>
        </a:xfrm>
        <a:prstGeom prst="ellipse">
          <a:avLst/>
        </a:prstGeom>
        <a:gradFill flip="none" rotWithShape="0">
          <a:gsLst>
            <a:gs pos="65000">
              <a:schemeClr val="accent1">
                <a:hueOff val="0"/>
                <a:satOff val="0"/>
                <a:lumOff val="0"/>
                <a:tint val="96000"/>
                <a:lumMod val="100000"/>
              </a:schemeClr>
            </a:gs>
            <a:gs pos="48000">
              <a:srgbClr val="A880C2"/>
            </a:gs>
            <a:gs pos="27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  <a:tileRect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Adolescent Development</a:t>
          </a:r>
          <a:endParaRPr lang="en-US" sz="1300" kern="1200" dirty="0"/>
        </a:p>
      </dsp:txBody>
      <dsp:txXfrm>
        <a:off x="2123971" y="818608"/>
        <a:ext cx="1043382" cy="1043382"/>
      </dsp:txXfrm>
    </dsp:sp>
    <dsp:sp modelId="{A31D3E82-EB8C-634F-ABC9-DAC976DA74C1}">
      <dsp:nvSpPr>
        <dsp:cNvPr id="0" name=""/>
        <dsp:cNvSpPr/>
      </dsp:nvSpPr>
      <dsp:spPr>
        <a:xfrm>
          <a:off x="3416235" y="245758"/>
          <a:ext cx="1475564" cy="147556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Child Development</a:t>
          </a:r>
          <a:endParaRPr lang="en-US" sz="1300" kern="1200" dirty="0"/>
        </a:p>
      </dsp:txBody>
      <dsp:txXfrm>
        <a:off x="3632326" y="461849"/>
        <a:ext cx="1043382" cy="1043382"/>
      </dsp:txXfrm>
    </dsp:sp>
    <dsp:sp modelId="{5CDB7DBC-040E-D64F-BB06-2E366A51E688}">
      <dsp:nvSpPr>
        <dsp:cNvPr id="0" name=""/>
        <dsp:cNvSpPr/>
      </dsp:nvSpPr>
      <dsp:spPr>
        <a:xfrm>
          <a:off x="918930" y="26455"/>
          <a:ext cx="5256932" cy="369785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A10EACE-A283-E145-807E-704370A945D2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224D286-12C7-7948-9FC3-B717355B7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622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AEDs are portable electronic devices that can deliver a </a:t>
            </a:r>
            <a:r>
              <a:rPr lang="en-US" dirty="0" err="1" smtClean="0"/>
              <a:t>defi</a:t>
            </a:r>
            <a:r>
              <a:rPr lang="en-US" dirty="0" smtClean="0"/>
              <a:t> </a:t>
            </a:r>
            <a:r>
              <a:rPr lang="en-US" dirty="0" err="1" smtClean="0"/>
              <a:t>brillation</a:t>
            </a:r>
            <a:r>
              <a:rPr lang="en-US" dirty="0" smtClean="0"/>
              <a:t> shock to help the heart restore an effective (pumping) rhythm. Certain AEDs with pediatric AED pads can deliver lower levels of energy considered appropriate to a child or an infant under age 8 or less than 55 pounds. An AED can deliver that shock, either automatically or with the push of a button. </a:t>
            </a:r>
          </a:p>
          <a:p>
            <a:endParaRPr lang="en-US" dirty="0" smtClean="0"/>
          </a:p>
          <a:p>
            <a:pPr marL="0" lvl="1" defTabSz="966612">
              <a:defRPr/>
            </a:pPr>
            <a:r>
              <a:rPr lang="en-US" dirty="0" smtClean="0"/>
              <a:t>is a small, lightweight device that analyses a person's heart rhythm and can </a:t>
            </a:r>
            <a:r>
              <a:rPr lang="en-US" dirty="0" err="1" smtClean="0"/>
              <a:t>recognise</a:t>
            </a:r>
            <a:r>
              <a:rPr lang="en-US" dirty="0" smtClean="0"/>
              <a:t> irregular heart rhythms such as ventricular fibrillation (VF) or ventricular tachycardia (VT), also known as Sudden Cardiac Arrest.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4D286-12C7-7948-9FC3-B717355B74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15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SAFE AND SOUND ON THE JOB</a:t>
            </a:r>
            <a:r>
              <a:rPr lang="en-US" baseline="0" dirty="0" smtClean="0"/>
              <a:t>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KNOWLEDGE GAIN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RISK AUDIT while taking a walk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ROLE PLAYING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dirty="0" smtClean="0"/>
              <a:t>Prevent the Safety-Related Problem</a:t>
            </a:r>
          </a:p>
          <a:p>
            <a:pPr lvl="0"/>
            <a:r>
              <a:rPr lang="en-US" dirty="0" smtClean="0"/>
              <a:t>Recognize the Safety-Related Problem </a:t>
            </a:r>
          </a:p>
          <a:p>
            <a:pPr lvl="0"/>
            <a:r>
              <a:rPr lang="en-US" dirty="0" smtClean="0"/>
              <a:t>Fix the Safety-Related Problem </a:t>
            </a:r>
          </a:p>
          <a:p>
            <a:endParaRPr lang="en-US" dirty="0" smtClean="0"/>
          </a:p>
          <a:p>
            <a:r>
              <a:rPr lang="en-US" dirty="0" smtClean="0"/>
              <a:t>Telephone Safety Tips</a:t>
            </a:r>
          </a:p>
          <a:p>
            <a:r>
              <a:rPr lang="en-US" dirty="0" smtClean="0"/>
              <a:t>Personal Safety </a:t>
            </a:r>
          </a:p>
          <a:p>
            <a:r>
              <a:rPr lang="en-US" dirty="0" smtClean="0"/>
              <a:t>Danger from Strangers</a:t>
            </a:r>
          </a:p>
          <a:p>
            <a:r>
              <a:rPr lang="en-US" dirty="0" smtClean="0"/>
              <a:t>Other Safety Considerations</a:t>
            </a:r>
          </a:p>
          <a:p>
            <a:r>
              <a:rPr lang="en-US" dirty="0" smtClean="0"/>
              <a:t>Rural Safety</a:t>
            </a:r>
          </a:p>
          <a:p>
            <a:r>
              <a:rPr lang="en-US" dirty="0" smtClean="0"/>
              <a:t>Safety Inspection Checklist</a:t>
            </a:r>
          </a:p>
          <a:p>
            <a:r>
              <a:rPr lang="en-US" dirty="0" smtClean="0"/>
              <a:t>Preventing Accidents and Injuries</a:t>
            </a:r>
          </a:p>
          <a:p>
            <a:r>
              <a:rPr lang="en-US" dirty="0" smtClean="0"/>
              <a:t>Choking and Breathing Dangers</a:t>
            </a:r>
          </a:p>
          <a:p>
            <a:r>
              <a:rPr lang="en-US" dirty="0" smtClean="0"/>
              <a:t>Drowning</a:t>
            </a:r>
          </a:p>
          <a:p>
            <a:r>
              <a:rPr lang="en-US" dirty="0" smtClean="0"/>
              <a:t>Falls</a:t>
            </a:r>
          </a:p>
          <a:p>
            <a:r>
              <a:rPr lang="en-US" dirty="0" smtClean="0"/>
              <a:t>Fire</a:t>
            </a:r>
          </a:p>
          <a:p>
            <a:r>
              <a:rPr lang="en-US" dirty="0" smtClean="0"/>
              <a:t>Illnesses</a:t>
            </a:r>
          </a:p>
          <a:p>
            <a:r>
              <a:rPr lang="en-US" dirty="0" smtClean="0"/>
              <a:t>Riding Toy/Vehicle Injuries</a:t>
            </a:r>
          </a:p>
          <a:p>
            <a:r>
              <a:rPr lang="en-US" dirty="0" smtClean="0"/>
              <a:t>Parks and Outdoors</a:t>
            </a:r>
          </a:p>
          <a:p>
            <a:r>
              <a:rPr lang="en-US" dirty="0" smtClean="0"/>
              <a:t>Safe Fun in the Sun</a:t>
            </a:r>
          </a:p>
          <a:p>
            <a:endParaRPr lang="en-US" dirty="0" smtClean="0"/>
          </a:p>
          <a:p>
            <a:r>
              <a:rPr lang="en-US" dirty="0" smtClean="0"/>
              <a:t>IT’S AN EMERGENCY</a:t>
            </a:r>
            <a:r>
              <a:rPr lang="en-US" baseline="0" dirty="0" smtClean="0"/>
              <a:t> and FIRST AID:</a:t>
            </a:r>
            <a:endParaRPr lang="en-US" dirty="0" smtClean="0"/>
          </a:p>
          <a:p>
            <a:r>
              <a:rPr lang="en-US" dirty="0" smtClean="0"/>
              <a:t>Check // Call</a:t>
            </a:r>
            <a:r>
              <a:rPr lang="en-US" baseline="0" dirty="0" smtClean="0"/>
              <a:t> // Care Knowledge</a:t>
            </a:r>
          </a:p>
          <a:p>
            <a:r>
              <a:rPr lang="en-US" baseline="0" dirty="0" smtClean="0"/>
              <a:t>Different Emergency Knowledge</a:t>
            </a:r>
          </a:p>
          <a:p>
            <a:r>
              <a:rPr lang="en-US" baseline="0" dirty="0" smtClean="0"/>
              <a:t>Transparency with Parents about Skill Level</a:t>
            </a:r>
          </a:p>
          <a:p>
            <a:r>
              <a:rPr lang="en-US" baseline="0" dirty="0" smtClean="0"/>
              <a:t>Practicing skills – opportunity to partner with EMS or Health Department</a:t>
            </a:r>
          </a:p>
          <a:p>
            <a:r>
              <a:rPr lang="en-US" baseline="0" dirty="0" smtClean="0"/>
              <a:t>**Beginner Level, maybe explore advanced level (advanced could include certification, but would carry additional costs)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4D286-12C7-7948-9FC3-B717355B74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09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www.panmacmillan.com</a:t>
            </a:r>
            <a:r>
              <a:rPr lang="en-US" dirty="0" smtClean="0"/>
              <a:t>/blogs/books-for-children/bedtime-stories-for-kids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4D286-12C7-7948-9FC3-B717355B74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106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Adolescent Development</a:t>
            </a:r>
          </a:p>
          <a:p>
            <a:pPr lvl="1"/>
            <a:r>
              <a:rPr lang="en-US" dirty="0" smtClean="0"/>
              <a:t>Family Resource Management</a:t>
            </a:r>
          </a:p>
          <a:p>
            <a:pPr lvl="1"/>
            <a:r>
              <a:rPr lang="en-US" dirty="0" smtClean="0"/>
              <a:t>Child Development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4D286-12C7-7948-9FC3-B717355B74F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391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dcf.ks.gov/services/PPS/Documents/PPM_Forms/Appendices/Appendix_1B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dcross.org/content/dam/redcross/atg/PHSS_UX_Content/Babysitters-Training-Handbook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678094"/>
            <a:ext cx="7766936" cy="3372742"/>
          </a:xfrm>
        </p:spPr>
        <p:txBody>
          <a:bodyPr/>
          <a:lstStyle/>
          <a:p>
            <a:r>
              <a:rPr lang="en-US" b="1" dirty="0"/>
              <a:t>Babysitting Training Curriculum for Adolescents in Your Communities</a:t>
            </a:r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Bradford Wiles, Elizabeth Kiss, Elaine Johannes, and Nora Rhoades</a:t>
            </a:r>
          </a:p>
          <a:p>
            <a:r>
              <a:rPr lang="en-US" dirty="0" smtClean="0"/>
              <a:t>FCS August Update</a:t>
            </a:r>
            <a:r>
              <a:rPr lang="en-US" dirty="0"/>
              <a:t> </a:t>
            </a:r>
            <a:r>
              <a:rPr lang="en-US" dirty="0" smtClean="0"/>
              <a:t>- Manhattan, Kansas</a:t>
            </a:r>
          </a:p>
          <a:p>
            <a:r>
              <a:rPr lang="en-US" dirty="0" smtClean="0"/>
              <a:t>August 28, 2018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139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Kids From 0 To 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009" y="1770434"/>
            <a:ext cx="9059993" cy="4844375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Ages, Stages, and Milestones</a:t>
            </a:r>
          </a:p>
          <a:p>
            <a:r>
              <a:rPr lang="en-US" sz="2000" dirty="0"/>
              <a:t>Children and </a:t>
            </a:r>
            <a:r>
              <a:rPr lang="en-US" sz="2000" dirty="0" smtClean="0"/>
              <a:t>Play</a:t>
            </a:r>
          </a:p>
          <a:p>
            <a:pPr lvl="1"/>
            <a:r>
              <a:rPr lang="en-US" sz="2000" dirty="0"/>
              <a:t>Why is Play Important for Children</a:t>
            </a:r>
            <a:r>
              <a:rPr lang="en-US" sz="2000" dirty="0" smtClean="0"/>
              <a:t>?</a:t>
            </a:r>
          </a:p>
          <a:p>
            <a:pPr lvl="1"/>
            <a:r>
              <a:rPr lang="en-US" sz="2000" dirty="0"/>
              <a:t>How Do Children Play</a:t>
            </a:r>
            <a:r>
              <a:rPr lang="en-US" sz="2000" dirty="0" smtClean="0"/>
              <a:t>?</a:t>
            </a:r>
          </a:p>
          <a:p>
            <a:pPr lvl="1"/>
            <a:r>
              <a:rPr lang="en-US" sz="2000" dirty="0"/>
              <a:t>Why Should You Play with Children</a:t>
            </a:r>
            <a:r>
              <a:rPr lang="en-US" sz="2000" dirty="0" smtClean="0"/>
              <a:t>?</a:t>
            </a:r>
          </a:p>
          <a:p>
            <a:r>
              <a:rPr lang="en-US" sz="2000" dirty="0"/>
              <a:t>Helping Children </a:t>
            </a:r>
            <a:r>
              <a:rPr lang="en-US" sz="2000" dirty="0" smtClean="0"/>
              <a:t>Behave </a:t>
            </a:r>
          </a:p>
          <a:p>
            <a:pPr lvl="1"/>
            <a:r>
              <a:rPr lang="en-US" sz="2000" dirty="0"/>
              <a:t>Encouraging Positive </a:t>
            </a:r>
            <a:r>
              <a:rPr lang="en-US" sz="2000" dirty="0" smtClean="0"/>
              <a:t>Behavior</a:t>
            </a:r>
          </a:p>
          <a:p>
            <a:pPr lvl="1"/>
            <a:r>
              <a:rPr lang="en-US" sz="2000" dirty="0"/>
              <a:t>Correcting the Behavior Without Criticizing the Child </a:t>
            </a:r>
            <a:endParaRPr lang="en-US" sz="2000" dirty="0" smtClean="0"/>
          </a:p>
          <a:p>
            <a:pPr lvl="1"/>
            <a:r>
              <a:rPr lang="en-US" sz="2000" dirty="0" smtClean="0"/>
              <a:t>Consequences</a:t>
            </a:r>
          </a:p>
          <a:p>
            <a:pPr lvl="1"/>
            <a:r>
              <a:rPr lang="en-US" sz="2000" dirty="0"/>
              <a:t>Common Behavior </a:t>
            </a:r>
            <a:r>
              <a:rPr lang="en-US" sz="2000" dirty="0" smtClean="0"/>
              <a:t>Challenges (Tantrums</a:t>
            </a:r>
            <a:r>
              <a:rPr lang="en-US" sz="2000" dirty="0"/>
              <a:t>;</a:t>
            </a:r>
            <a:r>
              <a:rPr lang="en-US" sz="2000" dirty="0" smtClean="0"/>
              <a:t> Crying; Breath-holding; Colic; Biting, Hitting, </a:t>
            </a:r>
            <a:r>
              <a:rPr lang="en-US" sz="2000" dirty="0"/>
              <a:t>and Kicking; Sibling </a:t>
            </a:r>
            <a:r>
              <a:rPr lang="en-US" sz="2000" dirty="0" smtClean="0"/>
              <a:t>Rivalry)</a:t>
            </a:r>
          </a:p>
          <a:p>
            <a:r>
              <a:rPr lang="en-US" sz="2000" dirty="0" smtClean="0"/>
              <a:t>NEVER SHAKE ANOTHER LIVING BEING!!!</a:t>
            </a:r>
            <a:endParaRPr lang="en-US" sz="2000" dirty="0"/>
          </a:p>
        </p:txBody>
      </p:sp>
      <p:pic>
        <p:nvPicPr>
          <p:cNvPr id="4" name="Picture 2" descr="mage result for child develop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229" y="1930401"/>
            <a:ext cx="4380850" cy="231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203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Feeding to Bedtime: Caring for </a:t>
            </a:r>
            <a:r>
              <a:rPr lang="en-US" dirty="0" smtClean="0"/>
              <a:t>Kids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Talking to the Parents About Basic Child </a:t>
            </a:r>
            <a:r>
              <a:rPr lang="en-US" sz="2800" dirty="0" smtClean="0"/>
              <a:t>Care</a:t>
            </a:r>
          </a:p>
          <a:p>
            <a:r>
              <a:rPr lang="en-US" sz="2800" dirty="0"/>
              <a:t>Picking Up and Holding Children </a:t>
            </a:r>
            <a:endParaRPr lang="en-US" sz="2800" dirty="0" smtClean="0"/>
          </a:p>
          <a:p>
            <a:r>
              <a:rPr lang="en-US" sz="2800" dirty="0" smtClean="0"/>
              <a:t>Feeding Children</a:t>
            </a:r>
          </a:p>
          <a:p>
            <a:r>
              <a:rPr lang="en-US" sz="2800" dirty="0" smtClean="0"/>
              <a:t>Diapering</a:t>
            </a:r>
          </a:p>
          <a:p>
            <a:r>
              <a:rPr lang="en-US" sz="2800" dirty="0"/>
              <a:t>Dressing </a:t>
            </a:r>
            <a:r>
              <a:rPr lang="en-US" sz="2800" dirty="0" smtClean="0"/>
              <a:t>Children</a:t>
            </a:r>
          </a:p>
          <a:p>
            <a:r>
              <a:rPr lang="en-US" sz="2800" dirty="0"/>
              <a:t>Bathing </a:t>
            </a:r>
            <a:r>
              <a:rPr lang="en-US" sz="2800" dirty="0" smtClean="0"/>
              <a:t>Toddlers</a:t>
            </a:r>
          </a:p>
          <a:p>
            <a:r>
              <a:rPr lang="en-US" sz="2800" dirty="0"/>
              <a:t>Rest and </a:t>
            </a:r>
            <a:r>
              <a:rPr lang="en-US" sz="2800" dirty="0" smtClean="0"/>
              <a:t>Sleep</a:t>
            </a:r>
          </a:p>
          <a:p>
            <a:r>
              <a:rPr lang="en-US" sz="2800" dirty="0"/>
              <a:t>Sudden Infant Death Syndrome (SIDS)</a:t>
            </a:r>
          </a:p>
        </p:txBody>
      </p:sp>
      <p:pic>
        <p:nvPicPr>
          <p:cNvPr id="6148" name="Picture 4" descr="https://panmacmillan.azureedge.net/pml/panmacmillancorporatesite/media/blogs/mcb/april%202017/bedtime-stories-for-kids.png?ext=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409" y="2888225"/>
            <a:ext cx="4411454" cy="248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495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Intent for American Red Cross resource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71" y="1445329"/>
            <a:ext cx="7591177" cy="5052748"/>
          </a:xfrm>
        </p:spPr>
        <p:txBody>
          <a:bodyPr>
            <a:normAutofit fontScale="77500" lnSpcReduction="20000"/>
          </a:bodyPr>
          <a:lstStyle/>
          <a:p>
            <a:r>
              <a:rPr lang="en-US" sz="4400" dirty="0" smtClean="0"/>
              <a:t>Replace any piecemeal version of old 4-H Military Partnership efforts (go legit!)</a:t>
            </a:r>
          </a:p>
          <a:p>
            <a:r>
              <a:rPr lang="en-US" sz="4400" dirty="0" smtClean="0"/>
              <a:t>Provide resources to your community on an as-needed basis</a:t>
            </a:r>
          </a:p>
          <a:p>
            <a:r>
              <a:rPr lang="en-US" sz="4400" dirty="0" smtClean="0"/>
              <a:t>To familiarize FCS Agents with resource</a:t>
            </a:r>
          </a:p>
          <a:p>
            <a:r>
              <a:rPr lang="en-US" sz="4400" dirty="0" smtClean="0"/>
              <a:t>To serve as an intermediate step to the revised </a:t>
            </a:r>
            <a:r>
              <a:rPr lang="en-US" sz="4400" dirty="0"/>
              <a:t>Revised 4-H Military Partnership curriculum </a:t>
            </a:r>
          </a:p>
        </p:txBody>
      </p:sp>
      <p:pic>
        <p:nvPicPr>
          <p:cNvPr id="4" name="Picture 2" descr="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048" y="1930400"/>
            <a:ext cx="3990891" cy="349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654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2022389"/>
          </a:xfrm>
        </p:spPr>
        <p:txBody>
          <a:bodyPr>
            <a:normAutofit/>
          </a:bodyPr>
          <a:lstStyle/>
          <a:p>
            <a:r>
              <a:rPr lang="en-US" dirty="0" smtClean="0"/>
              <a:t>Switching Gears to Integration: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411" y="1620794"/>
            <a:ext cx="5207802" cy="4760552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Babysitting in the context of Positive Youth Development (PYD); risks &amp; rewards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Babysitting in the context of the </a:t>
            </a:r>
            <a:r>
              <a:rPr lang="en-US" sz="2400" i="1" dirty="0" smtClean="0">
                <a:solidFill>
                  <a:schemeClr val="tx1"/>
                </a:solidFill>
              </a:rPr>
              <a:t>KSDE Career Cluster Pathways</a:t>
            </a:r>
            <a:endParaRPr lang="en-US" sz="2400" i="1" dirty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Babysitting and 4-H </a:t>
            </a:r>
            <a:r>
              <a:rPr lang="en-US" sz="2400" dirty="0">
                <a:solidFill>
                  <a:schemeClr val="tx1"/>
                </a:solidFill>
              </a:rPr>
              <a:t>c</a:t>
            </a:r>
            <a:r>
              <a:rPr lang="en-US" sz="2400" dirty="0" smtClean="0">
                <a:solidFill>
                  <a:schemeClr val="tx1"/>
                </a:solidFill>
              </a:rPr>
              <a:t>areer and college interests</a:t>
            </a:r>
          </a:p>
        </p:txBody>
      </p:sp>
      <p:graphicFrame>
        <p:nvGraphicFramePr>
          <p:cNvPr id="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2624921"/>
              </p:ext>
            </p:extLst>
          </p:nvPr>
        </p:nvGraphicFramePr>
        <p:xfrm>
          <a:off x="4922196" y="1134892"/>
          <a:ext cx="7094794" cy="5246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6761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Revised 4-H Military Partnership curriculum in Spring of 2019</a:t>
            </a:r>
          </a:p>
          <a:p>
            <a:r>
              <a:rPr lang="en-US" sz="3200" dirty="0" smtClean="0"/>
              <a:t>Evaluation and Big “P” Program roll out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42" name="Picture 2" descr="mage result for 4-h military partnershi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99" y="4202519"/>
            <a:ext cx="9080938" cy="187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021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Marlene </a:t>
            </a:r>
            <a:r>
              <a:rPr lang="en-US" sz="2800" dirty="0" err="1" smtClean="0"/>
              <a:t>VerBrugge</a:t>
            </a:r>
            <a:r>
              <a:rPr lang="en-US" sz="2800" dirty="0" smtClean="0"/>
              <a:t> and the 4-H Military Partnership Team</a:t>
            </a:r>
          </a:p>
          <a:p>
            <a:r>
              <a:rPr lang="en-US" sz="2800" dirty="0" smtClean="0"/>
              <a:t>KSRE FCS </a:t>
            </a:r>
          </a:p>
        </p:txBody>
      </p:sp>
      <p:pic>
        <p:nvPicPr>
          <p:cNvPr id="1028" name="Picture 4" descr="mage result for KS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184" y="3287439"/>
            <a:ext cx="5876682" cy="323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913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Our Purposes “Babysitting” means: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7844096" cy="3880773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 smtClean="0"/>
              <a:t>Care for a child temporarily, while primary caregivers are not home</a:t>
            </a:r>
          </a:p>
          <a:p>
            <a:pPr lvl="1"/>
            <a:r>
              <a:rPr lang="en-US" sz="3600" dirty="0" smtClean="0"/>
              <a:t>Event-based care (e.g. date night, grocery shopping, respite care, elder care)</a:t>
            </a:r>
          </a:p>
          <a:p>
            <a:pPr lvl="1"/>
            <a:r>
              <a:rPr lang="en-US" sz="3600" dirty="0" smtClean="0"/>
              <a:t>Usually takes place in the child’s home</a:t>
            </a:r>
          </a:p>
          <a:p>
            <a:r>
              <a:rPr lang="en-US" sz="3600" dirty="0"/>
              <a:t>Not “child care” (i.e. regular, professional, licensed care)</a:t>
            </a:r>
          </a:p>
          <a:p>
            <a:r>
              <a:rPr lang="en-US" sz="3600" dirty="0" smtClean="0"/>
              <a:t>Usually care provided by </a:t>
            </a:r>
            <a:r>
              <a:rPr lang="en-US" sz="3600" b="1" dirty="0" smtClean="0"/>
              <a:t>adolescents</a:t>
            </a:r>
            <a:r>
              <a:rPr lang="en-US" sz="3600" dirty="0" smtClean="0"/>
              <a:t> as a service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430" y="1427694"/>
            <a:ext cx="3460251" cy="461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194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84270"/>
            <a:ext cx="9514630" cy="5573729"/>
          </a:xfrm>
        </p:spPr>
        <p:txBody>
          <a:bodyPr>
            <a:normAutofit fontScale="40000" lnSpcReduction="20000"/>
          </a:bodyPr>
          <a:lstStyle/>
          <a:p>
            <a:r>
              <a:rPr lang="en-US" sz="6000" dirty="0" smtClean="0"/>
              <a:t>Overview of Babysitting Curriculum</a:t>
            </a:r>
          </a:p>
          <a:p>
            <a:pPr lvl="1"/>
            <a:r>
              <a:rPr lang="en-US" sz="6000" dirty="0" smtClean="0"/>
              <a:t>Where we have been</a:t>
            </a:r>
          </a:p>
          <a:p>
            <a:pPr lvl="1"/>
            <a:r>
              <a:rPr lang="en-US" sz="6000" dirty="0" smtClean="0"/>
              <a:t>Where we are </a:t>
            </a:r>
          </a:p>
          <a:p>
            <a:pPr lvl="1"/>
            <a:r>
              <a:rPr lang="en-US" sz="6000" dirty="0" smtClean="0"/>
              <a:t>Where we are going</a:t>
            </a:r>
          </a:p>
          <a:p>
            <a:pPr marL="342900" lvl="1" indent="-342900"/>
            <a:r>
              <a:rPr lang="en-US" sz="6000" dirty="0"/>
              <a:t>Integration of Babysitting across Program Focus Areas</a:t>
            </a:r>
          </a:p>
          <a:p>
            <a:pPr lvl="1"/>
            <a:r>
              <a:rPr lang="en-US" sz="5800" dirty="0" smtClean="0"/>
              <a:t>Resource overview with Nora Rhoades, Elaine Johannes, Elizabeth Kiss, and Bradford Wiles</a:t>
            </a:r>
          </a:p>
          <a:p>
            <a:pPr lvl="1"/>
            <a:r>
              <a:rPr lang="en-US" sz="6200" dirty="0" smtClean="0"/>
              <a:t>Family Resource Management perspective with Elizabeth Kiss</a:t>
            </a:r>
          </a:p>
          <a:p>
            <a:pPr lvl="1"/>
            <a:r>
              <a:rPr lang="en-US" sz="6200" dirty="0" smtClean="0"/>
              <a:t>Positive Youth Development perspective with Elaine Johannes</a:t>
            </a:r>
          </a:p>
          <a:p>
            <a:pPr lvl="1"/>
            <a:r>
              <a:rPr lang="en-US" sz="6400" dirty="0" smtClean="0"/>
              <a:t>Child health and development perspective with Bradford Wiles</a:t>
            </a:r>
          </a:p>
          <a:p>
            <a:r>
              <a:rPr lang="en-US" sz="6000" dirty="0" smtClean="0"/>
              <a:t>Upcoming resources</a:t>
            </a:r>
          </a:p>
        </p:txBody>
      </p:sp>
      <p:pic>
        <p:nvPicPr>
          <p:cNvPr id="3082" name="Picture 10" descr="https://www.tellwut.com/uploads/media/image/4025e1480292293o72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019" y="179813"/>
            <a:ext cx="3398109" cy="257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956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Important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600" dirty="0" smtClean="0">
                <a:hlinkClick r:id="rId2"/>
              </a:rPr>
              <a:t>Guidelines for when to leave a child home alone</a:t>
            </a:r>
            <a:endParaRPr lang="en-US" sz="3600" dirty="0" smtClean="0"/>
          </a:p>
          <a:p>
            <a:pPr lvl="1"/>
            <a:r>
              <a:rPr lang="en-US" sz="3600" dirty="0" smtClean="0"/>
              <a:t>Generally 10 and above</a:t>
            </a:r>
          </a:p>
          <a:p>
            <a:pPr lvl="1"/>
            <a:r>
              <a:rPr lang="en-US" sz="3600" dirty="0" smtClean="0"/>
              <a:t>Multiple considerations</a:t>
            </a:r>
          </a:p>
          <a:p>
            <a:r>
              <a:rPr lang="en-US" sz="3600" dirty="0" smtClean="0"/>
              <a:t>We do NOT CERTIFY participants</a:t>
            </a:r>
          </a:p>
          <a:p>
            <a:pPr lvl="1"/>
            <a:r>
              <a:rPr lang="en-US" sz="3600" dirty="0" smtClean="0"/>
              <a:t>Do not use attendees as a referral list</a:t>
            </a:r>
          </a:p>
          <a:p>
            <a:pPr lvl="1"/>
            <a:r>
              <a:rPr lang="en-US" sz="3600" dirty="0" smtClean="0"/>
              <a:t>Legal liabilities could be present</a:t>
            </a:r>
          </a:p>
          <a:p>
            <a:pPr lvl="1"/>
            <a:r>
              <a:rPr lang="en-US" sz="3600" dirty="0" smtClean="0"/>
              <a:t>Kansas does not certify “babysitters”</a:t>
            </a:r>
          </a:p>
        </p:txBody>
      </p:sp>
      <p:pic>
        <p:nvPicPr>
          <p:cNvPr id="2052" name="Picture 4" descr="eriodic Table of the Eleme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600" y="180941"/>
            <a:ext cx="4424546" cy="265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449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Babysitting Past, Present,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8"/>
            <a:ext cx="8596668" cy="3880773"/>
          </a:xfrm>
        </p:spPr>
        <p:txBody>
          <a:bodyPr>
            <a:normAutofit fontScale="62500" lnSpcReduction="20000"/>
          </a:bodyPr>
          <a:lstStyle/>
          <a:p>
            <a:r>
              <a:rPr lang="en-US" sz="4800" dirty="0" smtClean="0"/>
              <a:t>4-H Military Partnership history</a:t>
            </a:r>
          </a:p>
          <a:p>
            <a:r>
              <a:rPr lang="en-US" sz="4800" dirty="0" smtClean="0"/>
              <a:t>Adaptation of 4-H Military Partnership materials</a:t>
            </a:r>
          </a:p>
          <a:p>
            <a:r>
              <a:rPr lang="en-US" sz="4800" dirty="0" smtClean="0"/>
              <a:t>Call for fidelity and updated materials</a:t>
            </a:r>
          </a:p>
          <a:p>
            <a:r>
              <a:rPr lang="en-US" sz="4800" dirty="0" smtClean="0"/>
              <a:t>Dr. </a:t>
            </a:r>
            <a:r>
              <a:rPr lang="en-US" sz="4800" dirty="0" err="1" smtClean="0"/>
              <a:t>VerBrugge’s</a:t>
            </a:r>
            <a:r>
              <a:rPr lang="en-US" sz="4800" dirty="0" smtClean="0"/>
              <a:t> discussions with Military Partnership</a:t>
            </a:r>
          </a:p>
          <a:p>
            <a:r>
              <a:rPr lang="en-US" sz="4800" dirty="0" smtClean="0"/>
              <a:t>American Red Cross training resources</a:t>
            </a:r>
          </a:p>
          <a:p>
            <a:r>
              <a:rPr lang="en-US" sz="4800" dirty="0" smtClean="0"/>
              <a:t>4-H Military Partnership curriculum 2.0</a:t>
            </a:r>
          </a:p>
        </p:txBody>
      </p:sp>
      <p:pic>
        <p:nvPicPr>
          <p:cNvPr id="1026" name="Picture 2" descr="mage result for past present future images"/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983" y="1472629"/>
            <a:ext cx="3938017" cy="328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48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American Red Cross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337488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>
                <a:hlinkClick r:id="rId3"/>
              </a:rPr>
              <a:t>Available here</a:t>
            </a:r>
            <a:endParaRPr lang="en-US" sz="2800" dirty="0" smtClean="0"/>
          </a:p>
          <a:p>
            <a:r>
              <a:rPr lang="en-US" sz="2800" dirty="0" smtClean="0"/>
              <a:t>Seven content chapters</a:t>
            </a:r>
          </a:p>
          <a:p>
            <a:pPr lvl="1"/>
            <a:r>
              <a:rPr lang="en-US" sz="2800" dirty="0" smtClean="0"/>
              <a:t>Leadership (Elaine Johannes)</a:t>
            </a:r>
          </a:p>
          <a:p>
            <a:pPr lvl="1"/>
            <a:r>
              <a:rPr lang="en-US" sz="2800" dirty="0" smtClean="0"/>
              <a:t>Business (Elizabeth Kiss)</a:t>
            </a:r>
          </a:p>
          <a:p>
            <a:pPr lvl="1"/>
            <a:r>
              <a:rPr lang="en-US" sz="2800" dirty="0" smtClean="0"/>
              <a:t>Safety </a:t>
            </a:r>
            <a:r>
              <a:rPr lang="mr-IN" sz="2800" dirty="0" smtClean="0"/>
              <a:t>–</a:t>
            </a:r>
            <a:r>
              <a:rPr lang="en-US" sz="2800" dirty="0" smtClean="0"/>
              <a:t> (Nora Rhoades)</a:t>
            </a:r>
          </a:p>
          <a:p>
            <a:pPr lvl="1"/>
            <a:r>
              <a:rPr lang="en-US" sz="2800" dirty="0" smtClean="0"/>
              <a:t>Child Development (Bradford Wiles)</a:t>
            </a:r>
          </a:p>
          <a:p>
            <a:pPr lvl="1"/>
            <a:r>
              <a:rPr lang="en-US" sz="2800" dirty="0" smtClean="0"/>
              <a:t>Feeding and Bedtime (Bradford Wiles)</a:t>
            </a:r>
          </a:p>
          <a:p>
            <a:pPr lvl="1"/>
            <a:r>
              <a:rPr lang="en-US" sz="2800" dirty="0" smtClean="0"/>
              <a:t>Emergency procedures (Nora Rhoades)</a:t>
            </a:r>
          </a:p>
          <a:p>
            <a:pPr lvl="1"/>
            <a:r>
              <a:rPr lang="en-US" sz="2800" dirty="0" smtClean="0"/>
              <a:t>First Aid, CPR, and AED - Automated </a:t>
            </a:r>
            <a:r>
              <a:rPr lang="en-US" sz="2800" dirty="0"/>
              <a:t>External </a:t>
            </a:r>
            <a:r>
              <a:rPr lang="en-US" sz="2800" dirty="0" smtClean="0"/>
              <a:t>Defibrillator (Nora Rhoades)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623" y="609600"/>
            <a:ext cx="3604055" cy="540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362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" y="335280"/>
            <a:ext cx="9921240" cy="1320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Adolescent Development </a:t>
            </a:r>
            <a:r>
              <a:rPr lang="en-US" b="1" dirty="0" smtClean="0">
                <a:solidFill>
                  <a:srgbClr val="7030A0"/>
                </a:solidFill>
              </a:rPr>
              <a:t>&amp; “</a:t>
            </a:r>
            <a:r>
              <a:rPr lang="en-US" b="1" i="1" dirty="0" smtClean="0">
                <a:solidFill>
                  <a:srgbClr val="7030A0"/>
                </a:solidFill>
              </a:rPr>
              <a:t>Leadership”</a:t>
            </a:r>
            <a:r>
              <a:rPr lang="en-US" b="1" dirty="0" smtClean="0">
                <a:solidFill>
                  <a:srgbClr val="7030A0"/>
                </a:solidFill>
              </a:rPr>
              <a:t> (Chapter 1)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9561" y="1811910"/>
            <a:ext cx="5318760" cy="4619370"/>
          </a:xfrm>
        </p:spPr>
        <p:txBody>
          <a:bodyPr>
            <a:noAutofit/>
          </a:bodyPr>
          <a:lstStyle/>
          <a:p>
            <a:r>
              <a:rPr lang="en-US" sz="2400" dirty="0" smtClean="0"/>
              <a:t>Cognitive &amp; Identity </a:t>
            </a:r>
            <a:r>
              <a:rPr lang="en-US" sz="2400" dirty="0"/>
              <a:t>development</a:t>
            </a:r>
          </a:p>
          <a:p>
            <a:r>
              <a:rPr lang="en-US" sz="2400" dirty="0"/>
              <a:t>KSDE Career Clusters, Pathways and I</a:t>
            </a:r>
            <a:r>
              <a:rPr lang="en-US" sz="2400" dirty="0" smtClean="0"/>
              <a:t>ndividual Plans </a:t>
            </a:r>
            <a:r>
              <a:rPr lang="en-US" sz="2400" dirty="0"/>
              <a:t>of S</a:t>
            </a:r>
            <a:r>
              <a:rPr lang="en-US" sz="2400" dirty="0" smtClean="0"/>
              <a:t>tudy (IPS)</a:t>
            </a:r>
          </a:p>
          <a:p>
            <a:r>
              <a:rPr lang="en-US" sz="2400" dirty="0" smtClean="0"/>
              <a:t>“Risks </a:t>
            </a:r>
            <a:r>
              <a:rPr lang="en-US" sz="2400" dirty="0"/>
              <a:t>and rewards" for </a:t>
            </a:r>
            <a:r>
              <a:rPr lang="en-US" sz="2400" dirty="0" smtClean="0"/>
              <a:t>teens</a:t>
            </a:r>
          </a:p>
          <a:p>
            <a:pPr marL="0" indent="0" algn="ctr">
              <a:lnSpc>
                <a:spcPct val="80000"/>
              </a:lnSpc>
              <a:buNone/>
            </a:pPr>
            <a:endParaRPr lang="en-US" sz="2400" b="1" u="sng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n-US" sz="2400" b="1" u="sng" dirty="0" smtClean="0">
                <a:solidFill>
                  <a:srgbClr val="7030A0"/>
                </a:solidFill>
              </a:rPr>
              <a:t>CHAPTER 1 </a:t>
            </a:r>
          </a:p>
          <a:p>
            <a:pPr marL="0" indent="0" algn="ctr">
              <a:buNone/>
            </a:pPr>
            <a:r>
              <a:rPr lang="en-US" sz="2400" dirty="0" smtClean="0"/>
              <a:t>Respect </a:t>
            </a:r>
            <a:r>
              <a:rPr lang="en-US" sz="2400" dirty="0"/>
              <a:t>and Household </a:t>
            </a:r>
            <a:r>
              <a:rPr lang="en-US" sz="2400" dirty="0" smtClean="0"/>
              <a:t>rules</a:t>
            </a:r>
          </a:p>
          <a:p>
            <a:pPr marL="0" indent="0" algn="ctr">
              <a:buNone/>
            </a:pPr>
            <a:r>
              <a:rPr lang="en-US" sz="2400" dirty="0" smtClean="0"/>
              <a:t>Diversity</a:t>
            </a:r>
          </a:p>
          <a:p>
            <a:pPr marL="0" indent="0" algn="ctr">
              <a:buNone/>
            </a:pPr>
            <a:r>
              <a:rPr lang="en-US" sz="2400" dirty="0" smtClean="0"/>
              <a:t>Communication</a:t>
            </a:r>
          </a:p>
          <a:p>
            <a:pPr marL="0" indent="0" algn="ctr">
              <a:buNone/>
            </a:pPr>
            <a:r>
              <a:rPr lang="en-US" sz="2400" dirty="0" smtClean="0"/>
              <a:t>Decision </a:t>
            </a:r>
            <a:r>
              <a:rPr lang="en-US" sz="2400" dirty="0"/>
              <a:t>Making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5517" y="2336188"/>
            <a:ext cx="5170539" cy="3570814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908156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8596668" cy="1320800"/>
          </a:xfrm>
        </p:spPr>
        <p:txBody>
          <a:bodyPr/>
          <a:lstStyle/>
          <a:p>
            <a:r>
              <a:rPr lang="en-US" dirty="0" smtClean="0"/>
              <a:t>Personal Finance and The Business of Babysitting (Chapter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1810512"/>
            <a:ext cx="5321808" cy="4617720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Earning Power: More than a Paycheck</a:t>
            </a:r>
          </a:p>
          <a:p>
            <a:r>
              <a:rPr lang="en-US" sz="2400" dirty="0" smtClean="0"/>
              <a:t>Money Management: Control Your Cash Flow</a:t>
            </a:r>
          </a:p>
          <a:p>
            <a:r>
              <a:rPr lang="en-US" sz="2400" dirty="0" smtClean="0"/>
              <a:t>Financial Services: Care for Your Cash</a:t>
            </a:r>
          </a:p>
          <a:p>
            <a:endParaRPr lang="en-US" sz="2400" dirty="0"/>
          </a:p>
          <a:p>
            <a:pPr marL="0" indent="0" algn="ctr">
              <a:buNone/>
            </a:pPr>
            <a:r>
              <a:rPr lang="en-US" sz="2400" b="1" u="sng" dirty="0">
                <a:solidFill>
                  <a:srgbClr val="7030A0"/>
                </a:solidFill>
              </a:rPr>
              <a:t>CHAPTER </a:t>
            </a:r>
            <a:r>
              <a:rPr lang="en-US" sz="2400" b="1" u="sng" dirty="0" smtClean="0">
                <a:solidFill>
                  <a:srgbClr val="7030A0"/>
                </a:solidFill>
              </a:rPr>
              <a:t>2 </a:t>
            </a:r>
          </a:p>
          <a:p>
            <a:pPr marL="0" indent="0" algn="ctr">
              <a:buNone/>
            </a:pPr>
            <a:r>
              <a:rPr lang="en-US" sz="2400" dirty="0" smtClean="0"/>
              <a:t>Getting Started</a:t>
            </a:r>
          </a:p>
          <a:p>
            <a:pPr marL="0" indent="0" algn="ctr">
              <a:buNone/>
            </a:pPr>
            <a:r>
              <a:rPr lang="en-US" sz="2400" dirty="0" smtClean="0"/>
              <a:t>Finding Work</a:t>
            </a:r>
          </a:p>
          <a:p>
            <a:pPr marL="0" indent="0" algn="ctr">
              <a:buNone/>
            </a:pPr>
            <a:r>
              <a:rPr lang="en-US" sz="2400" dirty="0"/>
              <a:t>Interviewing the </a:t>
            </a:r>
            <a:r>
              <a:rPr lang="en-US" sz="2400" dirty="0" smtClean="0"/>
              <a:t>Family</a:t>
            </a:r>
          </a:p>
          <a:p>
            <a:pPr marL="0" indent="0" algn="ctr">
              <a:buNone/>
            </a:pPr>
            <a:r>
              <a:rPr lang="en-US" sz="2400" dirty="0"/>
              <a:t>Professional </a:t>
            </a:r>
            <a:r>
              <a:rPr lang="en-US" sz="2400" dirty="0" smtClean="0"/>
              <a:t>Behavior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8464" y="3553573"/>
            <a:ext cx="5192536" cy="17221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956" y="1810512"/>
            <a:ext cx="2857500" cy="152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920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042822"/>
            <a:ext cx="8596668" cy="1320800"/>
          </a:xfrm>
        </p:spPr>
        <p:txBody>
          <a:bodyPr/>
          <a:lstStyle/>
          <a:p>
            <a:r>
              <a:rPr lang="en-US" dirty="0"/>
              <a:t>Safe and Sound on the </a:t>
            </a:r>
            <a:r>
              <a:rPr lang="en-US" dirty="0" smtClean="0"/>
              <a:t>Job (Chapter 3)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38300"/>
            <a:ext cx="8596668" cy="454216"/>
          </a:xfrm>
        </p:spPr>
        <p:txBody>
          <a:bodyPr>
            <a:normAutofit/>
          </a:bodyPr>
          <a:lstStyle/>
          <a:p>
            <a:r>
              <a:rPr lang="en-US" dirty="0" smtClean="0"/>
              <a:t>Strategies to Play it Safe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77333" y="2782808"/>
            <a:ext cx="921757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It’s an Emergency… Now What? (Chapter 6)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77334" y="3500334"/>
            <a:ext cx="8596668" cy="1378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What Is an Emergency?</a:t>
            </a:r>
          </a:p>
          <a:p>
            <a:pPr lvl="1"/>
            <a:r>
              <a:rPr lang="en-US" dirty="0" smtClean="0"/>
              <a:t>Understanding Risks: Weather, Fire, Violence, First Aid, etc. </a:t>
            </a:r>
          </a:p>
          <a:p>
            <a:pPr lvl="1"/>
            <a:r>
              <a:rPr lang="en-US" dirty="0" smtClean="0"/>
              <a:t>In an Emergency: CHECK / CALL / CARE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51210" y="5122233"/>
            <a:ext cx="8596668" cy="8040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First Aid, CPR and AED (Chapter 7)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77333" y="5812054"/>
            <a:ext cx="8596668" cy="466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Skill Building for Emergency Response</a:t>
            </a:r>
          </a:p>
        </p:txBody>
      </p:sp>
      <p:pic>
        <p:nvPicPr>
          <p:cNvPr id="9" name="Picture 4" descr="PR Heart - FD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571" y="4965679"/>
            <a:ext cx="2126511" cy="184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338" y="3413433"/>
            <a:ext cx="2093886" cy="127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mage result for safe and soun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878" y="1035701"/>
            <a:ext cx="2841285" cy="110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39359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1625</TotalTime>
  <Words>936</Words>
  <Application>Microsoft Office PowerPoint</Application>
  <PresentationFormat>Widescreen</PresentationFormat>
  <Paragraphs>156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Mangal</vt:lpstr>
      <vt:lpstr>Trebuchet MS</vt:lpstr>
      <vt:lpstr>Wingdings 3</vt:lpstr>
      <vt:lpstr>Facet</vt:lpstr>
      <vt:lpstr>Babysitting Training Curriculum for Adolescents in Your Communities </vt:lpstr>
      <vt:lpstr>For Our Purposes “Babysitting” means:</vt:lpstr>
      <vt:lpstr>Overview</vt:lpstr>
      <vt:lpstr>Important Elements</vt:lpstr>
      <vt:lpstr>Babysitting Past, Present, Future</vt:lpstr>
      <vt:lpstr>Overview of American Red Cross Resources</vt:lpstr>
      <vt:lpstr>Adolescent Development &amp; “Leadership” (Chapter 1)</vt:lpstr>
      <vt:lpstr>Personal Finance and The Business of Babysitting (Chapter 2)</vt:lpstr>
      <vt:lpstr>Safe and Sound on the Job (Chapter 3) </vt:lpstr>
      <vt:lpstr>Understanding Kids From 0 To 10</vt:lpstr>
      <vt:lpstr>From Feeding to Bedtime: Caring for Kids</vt:lpstr>
      <vt:lpstr>Intent for American Red Cross resource</vt:lpstr>
      <vt:lpstr>Switching Gears to Integration: </vt:lpstr>
      <vt:lpstr>Upcoming Resources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Babysitting Training Curriculum for Adolescents in Your Communities</dc:title>
  <dc:creator>Bradford Wiles</dc:creator>
  <cp:lastModifiedBy>Linda Lamb</cp:lastModifiedBy>
  <cp:revision>47</cp:revision>
  <cp:lastPrinted>2018-08-26T06:31:01Z</cp:lastPrinted>
  <dcterms:created xsi:type="dcterms:W3CDTF">2018-08-21T18:02:47Z</dcterms:created>
  <dcterms:modified xsi:type="dcterms:W3CDTF">2018-09-04T20:18:57Z</dcterms:modified>
</cp:coreProperties>
</file>