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2" r:id="rId1"/>
    <p:sldMasterId id="2147483686" r:id="rId2"/>
    <p:sldMasterId id="2147483698" r:id="rId3"/>
  </p:sldMasterIdLst>
  <p:notesMasterIdLst>
    <p:notesMasterId r:id="rId39"/>
  </p:notesMasterIdLst>
  <p:sldIdLst>
    <p:sldId id="256" r:id="rId4"/>
    <p:sldId id="288" r:id="rId5"/>
    <p:sldId id="262" r:id="rId6"/>
    <p:sldId id="313" r:id="rId7"/>
    <p:sldId id="263" r:id="rId8"/>
    <p:sldId id="264" r:id="rId9"/>
    <p:sldId id="266" r:id="rId10"/>
    <p:sldId id="314" r:id="rId11"/>
    <p:sldId id="268" r:id="rId12"/>
    <p:sldId id="269" r:id="rId13"/>
    <p:sldId id="270" r:id="rId14"/>
    <p:sldId id="271" r:id="rId15"/>
    <p:sldId id="304" r:id="rId16"/>
    <p:sldId id="272" r:id="rId17"/>
    <p:sldId id="296" r:id="rId18"/>
    <p:sldId id="306" r:id="rId19"/>
    <p:sldId id="273" r:id="rId20"/>
    <p:sldId id="295" r:id="rId21"/>
    <p:sldId id="276" r:id="rId22"/>
    <p:sldId id="274" r:id="rId23"/>
    <p:sldId id="309" r:id="rId24"/>
    <p:sldId id="277" r:id="rId25"/>
    <p:sldId id="278" r:id="rId26"/>
    <p:sldId id="291" r:id="rId27"/>
    <p:sldId id="292" r:id="rId28"/>
    <p:sldId id="279" r:id="rId29"/>
    <p:sldId id="311" r:id="rId30"/>
    <p:sldId id="280" r:id="rId31"/>
    <p:sldId id="285" r:id="rId32"/>
    <p:sldId id="297" r:id="rId33"/>
    <p:sldId id="312" r:id="rId34"/>
    <p:sldId id="298" r:id="rId35"/>
    <p:sldId id="281" r:id="rId36"/>
    <p:sldId id="286" r:id="rId37"/>
    <p:sldId id="283"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Raleway"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Source Sans Pro" panose="020B0503030403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 initials="C" lastIdx="1" clrIdx="0">
    <p:extLst>
      <p:ext uri="{19B8F6BF-5375-455C-9EA6-DF929625EA0E}">
        <p15:presenceInfo xmlns:p15="http://schemas.microsoft.com/office/powerpoint/2012/main" userId="C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E87"/>
    <a:srgbClr val="434343"/>
    <a:srgbClr val="184437"/>
    <a:srgbClr val="4E268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798D1-3EEA-43AB-A151-577A7EDF060F}" v="3" dt="2021-09-13T15:55:1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14" autoAdjust="0"/>
    <p:restoredTop sz="86408" autoAdjust="0"/>
  </p:normalViewPr>
  <p:slideViewPr>
    <p:cSldViewPr snapToGrid="0">
      <p:cViewPr varScale="1">
        <p:scale>
          <a:sx n="98" d="100"/>
          <a:sy n="98" d="100"/>
        </p:scale>
        <p:origin x="1572" y="90"/>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2.xml"/><Relationship Id="rId61"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sre.k-state.edu/foodsafety/produce/guidance/index.html#agricultural-wate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ksre.k-state.edu/foodsafety/produce/guidance/docs/Managing-Post-Harvest-Water.pdf"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ksre.k-state.edu/foodsafety/produce/usda-gap/doc/LOG-Water-Annual.pdf" TargetMode="External"/><Relationship Id="rId3" Type="http://schemas.openxmlformats.org/officeDocument/2006/relationships/hyperlink" Target="https://producesafetyalliance.cornell.edu/sites/producesafetyalliance.cornell.edu/files/shared/documents/Sanitizer-Factsheet.pdf" TargetMode="External"/><Relationship Id="rId7" Type="http://schemas.openxmlformats.org/officeDocument/2006/relationships/hyperlink" Target="https://www.ksre.k-state.edu/foodsafety/produce/guidance/index.html#water-testin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ksre.k-state.edu/foodsafety/produce/guidance/index.html#sanitation" TargetMode="External"/><Relationship Id="rId5" Type="http://schemas.openxmlformats.org/officeDocument/2006/relationships/hyperlink" Target="https://producesafetyalliance.cornell.edu/resources/general-resource-listing/" TargetMode="External"/><Relationship Id="rId4" Type="http://schemas.openxmlformats.org/officeDocument/2006/relationships/hyperlink" Target="https://www.youtube.com/watch?v=wNNJOeITtxU"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ksre.k-state.edu/foodsafety/produce/docs/dealing-with-wildlife.pd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ksre.k-state.edu/foodsafety/produce/guidance/index.html#wildlife-rodents-pest" TargetMode="External"/><Relationship Id="rId5" Type="http://schemas.openxmlformats.org/officeDocument/2006/relationships/hyperlink" Target="https://www.ksre.k-state.edu/foodsafety/produce/docs/NCR-Domesticated-Animals-Factsheet.pdf" TargetMode="External"/><Relationship Id="rId4" Type="http://schemas.openxmlformats.org/officeDocument/2006/relationships/hyperlink" Target="http://animalrange.montana.edu/documents/extension/WILDLIFEDAMAGECONTROLFORORGANICFARMERS.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oducesafetyalliance.cornell.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ksre.k-state.edu/foodsafety/produce/fsma/docs/visitor.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fsh.iit.edu/ss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379a65555_0_2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3" name="Google Shape;343;gd379a65555_0_2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379a65555_0_2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u="sng">
                <a:solidFill>
                  <a:schemeClr val="hlink"/>
                </a:solidFill>
                <a:hlinkClick r:id="rId3"/>
              </a:rPr>
              <a:t>https://www.ksre.k-state.edu/foodsafety/produce/guidance/index.html#agricultural-water</a:t>
            </a:r>
            <a:endParaRPr/>
          </a:p>
          <a:p>
            <a:pPr marL="0" lvl="0" indent="0" algn="l" rtl="0">
              <a:spcBef>
                <a:spcPts val="360"/>
              </a:spcBef>
              <a:spcAft>
                <a:spcPts val="0"/>
              </a:spcAft>
              <a:buNone/>
            </a:pPr>
            <a:endParaRPr/>
          </a:p>
          <a:p>
            <a:pPr marL="0" lvl="0" indent="0" algn="l" rtl="0">
              <a:spcBef>
                <a:spcPts val="360"/>
              </a:spcBef>
              <a:spcAft>
                <a:spcPts val="0"/>
              </a:spcAft>
              <a:buNone/>
            </a:pPr>
            <a:r>
              <a:rPr lang="en" u="sng">
                <a:solidFill>
                  <a:schemeClr val="hlink"/>
                </a:solidFill>
                <a:hlinkClick r:id="rId4"/>
              </a:rPr>
              <a:t>https://www.ksre.k-state.edu/foodsafety/produce/guidance/docs/Managing-Post-Harvest-Water.pdf</a:t>
            </a:r>
            <a:endParaRPr/>
          </a:p>
          <a:p>
            <a:pPr marL="0" lvl="0" indent="0" algn="l" rtl="0">
              <a:spcBef>
                <a:spcPts val="360"/>
              </a:spcBef>
              <a:spcAft>
                <a:spcPts val="0"/>
              </a:spcAft>
              <a:buNone/>
            </a:pPr>
            <a:endParaRPr/>
          </a:p>
        </p:txBody>
      </p:sp>
      <p:sp>
        <p:nvSpPr>
          <p:cNvPr id="352" name="Google Shape;352;gd379a65555_0_2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379a65555_0_2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u="sng" dirty="0">
                <a:solidFill>
                  <a:schemeClr val="hlink"/>
                </a:solidFill>
                <a:hlinkClick r:id="rId3"/>
              </a:rPr>
              <a:t>https://producesafetyalliance.cornell.edu/sites/producesafetyalliance.cornell.edu/files/shared/documents/Sanitizer-Factsheet.pdf</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u="sng" dirty="0">
                <a:solidFill>
                  <a:schemeClr val="hlink"/>
                </a:solidFill>
                <a:hlinkClick r:id="rId4"/>
              </a:rPr>
              <a:t>https://www.youtube.com/watch?v=wNNJOeITtxU</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u="sng" dirty="0">
                <a:solidFill>
                  <a:schemeClr val="hlink"/>
                </a:solidFill>
                <a:hlinkClick r:id="rId5"/>
              </a:rPr>
              <a:t>https://producesafetyalliance.cornell.edu/resources/general-resource-listing/</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u="sng" dirty="0">
                <a:solidFill>
                  <a:schemeClr val="hlink"/>
                </a:solidFill>
                <a:hlinkClick r:id="rId6"/>
              </a:rPr>
              <a:t>https://www.ksre.k-state.edu/foodsafety/produce/guidance/index.html#sanitation</a:t>
            </a:r>
            <a:endParaRPr dirty="0"/>
          </a:p>
          <a:p>
            <a:pPr marL="0" lvl="0" indent="0" algn="l" rtl="0">
              <a:spcBef>
                <a:spcPts val="360"/>
              </a:spcBef>
              <a:spcAft>
                <a:spcPts val="0"/>
              </a:spcAft>
              <a:buNone/>
            </a:pPr>
            <a:endParaRPr dirty="0"/>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r>
              <a:rPr lang="en-US" u="sng" dirty="0">
                <a:solidFill>
                  <a:schemeClr val="hlink"/>
                </a:solidFill>
                <a:hlinkClick r:id="rId7"/>
              </a:rPr>
              <a:t>https://www.ksre.k-state.edu/foodsafety/produce/guidance/index.html#water-testing</a:t>
            </a:r>
            <a:endParaRPr lang="en-US" dirty="0"/>
          </a:p>
          <a:p>
            <a:pPr marL="0" lvl="0" indent="0" algn="l" rtl="0">
              <a:spcBef>
                <a:spcPts val="360"/>
              </a:spcBef>
              <a:spcAft>
                <a:spcPts val="0"/>
              </a:spcAft>
              <a:buNone/>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r>
              <a:rPr lang="en-US" u="sng" dirty="0">
                <a:solidFill>
                  <a:schemeClr val="hlink"/>
                </a:solidFill>
                <a:hlinkClick r:id="rId8"/>
              </a:rPr>
              <a:t>https://www.ksre.k-state.edu/foodsafety/produce/usda-gap/doc/LOG-Water-Annual.pdf</a:t>
            </a:r>
            <a:endParaRPr lang="en-US" dirty="0">
              <a:solidFill>
                <a:schemeClr val="dk1"/>
              </a:solidFill>
            </a:endParaRPr>
          </a:p>
          <a:p>
            <a:pPr marL="0" lvl="0" indent="0" algn="l" rtl="0">
              <a:spcBef>
                <a:spcPts val="360"/>
              </a:spcBef>
              <a:spcAft>
                <a:spcPts val="0"/>
              </a:spcAft>
              <a:buNone/>
            </a:pPr>
            <a:endParaRPr dirty="0"/>
          </a:p>
        </p:txBody>
      </p:sp>
      <p:sp>
        <p:nvSpPr>
          <p:cNvPr id="361" name="Google Shape;361;gd379a65555_0_2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644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4332a4546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Subpart F – Biological Soil Amendments of Animal Origin and Human Waste </a:t>
            </a:r>
            <a:r>
              <a:rPr lang="en-US" dirty="0">
                <a:solidFill>
                  <a:srgbClr val="434343"/>
                </a:solidFill>
                <a:latin typeface="Source Sans Pro"/>
                <a:ea typeface="Source Sans Pro"/>
                <a:cs typeface="Source Sans Pro"/>
                <a:sym typeface="Source Sans Pro"/>
              </a:rPr>
              <a:t>§112.51 </a:t>
            </a:r>
            <a:endParaRPr lang="en-US" dirty="0"/>
          </a:p>
          <a:p>
            <a:pPr marL="0" lvl="0" indent="0" algn="l" rtl="0">
              <a:spcBef>
                <a:spcPts val="0"/>
              </a:spcBef>
              <a:spcAft>
                <a:spcPts val="0"/>
              </a:spcAft>
              <a:buClr>
                <a:schemeClr val="dk1"/>
              </a:buClr>
              <a:buSzPts val="1100"/>
              <a:buFont typeface="Arial"/>
              <a:buNone/>
            </a:pPr>
            <a:endParaRPr lang="en" u="sng" dirty="0">
              <a:solidFill>
                <a:schemeClr val="hlink"/>
              </a:solidFill>
              <a:hlinkClick r:id="" action="ppaction://noaction"/>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 action="ppaction://noaction"/>
              </a:rPr>
              <a:t>https://www.ksre.k-state.edu/foodsafety/produce/fsma/docs/Bsaao.pdf</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
        <p:nvSpPr>
          <p:cNvPr id="372" name="Google Shape;372;gd4332a4546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4332a4546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https://www.ncrfsma.org/files/page/files/ncr_bsaao_final.pdf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https://www.fda.gov/media/114775/download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https://www.youtube.com/watch?v=yJN29Aeh24o</a:t>
            </a:r>
          </a:p>
        </p:txBody>
      </p:sp>
      <p:sp>
        <p:nvSpPr>
          <p:cNvPr id="372" name="Google Shape;372;gd4332a4546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50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2972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4332a4546_1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Subpart I – Domesticated and Wild Animals </a:t>
            </a:r>
            <a:r>
              <a:rPr lang="en-US" dirty="0">
                <a:solidFill>
                  <a:srgbClr val="434343"/>
                </a:solidFill>
                <a:latin typeface="Source Sans Pro"/>
                <a:ea typeface="Source Sans Pro"/>
                <a:cs typeface="Source Sans Pro"/>
                <a:sym typeface="Source Sans Pro"/>
              </a:rPr>
              <a:t>§112.81 </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courtesy of Montana State University.</a:t>
            </a:r>
            <a:endParaRPr dirty="0"/>
          </a:p>
        </p:txBody>
      </p:sp>
      <p:sp>
        <p:nvSpPr>
          <p:cNvPr id="380" name="Google Shape;380;gd4332a4546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4332a4546_1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Images courtesy of Produce Safety Alliance, Michigan State University Extension Agrifood Safety, Dreamstime, and Cakehead Loves Evil.</a:t>
            </a:r>
          </a:p>
        </p:txBody>
      </p:sp>
      <p:sp>
        <p:nvSpPr>
          <p:cNvPr id="380" name="Google Shape;380;gd4332a4546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267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a416bf251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https://www.ksre.k-state.edu/foodsafety/produce/docs/dealing-with-wildlife.pdf</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4"/>
              </a:rPr>
              <a:t>http://animalrange.montana.edu/documents/extension/WILDLIFEDAMAGECONTROLFORORGANICFARMERS.pdf</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5"/>
              </a:rPr>
              <a:t>https://www.ksre.k-state.edu/foodsafety/produce/docs/NCR-Domesticated-Animals-Factsheet.pdf</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US" sz="1100" b="0" i="0" u="sng" strike="noStrike" cap="none" dirty="0">
                <a:solidFill>
                  <a:schemeClr val="hlink"/>
                </a:solidFill>
                <a:latin typeface="Arial"/>
                <a:cs typeface="Arial"/>
                <a:sym typeface="Arial"/>
              </a:rPr>
              <a:t>https://www.canr.msu.edu/ipm/wildlife-management/</a:t>
            </a:r>
          </a:p>
          <a:p>
            <a:pPr marL="0" lvl="0" indent="0" algn="l" rtl="0">
              <a:spcBef>
                <a:spcPts val="0"/>
              </a:spcBef>
              <a:spcAft>
                <a:spcPts val="0"/>
              </a:spcAft>
              <a:buNone/>
            </a:pPr>
            <a:endParaRPr lang="en-US" sz="1100" b="0" i="0" u="sng" strike="noStrike" cap="none" dirty="0">
              <a:solidFill>
                <a:schemeClr val="hlink"/>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dirty="0">
                <a:solidFill>
                  <a:schemeClr val="hlink"/>
                </a:solidFill>
                <a:hlinkClick r:id="rId6"/>
              </a:rPr>
              <a:t>https://www.ksre.k-state.edu/foodsafety/produce/guidance/index.html#wildlife-rodents-pest</a:t>
            </a:r>
            <a:endParaRPr lang="en-US" u="sng" dirty="0">
              <a:solidFill>
                <a:schemeClr val="hlink"/>
              </a:solidFill>
            </a:endParaRPr>
          </a:p>
          <a:p>
            <a:pPr marL="0" lvl="0" indent="0" algn="l" rtl="0">
              <a:spcBef>
                <a:spcPts val="0"/>
              </a:spcBef>
              <a:spcAft>
                <a:spcPts val="0"/>
              </a:spcAft>
              <a:buNone/>
            </a:pPr>
            <a:endParaRPr lang="en-US" sz="1100" b="0" i="0" u="sng" strike="noStrike" cap="none" dirty="0">
              <a:solidFill>
                <a:schemeClr val="hlink"/>
              </a:solidFill>
              <a:latin typeface="Arial"/>
              <a:cs typeface="Arial"/>
              <a:sym typeface="Arial"/>
            </a:endParaRPr>
          </a:p>
          <a:p>
            <a:pPr marL="0" lvl="0" indent="0" algn="l" rtl="0">
              <a:spcBef>
                <a:spcPts val="0"/>
              </a:spcBef>
              <a:spcAft>
                <a:spcPts val="0"/>
              </a:spcAft>
              <a:buNone/>
            </a:pPr>
            <a:endParaRPr lang="en-US" sz="1100" b="0" i="0" u="sng" strike="noStrike" cap="none" dirty="0">
              <a:solidFill>
                <a:schemeClr val="hlink"/>
              </a:solidFill>
              <a:latin typeface="Arial"/>
              <a:cs typeface="Arial"/>
              <a:sym typeface="Arial"/>
            </a:endParaRPr>
          </a:p>
        </p:txBody>
      </p:sp>
      <p:sp>
        <p:nvSpPr>
          <p:cNvPr id="406" name="Google Shape;406;g7a416bf251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d5729ea98_1_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360"/>
              </a:spcBef>
              <a:spcAft>
                <a:spcPts val="0"/>
              </a:spcAft>
              <a:buClr>
                <a:schemeClr val="dk1"/>
              </a:buClr>
              <a:buSzPts val="1100"/>
              <a:buFont typeface="Arial"/>
              <a:buNone/>
              <a:tabLst/>
              <a:defRPr/>
            </a:pPr>
            <a:r>
              <a:rPr lang="en-US" dirty="0">
                <a:solidFill>
                  <a:srgbClr val="434343"/>
                </a:solidFill>
                <a:latin typeface="Source Sans Pro"/>
                <a:ea typeface="Source Sans Pro"/>
                <a:cs typeface="Source Sans Pro"/>
                <a:sym typeface="Source Sans Pro"/>
              </a:rPr>
              <a:t>This training </a:t>
            </a:r>
            <a:r>
              <a:rPr lang="en-US" dirty="0">
                <a:solidFill>
                  <a:srgbClr val="FF0000"/>
                </a:solidFill>
                <a:latin typeface="Source Sans Pro"/>
                <a:ea typeface="Source Sans Pro"/>
                <a:cs typeface="Source Sans Pro"/>
                <a:sym typeface="Source Sans Pro"/>
              </a:rPr>
              <a:t>DOES NOT </a:t>
            </a:r>
            <a:r>
              <a:rPr lang="en-US" dirty="0">
                <a:solidFill>
                  <a:srgbClr val="434343"/>
                </a:solidFill>
                <a:latin typeface="Source Sans Pro"/>
                <a:ea typeface="Source Sans Pro"/>
                <a:cs typeface="Source Sans Pro"/>
                <a:sym typeface="Source Sans Pro"/>
              </a:rPr>
              <a:t>satisfy §112.22(c) of the Produce Safety Rule requiring at least one supervisor or responsible party from a farm subject to the rule successfully complete a standardized food safety training. For more information on the curriculum recognized by FDA visit </a:t>
            </a:r>
            <a:r>
              <a:rPr lang="en-US" dirty="0">
                <a:solidFill>
                  <a:srgbClr val="4E2683"/>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https://producesafetyalliance.cornell.edu/</a:t>
            </a:r>
            <a:endParaRPr lang="en-US" dirty="0">
              <a:solidFill>
                <a:srgbClr val="4E2683"/>
              </a:solidFill>
              <a:latin typeface="Source Sans Pro"/>
              <a:ea typeface="Source Sans Pro"/>
              <a:cs typeface="Source Sans Pro"/>
              <a:sym typeface="Source Sans Pro"/>
            </a:endParaRPr>
          </a:p>
          <a:p>
            <a:pPr marL="0" lvl="0" indent="0" algn="l" rtl="0">
              <a:lnSpc>
                <a:spcPct val="115000"/>
              </a:lnSpc>
              <a:spcBef>
                <a:spcPts val="360"/>
              </a:spcBef>
              <a:spcAft>
                <a:spcPts val="0"/>
              </a:spcAft>
              <a:buClr>
                <a:schemeClr val="dk1"/>
              </a:buClr>
              <a:buSzPts val="1100"/>
              <a:buFont typeface="Arial"/>
              <a:buNone/>
            </a:pPr>
            <a:endParaRPr dirty="0"/>
          </a:p>
        </p:txBody>
      </p:sp>
      <p:sp>
        <p:nvSpPr>
          <p:cNvPr id="176" name="Google Shape;176;gcd5729ea98_1_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a416bf251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
        <p:nvSpPr>
          <p:cNvPr id="388" name="Google Shape;388;g7a416bf251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971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4332a4546_1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Subpart C – Personnel Qualifications and Training </a:t>
            </a:r>
            <a:r>
              <a:rPr lang="en-US" dirty="0">
                <a:solidFill>
                  <a:srgbClr val="434343"/>
                </a:solidFill>
                <a:latin typeface="Source Sans Pro"/>
                <a:ea typeface="Source Sans Pro"/>
                <a:cs typeface="Source Sans Pro"/>
                <a:sym typeface="Source Sans Pro"/>
              </a:rPr>
              <a:t>§112.21 </a:t>
            </a:r>
            <a:endParaRPr lang="en-US" dirty="0"/>
          </a:p>
          <a:p>
            <a:pPr marL="0" marR="0" lvl="0" indent="0" algn="l" rtl="0">
              <a:lnSpc>
                <a:spcPct val="100000"/>
              </a:lnSpc>
              <a:spcBef>
                <a:spcPts val="0"/>
              </a:spcBef>
              <a:spcAft>
                <a:spcPts val="0"/>
              </a:spcAft>
              <a:buClr>
                <a:srgbClr val="000000"/>
              </a:buClr>
              <a:buSzPts val="1100"/>
              <a:buFont typeface="Arial"/>
              <a:buNone/>
            </a:pPr>
            <a:endParaRPr lang="en-US" sz="1100" b="0" i="0" u="sng" strike="noStrike" cap="none" dirty="0">
              <a:solidFill>
                <a:schemeClr val="hlink"/>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Subpart D – Health and Hygiene </a:t>
            </a:r>
            <a:r>
              <a:rPr lang="en-US" dirty="0">
                <a:solidFill>
                  <a:srgbClr val="434343"/>
                </a:solidFill>
                <a:latin typeface="Source Sans Pro"/>
                <a:ea typeface="Source Sans Pro"/>
                <a:cs typeface="Source Sans Pro"/>
                <a:sym typeface="Source Sans Pro"/>
              </a:rPr>
              <a:t>§112.31 </a:t>
            </a:r>
            <a:endParaRPr lang="en-US" sz="1100" b="0" i="0" u="sng" strike="noStrike" cap="none" dirty="0">
              <a:solidFill>
                <a:schemeClr val="hlink"/>
              </a:solidFill>
              <a:latin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lang="en-US" sz="1100" b="0" i="0" u="sng" strike="noStrike" cap="none" dirty="0">
              <a:solidFill>
                <a:schemeClr val="hlink"/>
              </a:solidFill>
              <a:latin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chemeClr val="hlink"/>
                </a:solidFill>
                <a:latin typeface="Arial"/>
                <a:cs typeface="Arial"/>
                <a:sym typeface="Arial"/>
              </a:rPr>
              <a:t>https://www.ksre.k-state.edu/foodsafety/produce/fsma/docs/compliance-guide-worker-training.pdf</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415" name="Google Shape;415;gd4332a4546_1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a416bf251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g7a416bf251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a416bf251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blog.uvm.edu</a:t>
            </a:r>
            <a:r>
              <a:rPr lang="en-US" dirty="0"/>
              <a:t>/</a:t>
            </a:r>
            <a:r>
              <a:rPr lang="en-US" dirty="0" err="1"/>
              <a:t>cwcallah</a:t>
            </a:r>
            <a:r>
              <a:rPr lang="en-US" dirty="0"/>
              <a:t>/2020/06/09/improving-handwashing-stations/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423" name="Google Shape;423;g7a416bf251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819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a416bf251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g7a416bf251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527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d4332a4546_1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https://www.ksre.k-state.edu/foodsafety/produce/fsma/docs/visitor.pdf</a:t>
            </a:r>
            <a:endParaRPr/>
          </a:p>
          <a:p>
            <a:pPr marL="0" lvl="0" indent="0" algn="l" rtl="0">
              <a:spcBef>
                <a:spcPts val="0"/>
              </a:spcBef>
              <a:spcAft>
                <a:spcPts val="0"/>
              </a:spcAft>
              <a:buNone/>
            </a:pPr>
            <a:endParaRPr/>
          </a:p>
        </p:txBody>
      </p:sp>
      <p:sp>
        <p:nvSpPr>
          <p:cNvPr id="430" name="Google Shape;430;gd4332a4546_1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07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43ea0d03f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Subpart L – Equipment, Tools, Buildings, and Sanitation </a:t>
            </a:r>
            <a:r>
              <a:rPr lang="en-US" dirty="0">
                <a:solidFill>
                  <a:srgbClr val="434343"/>
                </a:solidFill>
                <a:latin typeface="Source Sans Pro"/>
                <a:ea typeface="Source Sans Pro"/>
                <a:cs typeface="Source Sans Pro"/>
                <a:sym typeface="Source Sans Pro"/>
              </a:rPr>
              <a:t>§112.121 </a:t>
            </a:r>
            <a:endParaRPr lang="en" u="sng" dirty="0">
              <a:solidFill>
                <a:schemeClr val="hlink"/>
              </a:solidFill>
              <a:hlinkClick r:id="" action="ppaction://noaction"/>
            </a:endParaRPr>
          </a:p>
          <a:p>
            <a:pPr marL="0" lvl="0" indent="0" algn="l" rtl="0">
              <a:spcBef>
                <a:spcPts val="0"/>
              </a:spcBef>
              <a:spcAft>
                <a:spcPts val="0"/>
              </a:spcAft>
              <a:buNone/>
            </a:pPr>
            <a:endParaRPr lang="en" u="sng" dirty="0">
              <a:solidFill>
                <a:schemeClr val="hlink"/>
              </a:solidFill>
              <a:hlinkClick r:id="" action="ppaction://noaction"/>
            </a:endParaRPr>
          </a:p>
          <a:p>
            <a:pPr marL="0" lvl="0" indent="0" algn="l" rtl="0">
              <a:spcBef>
                <a:spcPts val="0"/>
              </a:spcBef>
              <a:spcAft>
                <a:spcPts val="0"/>
              </a:spcAft>
              <a:buNone/>
            </a:pPr>
            <a:r>
              <a:rPr lang="en" u="sng" dirty="0">
                <a:solidFill>
                  <a:schemeClr val="hlink"/>
                </a:solidFill>
                <a:hlinkClick r:id="" action="ppaction://noaction"/>
              </a:rPr>
              <a:t>https://www.ksre.k-state.edu/foodsafety/produce/fsma/docs/sanitizing.pdf</a:t>
            </a: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438" name="Google Shape;438;gd43ea0d03f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1) Surface adhesion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2) Attachment process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3) Development by proliferation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4) Biofilm 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5) Dispersal</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err="1">
                <a:solidFill>
                  <a:srgbClr val="000000"/>
                </a:solidFill>
                <a:effectLst/>
                <a:latin typeface="Arial"/>
                <a:ea typeface="Arial"/>
                <a:cs typeface="Arial"/>
                <a:sym typeface="Arial"/>
              </a:rPr>
              <a:t>Mizan</a:t>
            </a:r>
            <a:r>
              <a:rPr lang="en-US" sz="1100" b="0" i="0" u="none" strike="noStrike" cap="none" dirty="0">
                <a:solidFill>
                  <a:srgbClr val="000000"/>
                </a:solidFill>
                <a:effectLst/>
                <a:latin typeface="Arial"/>
                <a:ea typeface="Arial"/>
                <a:cs typeface="Arial"/>
                <a:sym typeface="Arial"/>
              </a:rPr>
              <a:t>, M. F. R., Jahid, I. K., &amp; Ha, S. D. (2015). Microbial biofilms in seafood: A food-hygiene challenge. </a:t>
            </a:r>
            <a:r>
              <a:rPr lang="en-US" sz="1100" b="0" i="1" u="none" strike="noStrike" cap="none" dirty="0">
                <a:solidFill>
                  <a:srgbClr val="000000"/>
                </a:solidFill>
                <a:effectLst/>
                <a:latin typeface="Arial"/>
                <a:ea typeface="Arial"/>
                <a:cs typeface="Arial"/>
                <a:sym typeface="Arial"/>
              </a:rPr>
              <a:t>Food Microbiology</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49</a:t>
            </a:r>
            <a:r>
              <a:rPr lang="en-US" sz="1100" b="0" i="0" u="none" strike="noStrike" cap="none" dirty="0">
                <a:solidFill>
                  <a:srgbClr val="000000"/>
                </a:solidFill>
                <a:effectLst/>
                <a:latin typeface="Arial"/>
                <a:ea typeface="Arial"/>
                <a:cs typeface="Arial"/>
                <a:sym typeface="Arial"/>
              </a:rPr>
              <a:t>, 41–55. https://doi.org/10.1016/j.fm.2015.01.009</a:t>
            </a:r>
          </a:p>
          <a:p>
            <a:pPr marL="158750" indent="0">
              <a:buNone/>
            </a:pPr>
            <a:endParaRPr lang="en-US" dirty="0"/>
          </a:p>
        </p:txBody>
      </p:sp>
    </p:spTree>
    <p:extLst>
      <p:ext uri="{BB962C8B-B14F-4D97-AF65-F5344CB8AC3E}">
        <p14:creationId xmlns:p14="http://schemas.microsoft.com/office/powerpoint/2010/main" val="158697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d5729ea98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cd5729ea98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434343"/>
                </a:solidFill>
                <a:latin typeface="Source Sans Pro"/>
                <a:ea typeface="Source Sans Pro"/>
                <a:cs typeface="Source Sans Pro"/>
                <a:sym typeface="Source Sans Pro"/>
              </a:rPr>
              <a:t>This training </a:t>
            </a:r>
            <a:r>
              <a:rPr lang="en-US" dirty="0">
                <a:solidFill>
                  <a:srgbClr val="FF0000"/>
                </a:solidFill>
                <a:latin typeface="Source Sans Pro"/>
                <a:ea typeface="Source Sans Pro"/>
                <a:cs typeface="Source Sans Pro"/>
                <a:sym typeface="Source Sans Pro"/>
              </a:rPr>
              <a:t>DOES NOT </a:t>
            </a:r>
            <a:r>
              <a:rPr lang="en-US" dirty="0">
                <a:solidFill>
                  <a:srgbClr val="434343"/>
                </a:solidFill>
                <a:latin typeface="Source Sans Pro"/>
                <a:ea typeface="Source Sans Pro"/>
                <a:cs typeface="Source Sans Pro"/>
                <a:sym typeface="Source Sans Pro"/>
              </a:rPr>
              <a:t>cover Subpart M of the Produce Safety Rule – Sprouts. For more information on sprout training visit </a:t>
            </a:r>
            <a:r>
              <a:rPr lang="en-US" dirty="0">
                <a:solidFill>
                  <a:srgbClr val="4E2683"/>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https://www.ifsh.iit.edu/ssa</a:t>
            </a:r>
            <a:endParaRPr lang="en-US" dirty="0">
              <a:solidFill>
                <a:srgbClr val="4E2683"/>
              </a:solidFill>
              <a:latin typeface="Source Sans Pro"/>
              <a:ea typeface="Source Sans Pro"/>
              <a:cs typeface="Source Sans Pro"/>
              <a:sym typeface="Source Sans Pro"/>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A special thanks to Michelle </a:t>
            </a:r>
            <a:r>
              <a:rPr lang="en-US" dirty="0" err="1">
                <a:solidFill>
                  <a:schemeClr val="dk1"/>
                </a:solidFill>
              </a:rPr>
              <a:t>Danyluk</a:t>
            </a:r>
            <a:r>
              <a:rPr lang="en-US" dirty="0">
                <a:solidFill>
                  <a:schemeClr val="dk1"/>
                </a:solidFill>
              </a:rPr>
              <a:t>, PhD, University of Florida IFAS</a:t>
            </a:r>
            <a:endParaRPr dirty="0">
              <a:solidFill>
                <a:schemeClr val="dk1"/>
              </a:solidFill>
            </a:endParaRPr>
          </a:p>
        </p:txBody>
      </p:sp>
      <p:sp>
        <p:nvSpPr>
          <p:cNvPr id="446" name="Google Shape;446;g7a416bf251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82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
        <p:nvSpPr>
          <p:cNvPr id="446" name="Google Shape;446;g7a416bf251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306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
        <p:nvSpPr>
          <p:cNvPr id="446" name="Google Shape;446;g7a416bf251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950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https://</a:t>
            </a:r>
            <a:r>
              <a:rPr lang="en-US" dirty="0" err="1">
                <a:solidFill>
                  <a:schemeClr val="dk1"/>
                </a:solidFill>
              </a:rPr>
              <a:t>www.youtube.com</a:t>
            </a:r>
            <a:r>
              <a:rPr lang="en-US" dirty="0">
                <a:solidFill>
                  <a:schemeClr val="dk1"/>
                </a:solidFill>
              </a:rPr>
              <a:t>/</a:t>
            </a:r>
            <a:r>
              <a:rPr lang="en-US" dirty="0" err="1">
                <a:solidFill>
                  <a:schemeClr val="dk1"/>
                </a:solidFill>
              </a:rPr>
              <a:t>watch?v</a:t>
            </a:r>
            <a:r>
              <a:rPr lang="en-US" dirty="0">
                <a:solidFill>
                  <a:schemeClr val="dk1"/>
                </a:solidFill>
              </a:rPr>
              <a:t>=0gXJmFBpYmQ</a:t>
            </a:r>
          </a:p>
        </p:txBody>
      </p:sp>
      <p:sp>
        <p:nvSpPr>
          <p:cNvPr id="446" name="Google Shape;446;g7a416bf251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43ea0d03f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arenR"/>
            </a:pPr>
            <a:r>
              <a:rPr lang="en-US" sz="1100" b="0" i="0" u="none" strike="noStrike" cap="none" dirty="0">
                <a:solidFill>
                  <a:srgbClr val="000000"/>
                </a:solidFill>
                <a:effectLst/>
                <a:latin typeface="Arial"/>
                <a:ea typeface="Arial"/>
                <a:cs typeface="Arial"/>
                <a:sym typeface="Arial"/>
              </a:rPr>
              <a:t>wildlife/rodent issues</a:t>
            </a:r>
          </a:p>
          <a:p>
            <a:pPr marL="228600" lvl="0" indent="-228600" algn="l" rtl="0">
              <a:spcBef>
                <a:spcPts val="0"/>
              </a:spcBef>
              <a:spcAft>
                <a:spcPts val="0"/>
              </a:spcAft>
              <a:buAutoNum type="arabicParenR"/>
            </a:pPr>
            <a:r>
              <a:rPr lang="en-US" sz="1100" b="0" i="0" u="none" strike="noStrike" cap="none" dirty="0">
                <a:solidFill>
                  <a:srgbClr val="000000"/>
                </a:solidFill>
                <a:effectLst/>
                <a:latin typeface="Arial"/>
                <a:ea typeface="Arial"/>
                <a:cs typeface="Arial"/>
                <a:sym typeface="Arial"/>
              </a:rPr>
              <a:t>windblown contamination</a:t>
            </a:r>
          </a:p>
          <a:p>
            <a:pPr marL="228600" lvl="0" indent="-228600" algn="l" rtl="0">
              <a:spcBef>
                <a:spcPts val="0"/>
              </a:spcBef>
              <a:spcAft>
                <a:spcPts val="0"/>
              </a:spcAft>
              <a:buAutoNum type="arabicParenR"/>
            </a:pPr>
            <a:r>
              <a:rPr lang="en-US" sz="1100" b="0" i="0" u="none" strike="noStrike" cap="none" dirty="0">
                <a:solidFill>
                  <a:srgbClr val="000000"/>
                </a:solidFill>
                <a:effectLst/>
                <a:latin typeface="Arial"/>
                <a:ea typeface="Arial"/>
                <a:cs typeface="Arial"/>
                <a:sym typeface="Arial"/>
              </a:rPr>
              <a:t>flow of produce in and out</a:t>
            </a:r>
          </a:p>
          <a:p>
            <a:pPr marL="228600" lvl="0" indent="-228600" algn="l" rtl="0">
              <a:spcBef>
                <a:spcPts val="0"/>
              </a:spcBef>
              <a:spcAft>
                <a:spcPts val="0"/>
              </a:spcAft>
              <a:buAutoNum type="arabicParenR"/>
            </a:pPr>
            <a:r>
              <a:rPr lang="en-US" sz="1100" b="0" i="0" u="none" strike="noStrike" cap="none" dirty="0">
                <a:solidFill>
                  <a:srgbClr val="000000"/>
                </a:solidFill>
                <a:effectLst/>
                <a:latin typeface="Arial"/>
                <a:ea typeface="Arial"/>
                <a:cs typeface="Arial"/>
                <a:sym typeface="Arial"/>
              </a:rPr>
              <a:t>water quality and discharge </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
        <p:nvSpPr>
          <p:cNvPr id="438" name="Google Shape;438;gd43ea0d03f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591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3662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644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d5729ea98_1_1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Subpart E – Agricultural Water </a:t>
            </a:r>
            <a:r>
              <a:rPr lang="en-US" dirty="0">
                <a:solidFill>
                  <a:srgbClr val="434343"/>
                </a:solidFill>
                <a:latin typeface="Source Sans Pro"/>
                <a:ea typeface="Source Sans Pro"/>
                <a:cs typeface="Source Sans Pro"/>
                <a:sym typeface="Source Sans Pro"/>
              </a:rPr>
              <a:t>§112.41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Image courtesy of Produce Safety Alliance.</a:t>
            </a:r>
            <a:endParaRPr dirty="0">
              <a:solidFill>
                <a:schemeClr val="dk1"/>
              </a:solidFill>
            </a:endParaRPr>
          </a:p>
          <a:p>
            <a:pPr marL="0" lvl="0" indent="0" algn="l" rtl="0">
              <a:spcBef>
                <a:spcPts val="0"/>
              </a:spcBef>
              <a:spcAft>
                <a:spcPts val="0"/>
              </a:spcAft>
              <a:buNone/>
            </a:pPr>
            <a:endParaRPr dirty="0"/>
          </a:p>
        </p:txBody>
      </p:sp>
      <p:sp>
        <p:nvSpPr>
          <p:cNvPr id="269" name="Google Shape;269;gcd5729ea98_1_1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379a65555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Images courtesy of Produce Safety Alliance.</a:t>
            </a:r>
            <a:endParaRPr dirty="0"/>
          </a:p>
        </p:txBody>
      </p:sp>
      <p:sp>
        <p:nvSpPr>
          <p:cNvPr id="278" name="Google Shape;278;gd379a65555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379a65555_0_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d379a65555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a:t>Produce Safety Alliance Grower Training. </a:t>
            </a:r>
            <a:endParaRPr/>
          </a:p>
        </p:txBody>
      </p:sp>
      <p:sp>
        <p:nvSpPr>
          <p:cNvPr id="297" name="Google Shape;297;gd379a65555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379a65555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Well Construction: location not subject to flooding, upslope, watertight casing, sanitary seal or cap, and backflow prevention.</a:t>
            </a:r>
          </a:p>
          <a:p>
            <a:pPr marL="0" lvl="0" indent="0" algn="l" rtl="0">
              <a:spcBef>
                <a:spcPts val="0"/>
              </a:spcBef>
              <a:spcAft>
                <a:spcPts val="0"/>
              </a:spcAft>
              <a:buNone/>
            </a:pPr>
            <a:endParaRPr dirty="0"/>
          </a:p>
        </p:txBody>
      </p:sp>
      <p:sp>
        <p:nvSpPr>
          <p:cNvPr id="278" name="Google Shape;278;gd379a65555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99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d379a65555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courtesy of Produce Safety Alliance</a:t>
            </a:r>
            <a:endParaRPr>
              <a:solidFill>
                <a:schemeClr val="dk1"/>
              </a:solidFill>
            </a:endParaRPr>
          </a:p>
          <a:p>
            <a:pPr marL="0" lvl="0" indent="0" algn="l" rtl="0">
              <a:spcBef>
                <a:spcPts val="0"/>
              </a:spcBef>
              <a:spcAft>
                <a:spcPts val="0"/>
              </a:spcAft>
              <a:buNone/>
            </a:pPr>
            <a:endParaRPr/>
          </a:p>
        </p:txBody>
      </p:sp>
      <p:sp>
        <p:nvSpPr>
          <p:cNvPr id="333" name="Google Shape;333;gd379a65555_0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3534800"/>
            <a:ext cx="8982600" cy="321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352633"/>
            <a:ext cx="8183700" cy="19647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2317433"/>
            <a:ext cx="8183700" cy="1148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80929"/>
            <a:ext cx="8158800" cy="7227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3E156F"/>
              </a:buClr>
              <a:buSzPts val="4800"/>
              <a:buFont typeface="Arial"/>
              <a:buNone/>
              <a:defRPr sz="48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303338"/>
            <a:ext cx="8158200" cy="43989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sz="1800" b="0" i="0"/>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5833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032933" y="1580091"/>
            <a:ext cx="3691500" cy="147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4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4"/>
          <p:cNvSpPr txBox="1">
            <a:spLocks noGrp="1"/>
          </p:cNvSpPr>
          <p:nvPr>
            <p:ph type="subTitle" idx="1"/>
          </p:nvPr>
        </p:nvSpPr>
        <p:spPr>
          <a:xfrm>
            <a:off x="1032933" y="3149600"/>
            <a:ext cx="3691500" cy="381000"/>
          </a:xfrm>
          <a:prstGeom prst="rect">
            <a:avLst/>
          </a:prstGeom>
          <a:noFill/>
          <a:ln>
            <a:noFill/>
          </a:ln>
        </p:spPr>
        <p:txBody>
          <a:bodyPr spcFirstLastPara="1" wrap="square" lIns="91425" tIns="45700" rIns="91425" bIns="45700" anchor="t" anchorCtr="0">
            <a:normAutofit/>
          </a:bodyPr>
          <a:lstStyle>
            <a:lvl1pPr lvl="0" algn="l" rtl="0">
              <a:spcBef>
                <a:spcPts val="480"/>
              </a:spcBef>
              <a:spcAft>
                <a:spcPts val="0"/>
              </a:spcAft>
              <a:buClr>
                <a:srgbClr val="3E156F"/>
              </a:buClr>
              <a:buSzPts val="2400"/>
              <a:buNone/>
              <a:defRPr>
                <a:solidFill>
                  <a:srgbClr val="3E156F"/>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62" name="Google Shape;62;p14"/>
          <p:cNvSpPr>
            <a:spLocks noGrp="1"/>
          </p:cNvSpPr>
          <p:nvPr>
            <p:ph type="pic" idx="2"/>
          </p:nvPr>
        </p:nvSpPr>
        <p:spPr>
          <a:xfrm>
            <a:off x="5232400" y="0"/>
            <a:ext cx="3911700" cy="68580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3E156F"/>
              </a:buClr>
              <a:buSzPts val="1800"/>
              <a:buFont typeface="Arial"/>
              <a:buNone/>
              <a:defRPr sz="1800" b="0" i="1" u="none" strike="noStrike" cap="none">
                <a:solidFill>
                  <a:srgbClr val="3E156F"/>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33473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80929"/>
            <a:ext cx="8158800" cy="7227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3E156F"/>
              </a:buClr>
              <a:buSzPts val="4800"/>
              <a:buFont typeface="Arial"/>
              <a:buNone/>
              <a:defRPr sz="48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303338"/>
            <a:ext cx="8158200" cy="43989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sz="1800" b="0" i="0"/>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429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963529" y="3378161"/>
            <a:ext cx="3435600" cy="4665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2097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560"/>
              </a:spcBef>
              <a:spcAft>
                <a:spcPts val="0"/>
              </a:spcAft>
              <a:buClr>
                <a:srgbClr val="3E156F"/>
              </a:buClr>
              <a:buSzPts val="2800"/>
              <a:buNone/>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2" name="Google Shape;72;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560"/>
              </a:spcBef>
              <a:spcAft>
                <a:spcPts val="0"/>
              </a:spcAft>
              <a:buClr>
                <a:srgbClr val="3E156F"/>
              </a:buClr>
              <a:buSzPts val="2800"/>
              <a:buNone/>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3" name="Google Shape;73;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6655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4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rgbClr val="3E156F"/>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9" name="Google Shape;79;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rgbClr val="3E156F"/>
              </a:buClr>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0" name="Google Shape;80;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rgbClr val="3E156F"/>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1" name="Google Shape;81;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rgbClr val="3E156F"/>
              </a:buClr>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4663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5935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1760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3E156F"/>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228600" algn="l" rtl="0">
              <a:spcBef>
                <a:spcPts val="640"/>
              </a:spcBef>
              <a:spcAft>
                <a:spcPts val="0"/>
              </a:spcAft>
              <a:buClr>
                <a:srgbClr val="3E156F"/>
              </a:buClr>
              <a:buSzPts val="3200"/>
              <a:buNone/>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97" name="Google Shape;97;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rgbClr val="3E156F"/>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8" name="Google Shape;98;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1283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3534800"/>
            <a:ext cx="8982600" cy="321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2286000"/>
            <a:ext cx="8183700" cy="10476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3E156F"/>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3E156F"/>
              </a:buClr>
              <a:buSzPts val="3200"/>
              <a:buFont typeface="Arial"/>
              <a:buNone/>
              <a:defRPr sz="3200" b="0" i="1" u="none" strike="noStrike" cap="none">
                <a:solidFill>
                  <a:srgbClr val="3E156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4" name="Google Shape;104;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rgbClr val="3E156F"/>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5" name="Google Shape;105;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085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3"/>
          <p:cNvSpPr txBox="1">
            <a:spLocks noGrp="1"/>
          </p:cNvSpPr>
          <p:nvPr>
            <p:ph type="body" idx="1"/>
          </p:nvPr>
        </p:nvSpPr>
        <p:spPr>
          <a:xfrm rot="5400000">
            <a:off x="2448197" y="1893611"/>
            <a:ext cx="466500" cy="34356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1" name="Google Shape;111;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5697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7" name="Google Shape;117;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395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1752600" y="457200"/>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6"/>
          <p:cNvSpPr txBox="1">
            <a:spLocks noGrp="1"/>
          </p:cNvSpPr>
          <p:nvPr>
            <p:ph type="body" idx="1"/>
          </p:nvPr>
        </p:nvSpPr>
        <p:spPr>
          <a:xfrm>
            <a:off x="1752600" y="1905000"/>
            <a:ext cx="6477000" cy="35052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lt1"/>
              </a:buClr>
              <a:buSzPts val="3200"/>
              <a:buChar char="•"/>
              <a:defRPr>
                <a:solidFill>
                  <a:schemeClr val="lt1"/>
                </a:solidFill>
              </a:defRPr>
            </a:lvl1pPr>
            <a:lvl2pPr marL="914400" lvl="1" indent="-406400" algn="l" rtl="0">
              <a:lnSpc>
                <a:spcPct val="100000"/>
              </a:lnSpc>
              <a:spcBef>
                <a:spcPts val="560"/>
              </a:spcBef>
              <a:spcAft>
                <a:spcPts val="0"/>
              </a:spcAft>
              <a:buClr>
                <a:schemeClr val="lt1"/>
              </a:buClr>
              <a:buSzPts val="2800"/>
              <a:buChar char="–"/>
              <a:defRPr>
                <a:solidFill>
                  <a:schemeClr val="lt1"/>
                </a:solidFill>
              </a:defRPr>
            </a:lvl2pPr>
            <a:lvl3pPr marL="1371600" lvl="2" indent="-381000" algn="l" rtl="0">
              <a:lnSpc>
                <a:spcPct val="100000"/>
              </a:lnSpc>
              <a:spcBef>
                <a:spcPts val="480"/>
              </a:spcBef>
              <a:spcAft>
                <a:spcPts val="0"/>
              </a:spcAft>
              <a:buClr>
                <a:schemeClr val="lt1"/>
              </a:buClr>
              <a:buSzPts val="2400"/>
              <a:buChar char="•"/>
              <a:defRPr>
                <a:solidFill>
                  <a:schemeClr val="lt1"/>
                </a:solidFill>
              </a:defRPr>
            </a:lvl3pPr>
            <a:lvl4pPr marL="1828800" lvl="3" indent="-355600" algn="l" rtl="0">
              <a:lnSpc>
                <a:spcPct val="100000"/>
              </a:lnSpc>
              <a:spcBef>
                <a:spcPts val="400"/>
              </a:spcBef>
              <a:spcAft>
                <a:spcPts val="0"/>
              </a:spcAft>
              <a:buClr>
                <a:schemeClr val="lt1"/>
              </a:buClr>
              <a:buSzPts val="2000"/>
              <a:buChar char="–"/>
              <a:defRPr>
                <a:solidFill>
                  <a:schemeClr val="lt1"/>
                </a:solidFill>
              </a:defRPr>
            </a:lvl4pPr>
            <a:lvl5pPr marL="2286000" lvl="4" indent="-355600" algn="l" rtl="0">
              <a:lnSpc>
                <a:spcPct val="100000"/>
              </a:lnSpc>
              <a:spcBef>
                <a:spcPts val="400"/>
              </a:spcBef>
              <a:spcAft>
                <a:spcPts val="0"/>
              </a:spcAft>
              <a:buClr>
                <a:schemeClr val="lt1"/>
              </a:buClr>
              <a:buSzPts val="2000"/>
              <a:buChar char="»"/>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29735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Tree>
    <p:extLst>
      <p:ext uri="{BB962C8B-B14F-4D97-AF65-F5344CB8AC3E}">
        <p14:creationId xmlns:p14="http://schemas.microsoft.com/office/powerpoint/2010/main" val="94627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st Title and content">
  <p:cSld name="1st Title and content">
    <p:spTree>
      <p:nvGrpSpPr>
        <p:cNvPr id="1" name="Shape 130"/>
        <p:cNvGrpSpPr/>
        <p:nvPr/>
      </p:nvGrpSpPr>
      <p:grpSpPr>
        <a:xfrm>
          <a:off x="0" y="0"/>
          <a:ext cx="0" cy="0"/>
          <a:chOff x="0" y="0"/>
          <a:chExt cx="0" cy="0"/>
        </a:xfrm>
      </p:grpSpPr>
      <p:sp>
        <p:nvSpPr>
          <p:cNvPr id="131" name="Google Shape;131;p28"/>
          <p:cNvSpPr txBox="1">
            <a:spLocks noGrp="1"/>
          </p:cNvSpPr>
          <p:nvPr>
            <p:ph type="body" idx="1"/>
          </p:nvPr>
        </p:nvSpPr>
        <p:spPr>
          <a:xfrm>
            <a:off x="1600200" y="533400"/>
            <a:ext cx="6477000" cy="31242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lt1"/>
              </a:buClr>
              <a:buSzPts val="3200"/>
              <a:buChar char="•"/>
              <a:defRPr>
                <a:solidFill>
                  <a:schemeClr val="lt1"/>
                </a:solidFill>
              </a:defRPr>
            </a:lvl1pPr>
            <a:lvl2pPr marL="914400" lvl="1" indent="-406400" algn="l" rtl="0">
              <a:lnSpc>
                <a:spcPct val="100000"/>
              </a:lnSpc>
              <a:spcBef>
                <a:spcPts val="560"/>
              </a:spcBef>
              <a:spcAft>
                <a:spcPts val="0"/>
              </a:spcAft>
              <a:buClr>
                <a:schemeClr val="lt1"/>
              </a:buClr>
              <a:buSzPts val="2800"/>
              <a:buChar char="–"/>
              <a:defRPr>
                <a:solidFill>
                  <a:schemeClr val="lt1"/>
                </a:solidFill>
              </a:defRPr>
            </a:lvl2pPr>
            <a:lvl3pPr marL="1371600" lvl="2" indent="-381000" algn="l" rtl="0">
              <a:lnSpc>
                <a:spcPct val="100000"/>
              </a:lnSpc>
              <a:spcBef>
                <a:spcPts val="480"/>
              </a:spcBef>
              <a:spcAft>
                <a:spcPts val="0"/>
              </a:spcAft>
              <a:buClr>
                <a:schemeClr val="lt1"/>
              </a:buClr>
              <a:buSzPts val="2400"/>
              <a:buChar char="•"/>
              <a:defRPr>
                <a:solidFill>
                  <a:schemeClr val="lt1"/>
                </a:solidFill>
              </a:defRPr>
            </a:lvl3pPr>
            <a:lvl4pPr marL="1828800" lvl="3" indent="-355600" algn="l" rtl="0">
              <a:lnSpc>
                <a:spcPct val="100000"/>
              </a:lnSpc>
              <a:spcBef>
                <a:spcPts val="400"/>
              </a:spcBef>
              <a:spcAft>
                <a:spcPts val="0"/>
              </a:spcAft>
              <a:buClr>
                <a:schemeClr val="lt1"/>
              </a:buClr>
              <a:buSzPts val="2000"/>
              <a:buChar char="–"/>
              <a:defRPr>
                <a:solidFill>
                  <a:schemeClr val="lt1"/>
                </a:solidFill>
              </a:defRPr>
            </a:lvl4pPr>
            <a:lvl5pPr marL="2286000" lvl="4" indent="-355600" algn="l" rtl="0">
              <a:lnSpc>
                <a:spcPct val="100000"/>
              </a:lnSpc>
              <a:spcBef>
                <a:spcPts val="400"/>
              </a:spcBef>
              <a:spcAft>
                <a:spcPts val="0"/>
              </a:spcAft>
              <a:buClr>
                <a:schemeClr val="lt1"/>
              </a:buClr>
              <a:buSzPts val="2000"/>
              <a:buChar char="»"/>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55546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w/ Logo">
  <p:cSld name="Title and Content w/ Logo">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1600200" y="457200"/>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9"/>
          <p:cNvSpPr txBox="1">
            <a:spLocks noGrp="1"/>
          </p:cNvSpPr>
          <p:nvPr>
            <p:ph type="body" idx="1"/>
          </p:nvPr>
        </p:nvSpPr>
        <p:spPr>
          <a:xfrm>
            <a:off x="1600200" y="1905000"/>
            <a:ext cx="6477000" cy="35052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lt1"/>
              </a:buClr>
              <a:buSzPts val="3200"/>
              <a:buChar char="•"/>
              <a:defRPr>
                <a:solidFill>
                  <a:schemeClr val="lt1"/>
                </a:solidFill>
              </a:defRPr>
            </a:lvl1pPr>
            <a:lvl2pPr marL="914400" lvl="1" indent="-406400" algn="l" rtl="0">
              <a:lnSpc>
                <a:spcPct val="100000"/>
              </a:lnSpc>
              <a:spcBef>
                <a:spcPts val="560"/>
              </a:spcBef>
              <a:spcAft>
                <a:spcPts val="0"/>
              </a:spcAft>
              <a:buClr>
                <a:schemeClr val="lt1"/>
              </a:buClr>
              <a:buSzPts val="2800"/>
              <a:buChar char="–"/>
              <a:defRPr>
                <a:solidFill>
                  <a:schemeClr val="lt1"/>
                </a:solidFill>
              </a:defRPr>
            </a:lvl2pPr>
            <a:lvl3pPr marL="1371600" lvl="2" indent="-381000" algn="l" rtl="0">
              <a:lnSpc>
                <a:spcPct val="100000"/>
              </a:lnSpc>
              <a:spcBef>
                <a:spcPts val="480"/>
              </a:spcBef>
              <a:spcAft>
                <a:spcPts val="0"/>
              </a:spcAft>
              <a:buClr>
                <a:schemeClr val="lt1"/>
              </a:buClr>
              <a:buSzPts val="2400"/>
              <a:buChar char="•"/>
              <a:defRPr>
                <a:solidFill>
                  <a:schemeClr val="lt1"/>
                </a:solidFill>
              </a:defRPr>
            </a:lvl3pPr>
            <a:lvl4pPr marL="1828800" lvl="3" indent="-355600" algn="l" rtl="0">
              <a:lnSpc>
                <a:spcPct val="100000"/>
              </a:lnSpc>
              <a:spcBef>
                <a:spcPts val="400"/>
              </a:spcBef>
              <a:spcAft>
                <a:spcPts val="0"/>
              </a:spcAft>
              <a:buClr>
                <a:schemeClr val="lt1"/>
              </a:buClr>
              <a:buSzPts val="2000"/>
              <a:buChar char="–"/>
              <a:defRPr>
                <a:solidFill>
                  <a:schemeClr val="lt1"/>
                </a:solidFill>
              </a:defRPr>
            </a:lvl4pPr>
            <a:lvl5pPr marL="2286000" lvl="4" indent="-355600" algn="l" rtl="0">
              <a:lnSpc>
                <a:spcPct val="100000"/>
              </a:lnSpc>
              <a:spcBef>
                <a:spcPts val="400"/>
              </a:spcBef>
              <a:spcAft>
                <a:spcPts val="0"/>
              </a:spcAft>
              <a:buClr>
                <a:schemeClr val="lt1"/>
              </a:buClr>
              <a:buSzPts val="2000"/>
              <a:buChar char="»"/>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9161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5"/>
        <p:cNvGrpSpPr/>
        <p:nvPr/>
      </p:nvGrpSpPr>
      <p:grpSpPr>
        <a:xfrm>
          <a:off x="0" y="0"/>
          <a:ext cx="0" cy="0"/>
          <a:chOff x="0" y="0"/>
          <a:chExt cx="0" cy="0"/>
        </a:xfrm>
      </p:grpSpPr>
      <p:sp>
        <p:nvSpPr>
          <p:cNvPr id="136" name="Google Shape;136;p30"/>
          <p:cNvSpPr txBox="1">
            <a:spLocks noGrp="1"/>
          </p:cNvSpPr>
          <p:nvPr>
            <p:ph type="ctrTitle"/>
          </p:nvPr>
        </p:nvSpPr>
        <p:spPr>
          <a:xfrm>
            <a:off x="1619250" y="447675"/>
            <a:ext cx="6474000" cy="1470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30"/>
          <p:cNvSpPr txBox="1">
            <a:spLocks noGrp="1"/>
          </p:cNvSpPr>
          <p:nvPr>
            <p:ph type="subTitle" idx="1"/>
          </p:nvPr>
        </p:nvSpPr>
        <p:spPr>
          <a:xfrm>
            <a:off x="1619250" y="2203450"/>
            <a:ext cx="6477000" cy="1752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640"/>
              </a:spcBef>
              <a:spcAft>
                <a:spcPts val="0"/>
              </a:spcAft>
              <a:buClr>
                <a:schemeClr val="lt1"/>
              </a:buClr>
              <a:buSzPts val="3200"/>
              <a:buNone/>
              <a:defRPr>
                <a:solidFill>
                  <a:schemeClr val="lt1"/>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1514157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1676400" y="1981200"/>
            <a:ext cx="64770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000" b="1" cap="none">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31"/>
          <p:cNvSpPr txBox="1">
            <a:spLocks noGrp="1"/>
          </p:cNvSpPr>
          <p:nvPr>
            <p:ph type="body" idx="1"/>
          </p:nvPr>
        </p:nvSpPr>
        <p:spPr>
          <a:xfrm>
            <a:off x="1676400" y="481013"/>
            <a:ext cx="64770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chemeClr val="lt1"/>
              </a:buClr>
              <a:buSzPts val="2000"/>
              <a:buNone/>
              <a:defRPr sz="2000">
                <a:solidFill>
                  <a:schemeClr val="lt1"/>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Tree>
    <p:extLst>
      <p:ext uri="{BB962C8B-B14F-4D97-AF65-F5344CB8AC3E}">
        <p14:creationId xmlns:p14="http://schemas.microsoft.com/office/powerpoint/2010/main" val="2976393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1676400" y="457199"/>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32"/>
          <p:cNvSpPr txBox="1">
            <a:spLocks noGrp="1"/>
          </p:cNvSpPr>
          <p:nvPr>
            <p:ph type="body" idx="1"/>
          </p:nvPr>
        </p:nvSpPr>
        <p:spPr>
          <a:xfrm>
            <a:off x="1676400" y="1828800"/>
            <a:ext cx="3124200" cy="36576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lt1"/>
              </a:buClr>
              <a:buSzPts val="2800"/>
              <a:buChar char="•"/>
              <a:defRPr sz="2800">
                <a:solidFill>
                  <a:schemeClr val="lt1"/>
                </a:solidFill>
              </a:defRPr>
            </a:lvl1pPr>
            <a:lvl2pPr marL="914400" lvl="1" indent="-381000" algn="l" rtl="0">
              <a:lnSpc>
                <a:spcPct val="100000"/>
              </a:lnSpc>
              <a:spcBef>
                <a:spcPts val="480"/>
              </a:spcBef>
              <a:spcAft>
                <a:spcPts val="0"/>
              </a:spcAft>
              <a:buClr>
                <a:schemeClr val="lt1"/>
              </a:buClr>
              <a:buSzPts val="2400"/>
              <a:buChar char="–"/>
              <a:defRPr sz="2400">
                <a:solidFill>
                  <a:schemeClr val="lt1"/>
                </a:solidFill>
              </a:defRPr>
            </a:lvl2pPr>
            <a:lvl3pPr marL="1371600" lvl="2" indent="-355600" algn="l" rtl="0">
              <a:lnSpc>
                <a:spcPct val="100000"/>
              </a:lnSpc>
              <a:spcBef>
                <a:spcPts val="400"/>
              </a:spcBef>
              <a:spcAft>
                <a:spcPts val="0"/>
              </a:spcAft>
              <a:buClr>
                <a:schemeClr val="lt1"/>
              </a:buClr>
              <a:buSzPts val="2000"/>
              <a:buChar char="•"/>
              <a:defRPr sz="2000">
                <a:solidFill>
                  <a:schemeClr val="lt1"/>
                </a:solidFill>
              </a:defRPr>
            </a:lvl3pPr>
            <a:lvl4pPr marL="1828800" lvl="3" indent="-342900" algn="l" rtl="0">
              <a:lnSpc>
                <a:spcPct val="100000"/>
              </a:lnSpc>
              <a:spcBef>
                <a:spcPts val="360"/>
              </a:spcBef>
              <a:spcAft>
                <a:spcPts val="0"/>
              </a:spcAft>
              <a:buClr>
                <a:schemeClr val="lt1"/>
              </a:buClr>
              <a:buSzPts val="1800"/>
              <a:buChar char="–"/>
              <a:defRPr sz="1800">
                <a:solidFill>
                  <a:schemeClr val="lt1"/>
                </a:solidFill>
              </a:defRPr>
            </a:lvl4pPr>
            <a:lvl5pPr marL="2286000" lvl="4" indent="-342900" algn="l" rtl="0">
              <a:lnSpc>
                <a:spcPct val="100000"/>
              </a:lnSpc>
              <a:spcBef>
                <a:spcPts val="360"/>
              </a:spcBef>
              <a:spcAft>
                <a:spcPts val="0"/>
              </a:spcAft>
              <a:buClr>
                <a:schemeClr val="lt1"/>
              </a:buClr>
              <a:buSzPts val="1800"/>
              <a:buChar char="»"/>
              <a:defRPr sz="1800">
                <a:solidFill>
                  <a:schemeClr val="lt1"/>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44" name="Google Shape;144;p32"/>
          <p:cNvSpPr txBox="1">
            <a:spLocks noGrp="1"/>
          </p:cNvSpPr>
          <p:nvPr>
            <p:ph type="body" idx="2"/>
          </p:nvPr>
        </p:nvSpPr>
        <p:spPr>
          <a:xfrm>
            <a:off x="5029200" y="1828800"/>
            <a:ext cx="3124200" cy="36576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lt1"/>
              </a:buClr>
              <a:buSzPts val="2800"/>
              <a:buChar char="•"/>
              <a:defRPr sz="2800">
                <a:solidFill>
                  <a:schemeClr val="lt1"/>
                </a:solidFill>
              </a:defRPr>
            </a:lvl1pPr>
            <a:lvl2pPr marL="914400" lvl="1" indent="-381000" algn="l" rtl="0">
              <a:lnSpc>
                <a:spcPct val="100000"/>
              </a:lnSpc>
              <a:spcBef>
                <a:spcPts val="480"/>
              </a:spcBef>
              <a:spcAft>
                <a:spcPts val="0"/>
              </a:spcAft>
              <a:buClr>
                <a:schemeClr val="lt1"/>
              </a:buClr>
              <a:buSzPts val="2400"/>
              <a:buChar char="–"/>
              <a:defRPr sz="2400">
                <a:solidFill>
                  <a:schemeClr val="lt1"/>
                </a:solidFill>
              </a:defRPr>
            </a:lvl2pPr>
            <a:lvl3pPr marL="1371600" lvl="2" indent="-355600" algn="l" rtl="0">
              <a:lnSpc>
                <a:spcPct val="100000"/>
              </a:lnSpc>
              <a:spcBef>
                <a:spcPts val="400"/>
              </a:spcBef>
              <a:spcAft>
                <a:spcPts val="0"/>
              </a:spcAft>
              <a:buClr>
                <a:schemeClr val="lt1"/>
              </a:buClr>
              <a:buSzPts val="2000"/>
              <a:buChar char="•"/>
              <a:defRPr sz="2000">
                <a:solidFill>
                  <a:schemeClr val="lt1"/>
                </a:solidFill>
              </a:defRPr>
            </a:lvl3pPr>
            <a:lvl4pPr marL="1828800" lvl="3" indent="-342900" algn="l" rtl="0">
              <a:lnSpc>
                <a:spcPct val="100000"/>
              </a:lnSpc>
              <a:spcBef>
                <a:spcPts val="360"/>
              </a:spcBef>
              <a:spcAft>
                <a:spcPts val="0"/>
              </a:spcAft>
              <a:buClr>
                <a:schemeClr val="lt1"/>
              </a:buClr>
              <a:buSzPts val="1800"/>
              <a:buChar char="–"/>
              <a:defRPr sz="1800">
                <a:solidFill>
                  <a:schemeClr val="lt1"/>
                </a:solidFill>
              </a:defRPr>
            </a:lvl4pPr>
            <a:lvl5pPr marL="2286000" lvl="4" indent="-342900" algn="l" rtl="0">
              <a:lnSpc>
                <a:spcPct val="100000"/>
              </a:lnSpc>
              <a:spcBef>
                <a:spcPts val="360"/>
              </a:spcBef>
              <a:spcAft>
                <a:spcPts val="0"/>
              </a:spcAft>
              <a:buClr>
                <a:schemeClr val="lt1"/>
              </a:buClr>
              <a:buSzPts val="1800"/>
              <a:buChar char="»"/>
              <a:defRPr sz="1800">
                <a:solidFill>
                  <a:schemeClr val="lt1"/>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303384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1676400" y="381000"/>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35320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ooter and Date">
  <p:cSld name="Footer and Date">
    <p:spTree>
      <p:nvGrpSpPr>
        <p:cNvPr id="1" name="Shape 147"/>
        <p:cNvGrpSpPr/>
        <p:nvPr/>
      </p:nvGrpSpPr>
      <p:grpSpPr>
        <a:xfrm>
          <a:off x="0" y="0"/>
          <a:ext cx="0" cy="0"/>
          <a:chOff x="0" y="0"/>
          <a:chExt cx="0" cy="0"/>
        </a:xfrm>
      </p:grpSpPr>
      <p:sp>
        <p:nvSpPr>
          <p:cNvPr id="148" name="Google Shape;148;p34"/>
          <p:cNvSpPr txBox="1">
            <a:spLocks noGrp="1"/>
          </p:cNvSpPr>
          <p:nvPr>
            <p:ph type="dt" idx="10"/>
          </p:nvPr>
        </p:nvSpPr>
        <p:spPr>
          <a:xfrm>
            <a:off x="7315200" y="6019800"/>
            <a:ext cx="1219200" cy="381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34"/>
          <p:cNvSpPr txBox="1">
            <a:spLocks noGrp="1"/>
          </p:cNvSpPr>
          <p:nvPr>
            <p:ph type="ftr" idx="11"/>
          </p:nvPr>
        </p:nvSpPr>
        <p:spPr>
          <a:xfrm>
            <a:off x="381000" y="5562600"/>
            <a:ext cx="8181900" cy="320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13199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2895600" y="4343400"/>
            <a:ext cx="54864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35"/>
          <p:cNvSpPr>
            <a:spLocks noGrp="1"/>
          </p:cNvSpPr>
          <p:nvPr>
            <p:ph type="pic" idx="2"/>
          </p:nvPr>
        </p:nvSpPr>
        <p:spPr>
          <a:xfrm>
            <a:off x="2895600" y="152400"/>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Google Shape;153;p35"/>
          <p:cNvSpPr txBox="1">
            <a:spLocks noGrp="1"/>
          </p:cNvSpPr>
          <p:nvPr>
            <p:ph type="body" idx="1"/>
          </p:nvPr>
        </p:nvSpPr>
        <p:spPr>
          <a:xfrm>
            <a:off x="2895600" y="4910138"/>
            <a:ext cx="5486400" cy="884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lt1"/>
              </a:buClr>
              <a:buSzPts val="1400"/>
              <a:buNone/>
              <a:defRPr sz="1400">
                <a:solidFill>
                  <a:schemeClr val="lt1"/>
                </a:solidFill>
              </a:defRPr>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2172849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Main Title Slide">
  <p:cSld name="Main Title Slide">
    <p:spTree>
      <p:nvGrpSpPr>
        <p:cNvPr id="1" name="Shape 154"/>
        <p:cNvGrpSpPr/>
        <p:nvPr/>
      </p:nvGrpSpPr>
      <p:grpSpPr>
        <a:xfrm>
          <a:off x="0" y="0"/>
          <a:ext cx="0" cy="0"/>
          <a:chOff x="0" y="0"/>
          <a:chExt cx="0" cy="0"/>
        </a:xfrm>
      </p:grpSpPr>
      <p:pic>
        <p:nvPicPr>
          <p:cNvPr id="155" name="Google Shape;155;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588"/>
            <a:ext cx="9144000" cy="6858000"/>
          </a:xfrm>
          <a:prstGeom prst="rect">
            <a:avLst/>
          </a:prstGeom>
          <a:noFill/>
          <a:ln>
            <a:noFill/>
          </a:ln>
        </p:spPr>
      </p:pic>
      <p:sp>
        <p:nvSpPr>
          <p:cNvPr id="156" name="Google Shape;156;p36"/>
          <p:cNvSpPr txBox="1">
            <a:spLocks noGrp="1"/>
          </p:cNvSpPr>
          <p:nvPr>
            <p:ph type="title"/>
          </p:nvPr>
        </p:nvSpPr>
        <p:spPr>
          <a:xfrm>
            <a:off x="2819400" y="2057400"/>
            <a:ext cx="6324600" cy="1752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50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57" name="Google Shape;157;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8800" y="246888"/>
            <a:ext cx="3557271" cy="728777"/>
          </a:xfrm>
          <a:prstGeom prst="rect">
            <a:avLst/>
          </a:prstGeom>
          <a:noFill/>
          <a:ln>
            <a:noFill/>
          </a:ln>
        </p:spPr>
      </p:pic>
      <p:pic>
        <p:nvPicPr>
          <p:cNvPr id="158" name="Google Shape;158;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43600" y="5890814"/>
            <a:ext cx="2971802" cy="752122"/>
          </a:xfrm>
          <a:prstGeom prst="rect">
            <a:avLst/>
          </a:prstGeom>
          <a:noFill/>
          <a:ln>
            <a:noFill/>
          </a:ln>
        </p:spPr>
      </p:pic>
    </p:spTree>
    <p:extLst>
      <p:ext uri="{BB962C8B-B14F-4D97-AF65-F5344CB8AC3E}">
        <p14:creationId xmlns:p14="http://schemas.microsoft.com/office/powerpoint/2010/main" val="4012967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159"/>
        <p:cNvGrpSpPr/>
        <p:nvPr/>
      </p:nvGrpSpPr>
      <p:grpSpPr>
        <a:xfrm>
          <a:off x="0" y="0"/>
          <a:ext cx="0" cy="0"/>
          <a:chOff x="0" y="0"/>
          <a:chExt cx="0" cy="0"/>
        </a:xfrm>
      </p:grpSpPr>
      <p:sp>
        <p:nvSpPr>
          <p:cNvPr id="160" name="Google Shape;160;p3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3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62" name="Google Shape;162;p37"/>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0577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701800"/>
            <a:ext cx="5604000" cy="545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107600"/>
            <a:ext cx="4426500" cy="664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575600"/>
            <a:ext cx="40452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3534800"/>
            <a:ext cx="8982600" cy="321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990668"/>
            <a:ext cx="8520600" cy="2675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3793576"/>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831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6251679"/>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E156F"/>
              </a:buClr>
              <a:buSzPts val="4800"/>
              <a:buFont typeface="Arial"/>
              <a:buNone/>
              <a:defRPr sz="4800" b="1" i="0" u="none" strike="noStrike" cap="none">
                <a:solidFill>
                  <a:srgbClr val="3E156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 name="Google Shape;56;p13"/>
          <p:cNvSpPr txBox="1">
            <a:spLocks noGrp="1"/>
          </p:cNvSpPr>
          <p:nvPr>
            <p:ph type="body" idx="1"/>
          </p:nvPr>
        </p:nvSpPr>
        <p:spPr>
          <a:xfrm>
            <a:off x="963529" y="3378161"/>
            <a:ext cx="3435600" cy="4665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rgbClr val="3E156F"/>
              </a:buClr>
              <a:buSzPts val="2400"/>
              <a:buFont typeface="Arial"/>
              <a:buNone/>
              <a:defRPr sz="2400" b="0" i="1" u="none" strike="noStrike" cap="none">
                <a:solidFill>
                  <a:srgbClr val="3E156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3"/>
          <p:cNvSpPr/>
          <p:nvPr/>
        </p:nvSpPr>
        <p:spPr>
          <a:xfrm>
            <a:off x="97019" y="97011"/>
            <a:ext cx="8952300" cy="6684900"/>
          </a:xfrm>
          <a:prstGeom prst="rect">
            <a:avLst/>
          </a:prstGeom>
          <a:noFill/>
          <a:ln w="38100" cap="flat" cmpd="sng">
            <a:solidFill>
              <a:srgbClr val="4F27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F2782"/>
              </a:solidFill>
              <a:latin typeface="Calibri"/>
              <a:ea typeface="Calibri"/>
              <a:cs typeface="Calibri"/>
              <a:sym typeface="Calibri"/>
            </a:endParaRPr>
          </a:p>
        </p:txBody>
      </p:sp>
      <p:pic>
        <p:nvPicPr>
          <p:cNvPr id="58" name="Google Shape;58;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7265099" y="6155159"/>
            <a:ext cx="1608247" cy="455164"/>
          </a:xfrm>
          <a:prstGeom prst="rect">
            <a:avLst/>
          </a:prstGeom>
          <a:noFill/>
          <a:ln>
            <a:noFill/>
          </a:ln>
        </p:spPr>
      </p:pic>
    </p:spTree>
    <p:extLst>
      <p:ext uri="{BB962C8B-B14F-4D97-AF65-F5344CB8AC3E}">
        <p14:creationId xmlns:p14="http://schemas.microsoft.com/office/powerpoint/2010/main" val="1363461499"/>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2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0" y="0"/>
            <a:ext cx="9144001" cy="6857999"/>
          </a:xfrm>
          <a:prstGeom prst="rect">
            <a:avLst/>
          </a:prstGeom>
          <a:noFill/>
          <a:ln>
            <a:noFill/>
          </a:ln>
        </p:spPr>
      </p:pic>
      <p:sp>
        <p:nvSpPr>
          <p:cNvPr id="122" name="Google Shape;122;p25"/>
          <p:cNvSpPr txBox="1">
            <a:spLocks noGrp="1"/>
          </p:cNvSpPr>
          <p:nvPr>
            <p:ph type="title"/>
          </p:nvPr>
        </p:nvSpPr>
        <p:spPr>
          <a:xfrm>
            <a:off x="2362200" y="228600"/>
            <a:ext cx="64770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body" idx="1"/>
          </p:nvPr>
        </p:nvSpPr>
        <p:spPr>
          <a:xfrm>
            <a:off x="2362200" y="1676400"/>
            <a:ext cx="6477000" cy="4038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p:nvPr/>
        </p:nvSpPr>
        <p:spPr>
          <a:xfrm>
            <a:off x="8515350" y="6457950"/>
            <a:ext cx="609600" cy="381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06600"/>
                </a:solidFill>
                <a:latin typeface="Calibri"/>
                <a:ea typeface="Calibri"/>
                <a:cs typeface="Calibri"/>
                <a:sym typeface="Calibri"/>
              </a:rPr>
              <a:t>‹#›</a:t>
            </a:fld>
            <a:endParaRPr sz="1800" b="0" i="0" u="none" strike="noStrike" cap="none">
              <a:solidFill>
                <a:srgbClr val="006600"/>
              </a:solidFill>
              <a:latin typeface="Calibri"/>
              <a:ea typeface="Calibri"/>
              <a:cs typeface="Calibri"/>
              <a:sym typeface="Calibri"/>
            </a:endParaRPr>
          </a:p>
        </p:txBody>
      </p:sp>
      <p:pic>
        <p:nvPicPr>
          <p:cNvPr id="125" name="Google Shape;125;p2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990478" y="6086375"/>
            <a:ext cx="3257921" cy="667450"/>
          </a:xfrm>
          <a:prstGeom prst="rect">
            <a:avLst/>
          </a:prstGeom>
          <a:noFill/>
          <a:ln>
            <a:noFill/>
          </a:ln>
        </p:spPr>
      </p:pic>
    </p:spTree>
    <p:extLst>
      <p:ext uri="{BB962C8B-B14F-4D97-AF65-F5344CB8AC3E}">
        <p14:creationId xmlns:p14="http://schemas.microsoft.com/office/powerpoint/2010/main" val="2155742911"/>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ksre.k-state.edu/foodsafety/produce/guidance/index.html#agricultural-wate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ksre.k-state.edu/foodsafety/produce/guidance/docs/Managing-Post-Harvest-Water.pd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hyperlink" Target="https://www.ksre.k-state.edu/foodsafety/produce/usda-gap/doc/LOG-Water-Annual.pdf" TargetMode="External"/><Relationship Id="rId3" Type="http://schemas.openxmlformats.org/officeDocument/2006/relationships/hyperlink" Target="https://producesafetyalliance.cornell.edu/sites/producesafetyalliance.cornell.edu/files/shared/documents/Sanitizer-Factsheet.pdf" TargetMode="External"/><Relationship Id="rId7" Type="http://schemas.openxmlformats.org/officeDocument/2006/relationships/hyperlink" Target="https://www.ksre.k-state.edu/foodsafety/produce/guidance/index.html#water-testin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ksre.k-state.edu/foodsafety/produce/guidance/index.html#sanitation" TargetMode="External"/><Relationship Id="rId5" Type="http://schemas.openxmlformats.org/officeDocument/2006/relationships/hyperlink" Target="https://producesafetyalliance.cornell.edu/resources/general-resource-listing/" TargetMode="External"/><Relationship Id="rId10" Type="http://schemas.openxmlformats.org/officeDocument/2006/relationships/image" Target="../media/image22.jpeg"/><Relationship Id="rId4" Type="http://schemas.openxmlformats.org/officeDocument/2006/relationships/hyperlink" Target="https://www.youtube.com/watch?v=wNNJOeITtxU" TargetMode="Externa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ksre.k-state.edu/foodsafety/produce/fsma/docs/Bsaao.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youtube.com/watch?v=yJN29Aeh24o" TargetMode="External"/><Relationship Id="rId5" Type="http://schemas.openxmlformats.org/officeDocument/2006/relationships/hyperlink" Target="https://www.fda.gov/media/114775/download" TargetMode="External"/><Relationship Id="rId4" Type="http://schemas.openxmlformats.org/officeDocument/2006/relationships/hyperlink" Target="https://www.ncrfsma.org/files/page/files/ncr_bsaao_final.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ksre.k-state.edu/foodsafety/produce/fsma/docs/compliance-guide-worker-training.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ksre.k-state.edu/foodsafety/produce/fsma/docs/visitor.pdf"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ksre.k-state.edu/foodsafety/produce/fsma/docs/sanitizing.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0gXJmFBpYmQ"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4.tmp"/><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38"/>
          <p:cNvSpPr txBox="1">
            <a:spLocks noGrp="1"/>
          </p:cNvSpPr>
          <p:nvPr>
            <p:ph type="ctrTitle"/>
          </p:nvPr>
        </p:nvSpPr>
        <p:spPr>
          <a:xfrm>
            <a:off x="97600" y="4339449"/>
            <a:ext cx="8945400" cy="819984"/>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dirty="0">
                <a:solidFill>
                  <a:schemeClr val="lt1"/>
                </a:solidFill>
              </a:rPr>
              <a:t> Annual Training for Farm Supervisors	</a:t>
            </a:r>
            <a:endParaRPr sz="3200" dirty="0">
              <a:solidFill>
                <a:schemeClr val="lt1"/>
              </a:solidFill>
            </a:endParaRPr>
          </a:p>
        </p:txBody>
      </p:sp>
      <p:sp>
        <p:nvSpPr>
          <p:cNvPr id="172" name="Google Shape;172;p38"/>
          <p:cNvSpPr txBox="1">
            <a:spLocks noGrp="1"/>
          </p:cNvSpPr>
          <p:nvPr>
            <p:ph type="subTitle" idx="1"/>
          </p:nvPr>
        </p:nvSpPr>
        <p:spPr>
          <a:xfrm>
            <a:off x="97600" y="5341450"/>
            <a:ext cx="8945400" cy="696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The FSMA Produce Safety Rule §112.21</a:t>
            </a:r>
            <a:endParaRPr dirty="0"/>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51"/>
          <p:cNvSpPr txBox="1">
            <a:spLocks noGrp="1"/>
          </p:cNvSpPr>
          <p:nvPr>
            <p:ph type="title"/>
          </p:nvPr>
        </p:nvSpPr>
        <p:spPr>
          <a:xfrm>
            <a:off x="311700" y="200401"/>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300" dirty="0">
                <a:solidFill>
                  <a:srgbClr val="000000"/>
                </a:solidFill>
              </a:rPr>
              <a:t>Postharvest Water Management</a:t>
            </a:r>
            <a:endParaRPr sz="4300" dirty="0">
              <a:solidFill>
                <a:srgbClr val="000000"/>
              </a:solidFill>
            </a:endParaRPr>
          </a:p>
        </p:txBody>
      </p:sp>
      <p:sp>
        <p:nvSpPr>
          <p:cNvPr id="346" name="Google Shape;346;p51"/>
          <p:cNvSpPr txBox="1">
            <a:spLocks noGrp="1"/>
          </p:cNvSpPr>
          <p:nvPr>
            <p:ph type="body" idx="1"/>
          </p:nvPr>
        </p:nvSpPr>
        <p:spPr>
          <a:xfrm>
            <a:off x="311700" y="1276075"/>
            <a:ext cx="8520600" cy="22995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There are </a:t>
            </a:r>
            <a:r>
              <a:rPr lang="en" dirty="0">
                <a:solidFill>
                  <a:srgbClr val="FF0000"/>
                </a:solidFill>
              </a:rPr>
              <a:t>two critical factors </a:t>
            </a:r>
            <a:r>
              <a:rPr lang="en" dirty="0">
                <a:solidFill>
                  <a:srgbClr val="434343"/>
                </a:solidFill>
              </a:rPr>
              <a:t>for postharvest water management</a:t>
            </a:r>
            <a:endParaRPr dirty="0">
              <a:solidFill>
                <a:srgbClr val="434343"/>
              </a:solidFill>
            </a:endParaRPr>
          </a:p>
          <a:p>
            <a:pPr marL="914400" lvl="0" indent="-342900" algn="l" rtl="0">
              <a:lnSpc>
                <a:spcPct val="115000"/>
              </a:lnSpc>
              <a:spcBef>
                <a:spcPts val="360"/>
              </a:spcBef>
              <a:spcAft>
                <a:spcPts val="0"/>
              </a:spcAft>
              <a:buClr>
                <a:srgbClr val="434343"/>
              </a:buClr>
              <a:buSzPts val="1800"/>
              <a:buAutoNum type="arabicParenR"/>
            </a:pPr>
            <a:r>
              <a:rPr lang="en" dirty="0">
                <a:solidFill>
                  <a:srgbClr val="434343"/>
                </a:solidFill>
              </a:rPr>
              <a:t>The water quality at the start of use</a:t>
            </a:r>
            <a:endParaRPr dirty="0">
              <a:solidFill>
                <a:srgbClr val="434343"/>
              </a:solidFill>
            </a:endParaRPr>
          </a:p>
          <a:p>
            <a:pPr marL="914400" lvl="0" indent="-342900" algn="l" rtl="0">
              <a:lnSpc>
                <a:spcPct val="115000"/>
              </a:lnSpc>
              <a:spcBef>
                <a:spcPts val="0"/>
              </a:spcBef>
              <a:spcAft>
                <a:spcPts val="0"/>
              </a:spcAft>
              <a:buClr>
                <a:srgbClr val="434343"/>
              </a:buClr>
              <a:buSzPts val="1800"/>
              <a:buAutoNum type="arabicParenR"/>
            </a:pPr>
            <a:r>
              <a:rPr lang="en" dirty="0">
                <a:solidFill>
                  <a:srgbClr val="434343"/>
                </a:solidFill>
              </a:rPr>
              <a:t>Water management strategies to reduce cross-contamination risks </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
        <p:nvSpPr>
          <p:cNvPr id="347" name="Google Shape;347;p51"/>
          <p:cNvSpPr txBox="1">
            <a:spLocks noGrp="1"/>
          </p:cNvSpPr>
          <p:nvPr>
            <p:ph type="body" idx="1"/>
          </p:nvPr>
        </p:nvSpPr>
        <p:spPr>
          <a:xfrm>
            <a:off x="311700" y="2649722"/>
            <a:ext cx="8520600" cy="3603900"/>
          </a:xfrm>
          <a:prstGeom prst="rect">
            <a:avLst/>
          </a:prstGeom>
        </p:spPr>
        <p:txBody>
          <a:bodyPr spcFirstLastPara="1" wrap="square" lIns="91425" tIns="45700" rIns="91425" bIns="45700" anchor="t" anchorCtr="0">
            <a:normAutofit lnSpcReduction="10000"/>
          </a:bodyPr>
          <a:lstStyle/>
          <a:p>
            <a:pPr marL="0" indent="0">
              <a:lnSpc>
                <a:spcPct val="115000"/>
              </a:lnSpc>
            </a:pPr>
            <a:r>
              <a:rPr lang="en" b="1" dirty="0">
                <a:solidFill>
                  <a:srgbClr val="434343"/>
                </a:solidFill>
              </a:rPr>
              <a:t>Antimicrobial</a:t>
            </a:r>
            <a:r>
              <a:rPr lang="en" dirty="0">
                <a:solidFill>
                  <a:srgbClr val="434343"/>
                </a:solidFill>
              </a:rPr>
              <a:t> products (sanitizers) are an effective method for maintaining adequate water quality. </a:t>
            </a:r>
            <a:r>
              <a:rPr lang="en-US" dirty="0">
                <a:solidFill>
                  <a:srgbClr val="434343"/>
                </a:solidFill>
              </a:rPr>
              <a:t>Although not explicitly required in the FSMA PSR, sanitizers are a </a:t>
            </a:r>
            <a:r>
              <a:rPr lang="en-US" dirty="0">
                <a:solidFill>
                  <a:srgbClr val="FF0000"/>
                </a:solidFill>
              </a:rPr>
              <a:t>best practice </a:t>
            </a:r>
            <a:r>
              <a:rPr lang="en-US" dirty="0">
                <a:solidFill>
                  <a:srgbClr val="434343"/>
                </a:solidFill>
              </a:rPr>
              <a:t>for reducing cross-contamination risks and to meet the FSMA PSR water quality standards. </a:t>
            </a:r>
            <a:r>
              <a:rPr lang="en" dirty="0">
                <a:solidFill>
                  <a:srgbClr val="434343"/>
                </a:solidFill>
              </a:rPr>
              <a:t>Sanitizers are </a:t>
            </a:r>
            <a:r>
              <a:rPr lang="en" b="1" dirty="0">
                <a:solidFill>
                  <a:srgbClr val="434343"/>
                </a:solidFill>
              </a:rPr>
              <a:t>not</a:t>
            </a:r>
            <a:r>
              <a:rPr lang="en" dirty="0">
                <a:solidFill>
                  <a:srgbClr val="434343"/>
                </a:solidFill>
              </a:rPr>
              <a:t> intended to “wash” the produce to make it clean - sanitizers prevent cross-contamination of produce. There are organic sanitizers available. </a:t>
            </a:r>
          </a:p>
          <a:p>
            <a:pPr marL="0" indent="0">
              <a:lnSpc>
                <a:spcPct val="115000"/>
              </a:lnSpc>
            </a:pPr>
            <a:endParaRPr lang="en" dirty="0">
              <a:solidFill>
                <a:srgbClr val="434343"/>
              </a:solidFill>
            </a:endParaRPr>
          </a:p>
          <a:p>
            <a:pPr marL="0" indent="0">
              <a:lnSpc>
                <a:spcPct val="115000"/>
              </a:lnSpc>
            </a:pPr>
            <a:r>
              <a:rPr lang="en-US" dirty="0">
                <a:solidFill>
                  <a:srgbClr val="434343"/>
                </a:solidFill>
              </a:rPr>
              <a:t>Remember sanitizers must be </a:t>
            </a:r>
            <a:r>
              <a:rPr lang="en-US" dirty="0">
                <a:solidFill>
                  <a:srgbClr val="FF0000"/>
                </a:solidFill>
              </a:rPr>
              <a:t>labeled</a:t>
            </a:r>
            <a:r>
              <a:rPr lang="en-US" dirty="0">
                <a:solidFill>
                  <a:srgbClr val="434343"/>
                </a:solidFill>
              </a:rPr>
              <a:t> for their intended use!</a:t>
            </a:r>
          </a:p>
          <a:p>
            <a:pPr marL="0" lvl="0" indent="0">
              <a:lnSpc>
                <a:spcPct val="115000"/>
              </a:lnSpc>
            </a:pPr>
            <a:endParaRPr lang="en" dirty="0">
              <a:solidFill>
                <a:srgbClr val="434343"/>
              </a:solidFill>
            </a:endParaRPr>
          </a:p>
          <a:p>
            <a:pPr marL="0" lvl="0" indent="0">
              <a:lnSpc>
                <a:spcPct val="115000"/>
              </a:lnSpc>
            </a:pPr>
            <a:endParaRPr dirty="0">
              <a:solidFill>
                <a:srgbClr val="434343"/>
              </a:solidFill>
            </a:endParaRPr>
          </a:p>
          <a:p>
            <a:pPr marL="0" indent="0"/>
            <a:r>
              <a:rPr lang="en-US" dirty="0">
                <a:solidFill>
                  <a:srgbClr val="434343"/>
                </a:solidFill>
              </a:rPr>
              <a:t>              </a:t>
            </a: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48" name="Google Shape;348;p51"/>
          <p:cNvPicPr preferRelativeResize="0"/>
          <p:nvPr/>
        </p:nvPicPr>
        <p:blipFill rotWithShape="1">
          <a:blip r:embed="rId3" cstate="email">
            <a:alphaModFix/>
            <a:extLst>
              <a:ext uri="{28A0092B-C50C-407E-A947-70E740481C1C}">
                <a14:useLocalDpi xmlns:a14="http://schemas.microsoft.com/office/drawing/2010/main"/>
              </a:ext>
            </a:extLst>
          </a:blip>
          <a:srcRect b="10490"/>
          <a:stretch/>
        </p:blipFill>
        <p:spPr>
          <a:xfrm>
            <a:off x="485670" y="5278415"/>
            <a:ext cx="5841300" cy="1172700"/>
          </a:xfrm>
          <a:prstGeom prst="rect">
            <a:avLst/>
          </a:prstGeom>
          <a:noFill/>
          <a:ln>
            <a:noFill/>
          </a:ln>
        </p:spPr>
      </p:pic>
      <p:sp>
        <p:nvSpPr>
          <p:cNvPr id="349" name="Google Shape;349;p51"/>
          <p:cNvSpPr/>
          <p:nvPr/>
        </p:nvSpPr>
        <p:spPr>
          <a:xfrm rot="6772">
            <a:off x="4376506" y="5643882"/>
            <a:ext cx="2284504" cy="13500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311700" y="4801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300">
                <a:solidFill>
                  <a:srgbClr val="000000"/>
                </a:solidFill>
              </a:rPr>
              <a:t>Postharvest Water Management</a:t>
            </a:r>
            <a:endParaRPr sz="4300">
              <a:solidFill>
                <a:srgbClr val="000000"/>
              </a:solidFill>
            </a:endParaRPr>
          </a:p>
        </p:txBody>
      </p:sp>
      <p:sp>
        <p:nvSpPr>
          <p:cNvPr id="355" name="Google Shape;355;p52"/>
          <p:cNvSpPr txBox="1">
            <a:spLocks noGrp="1"/>
          </p:cNvSpPr>
          <p:nvPr>
            <p:ph type="body" idx="1"/>
          </p:nvPr>
        </p:nvSpPr>
        <p:spPr>
          <a:xfrm>
            <a:off x="311700" y="2013725"/>
            <a:ext cx="4026300" cy="26079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Clr>
                <a:srgbClr val="434343"/>
              </a:buClr>
              <a:buSzPts val="1800"/>
              <a:buAutoNum type="arabicParenR"/>
            </a:pPr>
            <a:r>
              <a:rPr lang="en" dirty="0">
                <a:solidFill>
                  <a:srgbClr val="434343"/>
                </a:solidFill>
              </a:rPr>
              <a:t>Watch the dump tank management </a:t>
            </a:r>
            <a:r>
              <a:rPr lang="en" b="1" dirty="0">
                <a:solidFill>
                  <a:srgbClr val="4F2782"/>
                </a:solidFill>
                <a:uFill>
                  <a:noFill/>
                </a:uFill>
                <a:hlinkClick r:id="rId3">
                  <a:extLst>
                    <a:ext uri="{A12FA001-AC4F-418D-AE19-62706E023703}">
                      <ahyp:hlinkClr xmlns:ahyp="http://schemas.microsoft.com/office/drawing/2018/hyperlinkcolor" val="tx"/>
                    </a:ext>
                  </a:extLst>
                </a:hlinkClick>
              </a:rPr>
              <a:t>video</a:t>
            </a:r>
            <a:r>
              <a:rPr lang="en" dirty="0">
                <a:solidFill>
                  <a:srgbClr val="434343"/>
                </a:solidFill>
              </a:rPr>
              <a:t> from New Mexico State University</a:t>
            </a:r>
            <a:endParaRPr dirty="0">
              <a:solidFill>
                <a:srgbClr val="434343"/>
              </a:solidFill>
            </a:endParaRPr>
          </a:p>
          <a:p>
            <a:pPr marL="0" lvl="0" indent="0" algn="l" rtl="0">
              <a:spcBef>
                <a:spcPts val="360"/>
              </a:spcBef>
              <a:spcAft>
                <a:spcPts val="0"/>
              </a:spcAft>
              <a:buNone/>
            </a:pPr>
            <a:r>
              <a:rPr lang="en" dirty="0">
                <a:solidFill>
                  <a:srgbClr val="434343"/>
                </a:solidFill>
              </a:rPr>
              <a:t>             </a:t>
            </a:r>
            <a:endParaRPr sz="1400"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56" name="Google Shape;356;p52"/>
          <p:cNvPicPr preferRelativeResize="0"/>
          <p:nvPr/>
        </p:nvPicPr>
        <p:blipFill>
          <a:blip r:embed="rId4">
            <a:alphaModFix/>
          </a:blip>
          <a:stretch>
            <a:fillRect/>
          </a:stretch>
        </p:blipFill>
        <p:spPr>
          <a:xfrm>
            <a:off x="4572000" y="1824525"/>
            <a:ext cx="4103175" cy="2324745"/>
          </a:xfrm>
          <a:prstGeom prst="rect">
            <a:avLst/>
          </a:prstGeom>
          <a:noFill/>
          <a:ln>
            <a:noFill/>
          </a:ln>
        </p:spPr>
      </p:pic>
      <p:pic>
        <p:nvPicPr>
          <p:cNvPr id="357" name="Google Shape;357;p5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5400000">
            <a:off x="536425" y="4290625"/>
            <a:ext cx="2538750" cy="1977950"/>
          </a:xfrm>
          <a:prstGeom prst="rect">
            <a:avLst/>
          </a:prstGeom>
          <a:noFill/>
          <a:ln>
            <a:noFill/>
          </a:ln>
        </p:spPr>
      </p:pic>
      <p:sp>
        <p:nvSpPr>
          <p:cNvPr id="358" name="Google Shape;358;p52"/>
          <p:cNvSpPr txBox="1">
            <a:spLocks noGrp="1"/>
          </p:cNvSpPr>
          <p:nvPr>
            <p:ph type="body" idx="1"/>
          </p:nvPr>
        </p:nvSpPr>
        <p:spPr>
          <a:xfrm>
            <a:off x="2902500" y="4720850"/>
            <a:ext cx="5617800" cy="2807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dirty="0">
                <a:solidFill>
                  <a:srgbClr val="434343"/>
                </a:solidFill>
              </a:rPr>
              <a:t>2)    Review the K-State </a:t>
            </a:r>
            <a:r>
              <a:rPr lang="en" b="1" dirty="0">
                <a:solidFill>
                  <a:srgbClr val="4F2782"/>
                </a:solidFill>
                <a:uFill>
                  <a:noFill/>
                </a:uFill>
                <a:hlinkClick r:id="rId6">
                  <a:extLst>
                    <a:ext uri="{A12FA001-AC4F-418D-AE19-62706E023703}">
                      <ahyp:hlinkClr xmlns:ahyp="http://schemas.microsoft.com/office/drawing/2018/hyperlinkcolor" val="tx"/>
                    </a:ext>
                  </a:extLst>
                </a:hlinkClick>
              </a:rPr>
              <a:t>Postharvest Water Guide</a:t>
            </a:r>
            <a:endParaRPr b="1"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311700" y="325666"/>
            <a:ext cx="8471700" cy="1007700"/>
          </a:xfrm>
          <a:prstGeom prst="rect">
            <a:avLst/>
          </a:prstGeom>
        </p:spPr>
        <p:txBody>
          <a:bodyPr spcFirstLastPara="1" wrap="square" lIns="91425" tIns="45700" rIns="91425" bIns="45700" anchor="ctr" anchorCtr="0">
            <a:noAutofit/>
          </a:bodyPr>
          <a:lstStyle/>
          <a:p>
            <a:pPr lvl="0"/>
            <a:r>
              <a:rPr lang="en" sz="4300" dirty="0">
                <a:solidFill>
                  <a:srgbClr val="000000"/>
                </a:solidFill>
              </a:rPr>
              <a:t>Agricultural W</a:t>
            </a:r>
            <a:r>
              <a:rPr lang="en-US" sz="4300" dirty="0">
                <a:solidFill>
                  <a:srgbClr val="000000"/>
                </a:solidFill>
              </a:rPr>
              <a:t>a</a:t>
            </a:r>
            <a:r>
              <a:rPr lang="en" sz="4300" dirty="0">
                <a:solidFill>
                  <a:srgbClr val="000000"/>
                </a:solidFill>
              </a:rPr>
              <a:t>ter Resources</a:t>
            </a:r>
            <a:endParaRPr sz="4300" dirty="0">
              <a:solidFill>
                <a:srgbClr val="000000"/>
              </a:solidFill>
            </a:endParaRPr>
          </a:p>
        </p:txBody>
      </p:sp>
      <p:sp>
        <p:nvSpPr>
          <p:cNvPr id="364" name="Google Shape;364;p53"/>
          <p:cNvSpPr txBox="1">
            <a:spLocks noGrp="1"/>
          </p:cNvSpPr>
          <p:nvPr>
            <p:ph type="body" idx="1"/>
          </p:nvPr>
        </p:nvSpPr>
        <p:spPr>
          <a:xfrm>
            <a:off x="448324" y="1698175"/>
            <a:ext cx="7969697" cy="24516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Clr>
                <a:srgbClr val="434343"/>
              </a:buClr>
              <a:buSzPts val="1800"/>
              <a:buAutoNum type="arabicParenR"/>
            </a:pPr>
            <a:r>
              <a:rPr lang="en" dirty="0">
                <a:solidFill>
                  <a:srgbClr val="434343"/>
                </a:solidFill>
              </a:rPr>
              <a:t>PSA factsheet on </a:t>
            </a:r>
            <a:r>
              <a:rPr lang="en" b="1" dirty="0">
                <a:solidFill>
                  <a:srgbClr val="4F2782"/>
                </a:solidFill>
                <a:uFill>
                  <a:noFill/>
                </a:uFill>
              </a:rPr>
              <a:t>s</a:t>
            </a:r>
            <a:r>
              <a:rPr lang="en" b="1" dirty="0">
                <a:solidFill>
                  <a:srgbClr val="4F2782"/>
                </a:solidFill>
                <a:uFill>
                  <a:noFill/>
                </a:uFill>
                <a:hlinkClick r:id="rId3">
                  <a:extLst>
                    <a:ext uri="{A12FA001-AC4F-418D-AE19-62706E023703}">
                      <ahyp:hlinkClr xmlns:ahyp="http://schemas.microsoft.com/office/drawing/2018/hyperlinkcolor" val="tx"/>
                    </a:ext>
                  </a:extLst>
                </a:hlinkClick>
              </a:rPr>
              <a:t>electing a labeled sanitizer</a:t>
            </a:r>
            <a:endParaRPr lang="en" b="1" dirty="0">
              <a:solidFill>
                <a:srgbClr val="4F2782"/>
              </a:solidFill>
              <a:uFill>
                <a:noFill/>
              </a:uFill>
            </a:endParaRPr>
          </a:p>
          <a:p>
            <a:pPr indent="-342900">
              <a:buClr>
                <a:srgbClr val="434343"/>
              </a:buClr>
              <a:buFont typeface="Arial"/>
              <a:buAutoNum type="arabicParenR"/>
            </a:pPr>
            <a:r>
              <a:rPr lang="en" dirty="0">
                <a:solidFill>
                  <a:srgbClr val="434343"/>
                </a:solidFill>
              </a:rPr>
              <a:t>PSA </a:t>
            </a:r>
            <a:r>
              <a:rPr lang="en-US" b="1" dirty="0">
                <a:solidFill>
                  <a:srgbClr val="4E2683"/>
                </a:solidFill>
                <a:uFill>
                  <a:noFill/>
                </a:uFill>
                <a:hlinkClick r:id="rId4">
                  <a:extLst>
                    <a:ext uri="{A12FA001-AC4F-418D-AE19-62706E023703}">
                      <ahyp:hlinkClr xmlns:ahyp="http://schemas.microsoft.com/office/drawing/2018/hyperlinkcolor" val="tx"/>
                    </a:ext>
                  </a:extLst>
                </a:hlinkClick>
              </a:rPr>
              <a:t>video tutorial</a:t>
            </a:r>
            <a:r>
              <a:rPr lang="en-US" b="1" dirty="0">
                <a:solidFill>
                  <a:srgbClr val="4E2683"/>
                </a:solidFill>
                <a:uFill>
                  <a:noFill/>
                </a:uFill>
              </a:rPr>
              <a:t> </a:t>
            </a:r>
            <a:r>
              <a:rPr lang="en" dirty="0">
                <a:solidFill>
                  <a:srgbClr val="434343"/>
                </a:solidFill>
              </a:rPr>
              <a:t>on their sanitizer excel tool</a:t>
            </a:r>
            <a:endParaRPr lang="en-US" b="1" dirty="0">
              <a:solidFill>
                <a:srgbClr val="4E2683"/>
              </a:solidFill>
              <a:uFill>
                <a:noFill/>
              </a:uFill>
            </a:endParaRPr>
          </a:p>
          <a:p>
            <a:pPr lvl="0" indent="-342900">
              <a:buClr>
                <a:srgbClr val="434343"/>
              </a:buClr>
              <a:buAutoNum type="arabicParenR"/>
            </a:pPr>
            <a:r>
              <a:rPr lang="en-US" dirty="0">
                <a:solidFill>
                  <a:srgbClr val="434343"/>
                </a:solidFill>
                <a:uFill>
                  <a:noFill/>
                </a:uFill>
                <a:hlinkClick r:id="rId5">
                  <a:extLst>
                    <a:ext uri="{A12FA001-AC4F-418D-AE19-62706E023703}">
                      <ahyp:hlinkClr xmlns:ahyp="http://schemas.microsoft.com/office/drawing/2018/hyperlinkcolor" val="tx"/>
                    </a:ext>
                  </a:extLst>
                </a:hlinkClick>
              </a:rPr>
              <a:t>PSA</a:t>
            </a:r>
            <a:r>
              <a:rPr lang="en-US" b="1" dirty="0">
                <a:solidFill>
                  <a:srgbClr val="4F2782"/>
                </a:solidFill>
                <a:uFill>
                  <a:noFill/>
                </a:uFill>
                <a:hlinkClick r:id="rId5">
                  <a:extLst>
                    <a:ext uri="{A12FA001-AC4F-418D-AE19-62706E023703}">
                      <ahyp:hlinkClr xmlns:ahyp="http://schemas.microsoft.com/office/drawing/2018/hyperlinkcolor" val="tx"/>
                    </a:ext>
                  </a:extLst>
                </a:hlinkClick>
              </a:rPr>
              <a:t> sanitizer excel tool</a:t>
            </a:r>
            <a:endParaRPr lang="en-US" b="1" dirty="0">
              <a:solidFill>
                <a:srgbClr val="4F2782"/>
              </a:solidFill>
              <a:uFill>
                <a:noFill/>
              </a:uFill>
            </a:endParaRPr>
          </a:p>
          <a:p>
            <a:pPr indent="-342900">
              <a:buClr>
                <a:srgbClr val="434343"/>
              </a:buClr>
              <a:buFont typeface="Arial"/>
              <a:buAutoNum type="arabicParenR"/>
            </a:pPr>
            <a:r>
              <a:rPr lang="en-US" dirty="0">
                <a:solidFill>
                  <a:srgbClr val="434343"/>
                </a:solidFill>
              </a:rPr>
              <a:t>University of Missouri Extension video on </a:t>
            </a:r>
            <a:r>
              <a:rPr lang="en-US" b="1" dirty="0">
                <a:solidFill>
                  <a:srgbClr val="4F2782"/>
                </a:solidFill>
                <a:uFill>
                  <a:noFill/>
                </a:uFill>
              </a:rPr>
              <a:t>s</a:t>
            </a:r>
            <a:r>
              <a:rPr lang="en-US" b="1" dirty="0">
                <a:solidFill>
                  <a:srgbClr val="4F2782"/>
                </a:solidFill>
                <a:uFill>
                  <a:noFill/>
                </a:uFill>
                <a:hlinkClick r:id="rId6">
                  <a:extLst>
                    <a:ext uri="{A12FA001-AC4F-418D-AE19-62706E023703}">
                      <ahyp:hlinkClr xmlns:ahyp="http://schemas.microsoft.com/office/drawing/2018/hyperlinkcolor" val="tx"/>
                    </a:ext>
                  </a:extLst>
                </a:hlinkClick>
              </a:rPr>
              <a:t>anitizer basics</a:t>
            </a:r>
            <a:r>
              <a:rPr lang="en-US" dirty="0">
                <a:solidFill>
                  <a:srgbClr val="434343"/>
                </a:solidFill>
              </a:rPr>
              <a:t> </a:t>
            </a:r>
          </a:p>
          <a:p>
            <a:pPr indent="-342900">
              <a:buClr>
                <a:srgbClr val="434343"/>
              </a:buClr>
              <a:buFont typeface="Arial"/>
              <a:buAutoNum type="arabicParenR"/>
            </a:pPr>
            <a:r>
              <a:rPr lang="en-US" dirty="0">
                <a:solidFill>
                  <a:srgbClr val="434343"/>
                </a:solidFill>
              </a:rPr>
              <a:t>K-State Research &amp; Extension videos on</a:t>
            </a:r>
            <a:r>
              <a:rPr lang="en-US" sz="1400" dirty="0">
                <a:solidFill>
                  <a:srgbClr val="4F2782"/>
                </a:solidFill>
              </a:rPr>
              <a:t> </a:t>
            </a:r>
            <a:r>
              <a:rPr lang="en-US" b="1" dirty="0">
                <a:solidFill>
                  <a:srgbClr val="4E2683"/>
                </a:solidFill>
                <a:uFill>
                  <a:noFill/>
                </a:uFill>
                <a:hlinkClick r:id="rId7">
                  <a:extLst>
                    <a:ext uri="{A12FA001-AC4F-418D-AE19-62706E023703}">
                      <ahyp:hlinkClr xmlns:ahyp="http://schemas.microsoft.com/office/drawing/2018/hyperlinkcolor" val="tx"/>
                    </a:ext>
                  </a:extLst>
                </a:hlinkClick>
              </a:rPr>
              <a:t>water testing</a:t>
            </a:r>
            <a:endParaRPr lang="en-US" b="1" dirty="0">
              <a:solidFill>
                <a:srgbClr val="4E2683"/>
              </a:solidFill>
              <a:uFill>
                <a:noFill/>
              </a:uFill>
            </a:endParaRPr>
          </a:p>
          <a:p>
            <a:pPr indent="-342900">
              <a:buClr>
                <a:srgbClr val="434343"/>
              </a:buClr>
              <a:buFont typeface="Arial"/>
              <a:buAutoNum type="arabicParenR"/>
            </a:pPr>
            <a:r>
              <a:rPr lang="en" dirty="0">
                <a:solidFill>
                  <a:srgbClr val="434343"/>
                </a:solidFill>
              </a:rPr>
              <a:t>Annual water system inspection </a:t>
            </a:r>
            <a:r>
              <a:rPr lang="en-US" b="1" dirty="0">
                <a:solidFill>
                  <a:srgbClr val="4E2683"/>
                </a:solidFill>
                <a:uFill>
                  <a:noFill/>
                </a:uFill>
                <a:hlinkClick r:id="rId8">
                  <a:extLst>
                    <a:ext uri="{A12FA001-AC4F-418D-AE19-62706E023703}">
                      <ahyp:hlinkClr xmlns:ahyp="http://schemas.microsoft.com/office/drawing/2018/hyperlinkcolor" val="tx"/>
                    </a:ext>
                  </a:extLst>
                </a:hlinkClick>
              </a:rPr>
              <a:t>questionnaire</a:t>
            </a:r>
            <a:endParaRPr lang="en-US" sz="2200" dirty="0">
              <a:solidFill>
                <a:srgbClr val="4F2782"/>
              </a:solidFill>
            </a:endParaRPr>
          </a:p>
          <a:p>
            <a:pPr lvl="0" indent="-342900">
              <a:buClr>
                <a:srgbClr val="434343"/>
              </a:buClr>
              <a:buAutoNum type="arabicParenR"/>
            </a:pPr>
            <a:endParaRPr lang="en-US" b="1" dirty="0">
              <a:solidFill>
                <a:srgbClr val="4F2782"/>
              </a:solidFill>
            </a:endParaRPr>
          </a:p>
          <a:p>
            <a:pPr lvl="0" indent="-342900">
              <a:buClr>
                <a:srgbClr val="434343"/>
              </a:buClr>
              <a:buAutoNum type="arabicParenR"/>
            </a:pPr>
            <a:endParaRPr lang="en" dirty="0">
              <a:solidFill>
                <a:srgbClr val="434343"/>
              </a:solidFill>
            </a:endParaRPr>
          </a:p>
          <a:p>
            <a:pPr marL="457200" lvl="0" indent="-342900" algn="l" rtl="0">
              <a:spcBef>
                <a:spcPts val="360"/>
              </a:spcBef>
              <a:spcAft>
                <a:spcPts val="0"/>
              </a:spcAft>
              <a:buClr>
                <a:srgbClr val="434343"/>
              </a:buClr>
              <a:buSzPts val="1800"/>
              <a:buAutoNum type="arabicParenR"/>
            </a:pPr>
            <a:endParaRPr dirty="0">
              <a:solidFill>
                <a:srgbClr val="4F2782"/>
              </a:solidFill>
            </a:endParaRPr>
          </a:p>
          <a:p>
            <a:pPr marL="0" lvl="0" indent="0" algn="l" rtl="0">
              <a:lnSpc>
                <a:spcPct val="150000"/>
              </a:lnSpc>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69" name="Google Shape;369;p5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838736" y="5159825"/>
            <a:ext cx="1420193" cy="444540"/>
          </a:xfrm>
          <a:prstGeom prst="rect">
            <a:avLst/>
          </a:prstGeom>
          <a:noFill/>
          <a:ln>
            <a:noFill/>
          </a:ln>
        </p:spPr>
      </p:pic>
      <p:pic>
        <p:nvPicPr>
          <p:cNvPr id="11" name="Picture 2">
            <a:extLst>
              <a:ext uri="{FF2B5EF4-FFF2-40B4-BE49-F238E27FC236}">
                <a16:creationId xmlns:a16="http://schemas.microsoft.com/office/drawing/2014/main" id="{F52377B3-5D47-4CDF-9BDA-D54240DC6CB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72000" y="5763599"/>
            <a:ext cx="2190697" cy="512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13050"/>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dirty="0">
                <a:solidFill>
                  <a:schemeClr val="lt1"/>
                </a:solidFill>
              </a:rPr>
              <a:t>Biological Soil Amendments</a:t>
            </a:r>
            <a:endParaRPr sz="48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77491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311750" y="29773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rgbClr val="000000"/>
                </a:solidFill>
              </a:rPr>
              <a:t>Biological Soil Amendments</a:t>
            </a:r>
            <a:endParaRPr sz="4400" dirty="0">
              <a:solidFill>
                <a:srgbClr val="000000"/>
              </a:solidFill>
            </a:endParaRPr>
          </a:p>
        </p:txBody>
      </p:sp>
      <p:sp>
        <p:nvSpPr>
          <p:cNvPr id="375" name="Google Shape;375;p54"/>
          <p:cNvSpPr txBox="1">
            <a:spLocks noGrp="1"/>
          </p:cNvSpPr>
          <p:nvPr>
            <p:ph type="body" idx="1"/>
          </p:nvPr>
        </p:nvSpPr>
        <p:spPr>
          <a:xfrm>
            <a:off x="423700" y="1630250"/>
            <a:ext cx="8267100" cy="25377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The FSMA PSR focuses on </a:t>
            </a:r>
            <a:r>
              <a:rPr lang="en" i="1" dirty="0">
                <a:solidFill>
                  <a:srgbClr val="434343"/>
                </a:solidFill>
              </a:rPr>
              <a:t>Biological Soil Amendments of Animal Origin (BSAAO)</a:t>
            </a:r>
            <a:r>
              <a:rPr lang="en" dirty="0">
                <a:solidFill>
                  <a:srgbClr val="434343"/>
                </a:solidFill>
              </a:rPr>
              <a:t>. Any soil amendment intentionally added to the soil to improve its condition that contains an animal ingredient (such as manure or fish emulsion) is a BSAAO.</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
        <p:nvSpPr>
          <p:cNvPr id="376" name="Google Shape;376;p54"/>
          <p:cNvSpPr txBox="1">
            <a:spLocks noGrp="1"/>
          </p:cNvSpPr>
          <p:nvPr>
            <p:ph type="body" idx="1"/>
          </p:nvPr>
        </p:nvSpPr>
        <p:spPr>
          <a:xfrm>
            <a:off x="3477909" y="3848675"/>
            <a:ext cx="5063255" cy="26682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Review the </a:t>
            </a:r>
            <a:r>
              <a:rPr lang="en" b="1" dirty="0">
                <a:solidFill>
                  <a:srgbClr val="4F2782"/>
                </a:solidFill>
                <a:uFill>
                  <a:noFill/>
                </a:uFill>
                <a:hlinkClick r:id="rId3">
                  <a:extLst>
                    <a:ext uri="{A12FA001-AC4F-418D-AE19-62706E023703}">
                      <ahyp:hlinkClr xmlns:ahyp="http://schemas.microsoft.com/office/drawing/2018/hyperlinkcolor" val="tx"/>
                    </a:ext>
                  </a:extLst>
                </a:hlinkClick>
              </a:rPr>
              <a:t>Biological Soil Amendments of Animal Origin Compliance Guide</a:t>
            </a:r>
            <a:r>
              <a:rPr lang="en" u="sng" dirty="0">
                <a:solidFill>
                  <a:srgbClr val="4F2782"/>
                </a:solidFill>
              </a:rPr>
              <a:t> </a:t>
            </a:r>
            <a:endParaRPr u="sng"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77" name="Google Shape;377;p5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83023" y="3514775"/>
            <a:ext cx="2145250" cy="277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pic>
        <p:nvPicPr>
          <p:cNvPr id="9" name="Picture 8">
            <a:extLst>
              <a:ext uri="{FF2B5EF4-FFF2-40B4-BE49-F238E27FC236}">
                <a16:creationId xmlns:a16="http://schemas.microsoft.com/office/drawing/2014/main" id="{98132586-51DF-48AD-8A74-2D51F9E8D5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5431" y="5081316"/>
            <a:ext cx="2752467" cy="326564"/>
          </a:xfrm>
          <a:prstGeom prst="rect">
            <a:avLst/>
          </a:prstGeom>
        </p:spPr>
      </p:pic>
      <p:sp>
        <p:nvSpPr>
          <p:cNvPr id="8" name="Google Shape;363;p53">
            <a:extLst>
              <a:ext uri="{FF2B5EF4-FFF2-40B4-BE49-F238E27FC236}">
                <a16:creationId xmlns:a16="http://schemas.microsoft.com/office/drawing/2014/main" id="{EC7C44C8-2D9C-49F7-AAEB-AF5DF84F0812}"/>
              </a:ext>
            </a:extLst>
          </p:cNvPr>
          <p:cNvSpPr txBox="1">
            <a:spLocks noGrp="1"/>
          </p:cNvSpPr>
          <p:nvPr>
            <p:ph type="title"/>
          </p:nvPr>
        </p:nvSpPr>
        <p:spPr>
          <a:xfrm>
            <a:off x="311700" y="325666"/>
            <a:ext cx="8471700" cy="1007700"/>
          </a:xfrm>
          <a:prstGeom prst="rect">
            <a:avLst/>
          </a:prstGeom>
        </p:spPr>
        <p:txBody>
          <a:bodyPr spcFirstLastPara="1" wrap="square" lIns="91425" tIns="45700" rIns="91425" bIns="45700" anchor="ctr" anchorCtr="0">
            <a:noAutofit/>
          </a:bodyPr>
          <a:lstStyle/>
          <a:p>
            <a:pPr lvl="0"/>
            <a:r>
              <a:rPr lang="en-US" sz="4300" dirty="0">
                <a:solidFill>
                  <a:srgbClr val="000000"/>
                </a:solidFill>
              </a:rPr>
              <a:t>BSAAO </a:t>
            </a:r>
            <a:r>
              <a:rPr lang="en" sz="4300" dirty="0">
                <a:solidFill>
                  <a:srgbClr val="000000"/>
                </a:solidFill>
              </a:rPr>
              <a:t>Resources</a:t>
            </a:r>
            <a:endParaRPr sz="4300" dirty="0">
              <a:solidFill>
                <a:srgbClr val="000000"/>
              </a:solidFill>
            </a:endParaRPr>
          </a:p>
        </p:txBody>
      </p:sp>
      <p:sp>
        <p:nvSpPr>
          <p:cNvPr id="11" name="Google Shape;364;p53">
            <a:extLst>
              <a:ext uri="{FF2B5EF4-FFF2-40B4-BE49-F238E27FC236}">
                <a16:creationId xmlns:a16="http://schemas.microsoft.com/office/drawing/2014/main" id="{8E5B9425-A138-42BA-9D9D-A68DAA08C8F4}"/>
              </a:ext>
            </a:extLst>
          </p:cNvPr>
          <p:cNvSpPr txBox="1">
            <a:spLocks/>
          </p:cNvSpPr>
          <p:nvPr/>
        </p:nvSpPr>
        <p:spPr>
          <a:xfrm>
            <a:off x="311700" y="1933881"/>
            <a:ext cx="8239325" cy="125157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indent="-342900">
              <a:buClr>
                <a:srgbClr val="434343"/>
              </a:buClr>
              <a:buFont typeface="Arial"/>
              <a:buAutoNum type="arabicParenR"/>
            </a:pPr>
            <a:r>
              <a:rPr lang="en-US" dirty="0">
                <a:solidFill>
                  <a:srgbClr val="434343"/>
                </a:solidFill>
              </a:rPr>
              <a:t>NCR factsheet on FSMA compliant </a:t>
            </a:r>
            <a:r>
              <a:rPr lang="en-US" b="1" dirty="0">
                <a:solidFill>
                  <a:srgbClr val="4E2683"/>
                </a:solidFill>
                <a:uFill>
                  <a:noFill/>
                </a:uFill>
                <a:hlinkClick r:id="rId4">
                  <a:extLst>
                    <a:ext uri="{A12FA001-AC4F-418D-AE19-62706E023703}">
                      <ahyp:hlinkClr xmlns:ahyp="http://schemas.microsoft.com/office/drawing/2018/hyperlinkcolor" val="tx"/>
                    </a:ext>
                  </a:extLst>
                </a:hlinkClick>
              </a:rPr>
              <a:t>On-Farm Thermophilic Composting</a:t>
            </a:r>
            <a:endParaRPr lang="en-US" b="1" dirty="0">
              <a:solidFill>
                <a:srgbClr val="4E2683"/>
              </a:solidFill>
              <a:uFill>
                <a:noFill/>
              </a:uFill>
            </a:endParaRPr>
          </a:p>
          <a:p>
            <a:pPr indent="-342900">
              <a:buClr>
                <a:srgbClr val="434343"/>
              </a:buClr>
              <a:buFont typeface="Arial"/>
              <a:buAutoNum type="arabicParenR"/>
            </a:pPr>
            <a:r>
              <a:rPr lang="en-US" dirty="0">
                <a:solidFill>
                  <a:srgbClr val="434343"/>
                </a:solidFill>
              </a:rPr>
              <a:t>FDA factsheet on </a:t>
            </a:r>
            <a:r>
              <a:rPr lang="en-US" b="1" dirty="0">
                <a:solidFill>
                  <a:srgbClr val="4E2683"/>
                </a:solidFill>
                <a:uFill>
                  <a:noFill/>
                </a:uFill>
                <a:hlinkClick r:id="rId5">
                  <a:extLst>
                    <a:ext uri="{A12FA001-AC4F-418D-AE19-62706E023703}">
                      <ahyp:hlinkClr xmlns:ahyp="http://schemas.microsoft.com/office/drawing/2018/hyperlinkcolor" val="tx"/>
                    </a:ext>
                  </a:extLst>
                </a:hlinkClick>
              </a:rPr>
              <a:t>Biological Soil Amendments of Animal Origin</a:t>
            </a:r>
            <a:endParaRPr lang="en-US" b="1" dirty="0">
              <a:solidFill>
                <a:srgbClr val="4E2683"/>
              </a:solidFill>
              <a:uFill>
                <a:noFill/>
              </a:uFill>
            </a:endParaRPr>
          </a:p>
          <a:p>
            <a:pPr indent="-342900">
              <a:buClr>
                <a:srgbClr val="434343"/>
              </a:buClr>
              <a:buFont typeface="Arial"/>
              <a:buAutoNum type="arabicParenR"/>
            </a:pPr>
            <a:r>
              <a:rPr lang="en-US" dirty="0">
                <a:solidFill>
                  <a:srgbClr val="434343"/>
                </a:solidFill>
                <a:uFill>
                  <a:noFill/>
                </a:uFill>
              </a:rPr>
              <a:t>Michigan State University Extension video on </a:t>
            </a:r>
            <a:r>
              <a:rPr lang="en-US" b="1" dirty="0">
                <a:solidFill>
                  <a:srgbClr val="4E2683"/>
                </a:solidFill>
                <a:uFill>
                  <a:noFill/>
                </a:uFill>
                <a:hlinkClick r:id="rId6">
                  <a:extLst>
                    <a:ext uri="{A12FA001-AC4F-418D-AE19-62706E023703}">
                      <ahyp:hlinkClr xmlns:ahyp="http://schemas.microsoft.com/office/drawing/2018/hyperlinkcolor" val="tx"/>
                    </a:ext>
                  </a:extLst>
                </a:hlinkClick>
              </a:rPr>
              <a:t>safe use of BSAAO</a:t>
            </a:r>
            <a:endParaRPr lang="en-US" dirty="0">
              <a:solidFill>
                <a:srgbClr val="4E2683"/>
              </a:solidFill>
            </a:endParaRPr>
          </a:p>
        </p:txBody>
      </p:sp>
      <p:pic>
        <p:nvPicPr>
          <p:cNvPr id="5" name="Picture 4">
            <a:extLst>
              <a:ext uri="{FF2B5EF4-FFF2-40B4-BE49-F238E27FC236}">
                <a16:creationId xmlns:a16="http://schemas.microsoft.com/office/drawing/2014/main" id="{0C0EECD1-DC5B-4442-96DF-F6363F271D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6659" y="6145348"/>
            <a:ext cx="2422874" cy="553879"/>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A07724E0-C294-47AF-BBF2-181C6281EC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19158" y="5646253"/>
            <a:ext cx="2079722" cy="493023"/>
          </a:xfrm>
          <a:prstGeom prst="rect">
            <a:avLst/>
          </a:prstGeom>
        </p:spPr>
      </p:pic>
    </p:spTree>
    <p:extLst>
      <p:ext uri="{BB962C8B-B14F-4D97-AF65-F5344CB8AC3E}">
        <p14:creationId xmlns:p14="http://schemas.microsoft.com/office/powerpoint/2010/main" val="21701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18592"/>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dirty="0">
                <a:solidFill>
                  <a:schemeClr val="lt1"/>
                </a:solidFill>
              </a:rPr>
              <a:t>Domesticated and Wild Animals</a:t>
            </a:r>
            <a:endParaRPr sz="44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267752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283991" y="302786"/>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dirty="0">
                <a:solidFill>
                  <a:srgbClr val="000000"/>
                </a:solidFill>
              </a:rPr>
              <a:t>Wildlife</a:t>
            </a:r>
            <a:endParaRPr sz="4200" dirty="0">
              <a:solidFill>
                <a:srgbClr val="000000"/>
              </a:solidFill>
            </a:endParaRPr>
          </a:p>
        </p:txBody>
      </p:sp>
      <p:sp>
        <p:nvSpPr>
          <p:cNvPr id="383" name="Google Shape;383;p55"/>
          <p:cNvSpPr txBox="1">
            <a:spLocks noGrp="1"/>
          </p:cNvSpPr>
          <p:nvPr>
            <p:ph type="body" idx="1"/>
          </p:nvPr>
        </p:nvSpPr>
        <p:spPr>
          <a:xfrm>
            <a:off x="376158" y="1451636"/>
            <a:ext cx="8520600" cy="13587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 dirty="0">
                <a:solidFill>
                  <a:srgbClr val="434343"/>
                </a:solidFill>
              </a:rPr>
              <a:t>If there are reasonable circumstances that contamination could occur from wildlife </a:t>
            </a:r>
            <a:r>
              <a:rPr lang="en" dirty="0">
                <a:solidFill>
                  <a:srgbClr val="FF0000"/>
                </a:solidFill>
              </a:rPr>
              <a:t>-</a:t>
            </a:r>
            <a:r>
              <a:rPr lang="en" dirty="0">
                <a:solidFill>
                  <a:srgbClr val="434343"/>
                </a:solidFill>
              </a:rPr>
              <a:t> </a:t>
            </a:r>
            <a:r>
              <a:rPr lang="en" dirty="0">
                <a:solidFill>
                  <a:srgbClr val="FF0000"/>
                </a:solidFill>
              </a:rPr>
              <a:t>almost always the case -</a:t>
            </a:r>
            <a:r>
              <a:rPr lang="en" dirty="0">
                <a:solidFill>
                  <a:srgbClr val="434343"/>
                </a:solidFill>
              </a:rPr>
              <a:t> you must assess the areas during the growing season.</a:t>
            </a:r>
            <a:endParaRPr dirty="0">
              <a:solidFill>
                <a:srgbClr val="434343"/>
              </a:solidFill>
            </a:endParaRPr>
          </a:p>
          <a:p>
            <a:pPr marL="0" lvl="0" indent="0" algn="l" rtl="0">
              <a:spcBef>
                <a:spcPts val="360"/>
              </a:spcBef>
              <a:spcAft>
                <a:spcPts val="0"/>
              </a:spcAft>
              <a:buNone/>
            </a:pP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84" name="Google Shape;384;p55"/>
          <p:cNvPicPr preferRelativeResize="0"/>
          <p:nvPr/>
        </p:nvPicPr>
        <p:blipFill>
          <a:blip r:embed="rId3">
            <a:alphaModFix/>
          </a:blip>
          <a:stretch>
            <a:fillRect/>
          </a:stretch>
        </p:blipFill>
        <p:spPr>
          <a:xfrm>
            <a:off x="905750" y="2757242"/>
            <a:ext cx="3666250" cy="2855225"/>
          </a:xfrm>
          <a:prstGeom prst="rect">
            <a:avLst/>
          </a:prstGeom>
          <a:noFill/>
          <a:ln>
            <a:noFill/>
          </a:ln>
        </p:spPr>
      </p:pic>
      <p:sp>
        <p:nvSpPr>
          <p:cNvPr id="8" name="Google Shape;400;p57">
            <a:extLst>
              <a:ext uri="{FF2B5EF4-FFF2-40B4-BE49-F238E27FC236}">
                <a16:creationId xmlns:a16="http://schemas.microsoft.com/office/drawing/2014/main" id="{0CC645F5-95D4-4224-A265-F05FC02DE18E}"/>
              </a:ext>
            </a:extLst>
          </p:cNvPr>
          <p:cNvSpPr txBox="1">
            <a:spLocks/>
          </p:cNvSpPr>
          <p:nvPr/>
        </p:nvSpPr>
        <p:spPr>
          <a:xfrm>
            <a:off x="4831572" y="3050801"/>
            <a:ext cx="3622203" cy="26206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SzPts val="688"/>
            </a:pPr>
            <a:r>
              <a:rPr lang="en-US" dirty="0">
                <a:solidFill>
                  <a:srgbClr val="434343"/>
                </a:solidFill>
              </a:rPr>
              <a:t>It is not possible to completely exclude wildlife from production areas and that is not the expectation - knowing your risks from wildlife and taking steps to </a:t>
            </a:r>
            <a:r>
              <a:rPr lang="en-US" dirty="0">
                <a:solidFill>
                  <a:srgbClr val="FF0000"/>
                </a:solidFill>
              </a:rPr>
              <a:t>mitigate</a:t>
            </a:r>
            <a:r>
              <a:rPr lang="en-US" dirty="0">
                <a:solidFill>
                  <a:srgbClr val="434343"/>
                </a:solidFill>
              </a:rPr>
              <a:t> contamination risks is the expectation.</a:t>
            </a:r>
          </a:p>
          <a:p>
            <a:pPr marL="0" indent="0">
              <a:buSzPts val="688"/>
            </a:pPr>
            <a:endParaRPr lang="en-US" dirty="0">
              <a:solidFill>
                <a:srgbClr val="434343"/>
              </a:solidFill>
            </a:endParaRPr>
          </a:p>
          <a:p>
            <a:pPr marL="0" indent="0">
              <a:buSzPts val="688"/>
            </a:pPr>
            <a:endParaRPr lang="en-US" dirty="0">
              <a:solidFill>
                <a:srgbClr val="4F2782"/>
              </a:solidFill>
            </a:endParaRPr>
          </a:p>
          <a:p>
            <a:pPr marL="0" indent="0">
              <a:buSzPts val="688"/>
            </a:pPr>
            <a:endParaRPr lang="en-US" dirty="0">
              <a:solidFill>
                <a:srgbClr val="4F2782"/>
              </a:solidFill>
            </a:endParaRPr>
          </a:p>
          <a:p>
            <a:pPr marL="0" indent="0">
              <a:buSzPts val="688"/>
            </a:pPr>
            <a:endParaRPr lang="en-US" dirty="0">
              <a:solidFill>
                <a:srgbClr val="4F2782"/>
              </a:solidFill>
            </a:endParaRPr>
          </a:p>
          <a:p>
            <a:pPr marL="0" indent="0">
              <a:buSzPts val="688"/>
            </a:pPr>
            <a:endParaRPr lang="en-US" dirty="0">
              <a:solidFill>
                <a:srgbClr val="4F278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pic>
        <p:nvPicPr>
          <p:cNvPr id="11" name="Picture 10">
            <a:extLst>
              <a:ext uri="{FF2B5EF4-FFF2-40B4-BE49-F238E27FC236}">
                <a16:creationId xmlns:a16="http://schemas.microsoft.com/office/drawing/2014/main" id="{4568D4A1-34E7-41B3-BBA0-6F8A5DBD28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5683" y="1585452"/>
            <a:ext cx="4017436" cy="2958890"/>
          </a:xfrm>
          <a:prstGeom prst="rect">
            <a:avLst/>
          </a:prstGeom>
        </p:spPr>
      </p:pic>
      <p:sp>
        <p:nvSpPr>
          <p:cNvPr id="382" name="Google Shape;382;p55"/>
          <p:cNvSpPr txBox="1">
            <a:spLocks noGrp="1"/>
          </p:cNvSpPr>
          <p:nvPr>
            <p:ph type="title"/>
          </p:nvPr>
        </p:nvSpPr>
        <p:spPr>
          <a:xfrm>
            <a:off x="283991" y="12479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dirty="0">
                <a:solidFill>
                  <a:srgbClr val="000000"/>
                </a:solidFill>
              </a:rPr>
              <a:t>Domesticated Animals</a:t>
            </a:r>
            <a:endParaRPr sz="4200" dirty="0">
              <a:solidFill>
                <a:srgbClr val="000000"/>
              </a:solidFill>
            </a:endParaRPr>
          </a:p>
        </p:txBody>
      </p:sp>
      <p:pic>
        <p:nvPicPr>
          <p:cNvPr id="8" name="Google Shape;218;p31">
            <a:extLst>
              <a:ext uri="{FF2B5EF4-FFF2-40B4-BE49-F238E27FC236}">
                <a16:creationId xmlns:a16="http://schemas.microsoft.com/office/drawing/2014/main" id="{C3A0960E-B4B7-4DF1-A158-6B307CE1B80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2262" y="1382142"/>
            <a:ext cx="2113201" cy="1584901"/>
          </a:xfrm>
          <a:prstGeom prst="rect">
            <a:avLst/>
          </a:prstGeom>
          <a:noFill/>
          <a:ln>
            <a:noFill/>
          </a:ln>
        </p:spPr>
      </p:pic>
      <p:pic>
        <p:nvPicPr>
          <p:cNvPr id="5" name="Picture 4" descr="A picture containing cat, outdoor, mammal, orange&#10;&#10;Description automatically generated">
            <a:extLst>
              <a:ext uri="{FF2B5EF4-FFF2-40B4-BE49-F238E27FC236}">
                <a16:creationId xmlns:a16="http://schemas.microsoft.com/office/drawing/2014/main" id="{54A1FE56-C422-44B4-9BB7-4DE4F3FBA0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257" y="4997299"/>
            <a:ext cx="2456434" cy="1644644"/>
          </a:xfrm>
          <a:prstGeom prst="rect">
            <a:avLst/>
          </a:prstGeom>
        </p:spPr>
      </p:pic>
      <p:sp>
        <p:nvSpPr>
          <p:cNvPr id="385" name="Google Shape;385;p55"/>
          <p:cNvSpPr txBox="1">
            <a:spLocks noGrp="1"/>
          </p:cNvSpPr>
          <p:nvPr>
            <p:ph type="body" idx="1"/>
          </p:nvPr>
        </p:nvSpPr>
        <p:spPr>
          <a:xfrm>
            <a:off x="2821561" y="1997966"/>
            <a:ext cx="1750439" cy="2416941"/>
          </a:xfrm>
          <a:prstGeom prst="rect">
            <a:avLst/>
          </a:prstGeom>
        </p:spPr>
        <p:txBody>
          <a:bodyPr spcFirstLastPara="1" wrap="square" lIns="91425" tIns="45700" rIns="91425" bIns="45700" anchor="t" anchorCtr="0">
            <a:noAutofit/>
          </a:bodyPr>
          <a:lstStyle/>
          <a:p>
            <a:pPr marL="0" lvl="0" indent="0" algn="ctr">
              <a:lnSpc>
                <a:spcPct val="115000"/>
              </a:lnSpc>
            </a:pPr>
            <a:r>
              <a:rPr lang="en-US" dirty="0">
                <a:solidFill>
                  <a:srgbClr val="434343"/>
                </a:solidFill>
              </a:rPr>
              <a:t>The FSMA PSR </a:t>
            </a:r>
            <a:r>
              <a:rPr lang="en-US" dirty="0">
                <a:solidFill>
                  <a:srgbClr val="FF0000"/>
                </a:solidFill>
              </a:rPr>
              <a:t>applies</a:t>
            </a:r>
            <a:r>
              <a:rPr lang="en-US" dirty="0">
                <a:solidFill>
                  <a:srgbClr val="434343"/>
                </a:solidFill>
              </a:rPr>
              <a:t> to domesticated animals</a:t>
            </a:r>
            <a:endParaRPr dirty="0">
              <a:solidFill>
                <a:srgbClr val="434343"/>
              </a:solidFill>
            </a:endParaRPr>
          </a:p>
          <a:p>
            <a:pPr marL="0" lvl="0" indent="0" algn="ctr" rtl="0">
              <a:lnSpc>
                <a:spcPct val="115000"/>
              </a:lnSpc>
              <a:spcBef>
                <a:spcPts val="360"/>
              </a:spcBef>
              <a:spcAft>
                <a:spcPts val="0"/>
              </a:spcAft>
              <a:buNone/>
            </a:pPr>
            <a:endParaRPr dirty="0">
              <a:solidFill>
                <a:srgbClr val="434343"/>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p:txBody>
      </p:sp>
      <p:pic>
        <p:nvPicPr>
          <p:cNvPr id="7" name="Picture 6">
            <a:extLst>
              <a:ext uri="{FF2B5EF4-FFF2-40B4-BE49-F238E27FC236}">
                <a16:creationId xmlns:a16="http://schemas.microsoft.com/office/drawing/2014/main" id="{4CA11F28-C134-46FE-8066-4E08CE9EC7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606" y="3868645"/>
            <a:ext cx="3063714" cy="2065355"/>
          </a:xfrm>
          <a:prstGeom prst="rect">
            <a:avLst/>
          </a:prstGeom>
        </p:spPr>
      </p:pic>
      <p:sp>
        <p:nvSpPr>
          <p:cNvPr id="16" name="Google Shape;385;p55">
            <a:extLst>
              <a:ext uri="{FF2B5EF4-FFF2-40B4-BE49-F238E27FC236}">
                <a16:creationId xmlns:a16="http://schemas.microsoft.com/office/drawing/2014/main" id="{8AC8094D-A356-4372-87CE-78B312771BDD}"/>
              </a:ext>
            </a:extLst>
          </p:cNvPr>
          <p:cNvSpPr txBox="1">
            <a:spLocks/>
          </p:cNvSpPr>
          <p:nvPr/>
        </p:nvSpPr>
        <p:spPr>
          <a:xfrm>
            <a:off x="139904" y="6076145"/>
            <a:ext cx="6592825" cy="4188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Examine the hypothetical </a:t>
            </a:r>
            <a:r>
              <a:rPr kumimoji="0" lang="en-US" sz="1800" b="0" i="1" u="none" strike="noStrike" kern="0" cap="none" spc="0" normalizeH="0" baseline="0" noProof="0" dirty="0">
                <a:ln>
                  <a:noFill/>
                </a:ln>
                <a:solidFill>
                  <a:srgbClr val="434343"/>
                </a:solidFill>
                <a:effectLst/>
                <a:uLnTx/>
                <a:uFillTx/>
                <a:latin typeface="Arial"/>
                <a:cs typeface="Arial"/>
                <a:sym typeface="Arial"/>
              </a:rPr>
              <a:t>is one cat better than 100 mice</a:t>
            </a:r>
            <a:r>
              <a:rPr kumimoji="0" lang="en-US" sz="1800" b="0" i="0" u="none" strike="noStrike" kern="0" cap="none" spc="0" normalizeH="0" baseline="0" noProof="0" dirty="0">
                <a:ln>
                  <a:noFill/>
                </a:ln>
                <a:solidFill>
                  <a:srgbClr val="434343"/>
                </a:solidFill>
                <a:effectLst/>
                <a:uLnTx/>
                <a:uFillTx/>
                <a:latin typeface="Arial"/>
                <a:cs typeface="Arial"/>
                <a:sym typeface="Arial"/>
              </a:rPr>
              <a:t>? </a:t>
            </a: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spTree>
    <p:extLst>
      <p:ext uri="{BB962C8B-B14F-4D97-AF65-F5344CB8AC3E}">
        <p14:creationId xmlns:p14="http://schemas.microsoft.com/office/powerpoint/2010/main" val="146446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FEF9FDBC-8A8D-4A05-A26A-41CE55507A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269" y="2500657"/>
            <a:ext cx="3912237" cy="3218484"/>
          </a:xfrm>
          <a:prstGeom prst="rect">
            <a:avLst/>
          </a:prstGeom>
        </p:spPr>
      </p:pic>
      <p:sp>
        <p:nvSpPr>
          <p:cNvPr id="409" name="Google Shape;409;p58"/>
          <p:cNvSpPr txBox="1">
            <a:spLocks noGrp="1"/>
          </p:cNvSpPr>
          <p:nvPr>
            <p:ph type="body" idx="1"/>
          </p:nvPr>
        </p:nvSpPr>
        <p:spPr>
          <a:xfrm>
            <a:off x="137345" y="170443"/>
            <a:ext cx="4952205" cy="657269"/>
          </a:xfrm>
          <a:prstGeom prst="rect">
            <a:avLst/>
          </a:prstGeom>
        </p:spPr>
        <p:txBody>
          <a:bodyPr spcFirstLastPara="1" wrap="square" lIns="91425" tIns="45700" rIns="91425" bIns="45700" anchor="t" anchorCtr="0">
            <a:noAutofit/>
          </a:bodyPr>
          <a:lstStyle/>
          <a:p>
            <a:pPr marL="0" lvl="0" indent="0" algn="ctr" rtl="0">
              <a:lnSpc>
                <a:spcPct val="90000"/>
              </a:lnSpc>
              <a:spcBef>
                <a:spcPts val="360"/>
              </a:spcBef>
              <a:spcAft>
                <a:spcPts val="0"/>
              </a:spcAft>
              <a:buSzPts val="688"/>
              <a:buNone/>
            </a:pPr>
            <a:r>
              <a:rPr lang="en" b="1" dirty="0">
                <a:solidFill>
                  <a:srgbClr val="542E87"/>
                </a:solidFill>
              </a:rPr>
              <a:t>There are guidance documents on managing risks from domesticated and wild animals. </a:t>
            </a: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p:txBody>
      </p:sp>
      <p:pic>
        <p:nvPicPr>
          <p:cNvPr id="411" name="Google Shape;411;p58"/>
          <p:cNvPicPr preferRelativeResize="0"/>
          <p:nvPr/>
        </p:nvPicPr>
        <p:blipFill>
          <a:blip r:embed="rId4">
            <a:alphaModFix/>
          </a:blip>
          <a:stretch>
            <a:fillRect/>
          </a:stretch>
        </p:blipFill>
        <p:spPr>
          <a:xfrm>
            <a:off x="3482861" y="1214299"/>
            <a:ext cx="2238375" cy="2895600"/>
          </a:xfrm>
          <a:prstGeom prst="rect">
            <a:avLst/>
          </a:prstGeom>
          <a:noFill/>
          <a:ln>
            <a:noFill/>
          </a:ln>
        </p:spPr>
      </p:pic>
      <p:pic>
        <p:nvPicPr>
          <p:cNvPr id="412" name="Google Shape;412;p58"/>
          <p:cNvPicPr preferRelativeResize="0"/>
          <p:nvPr/>
        </p:nvPicPr>
        <p:blipFill>
          <a:blip r:embed="rId5">
            <a:alphaModFix/>
          </a:blip>
          <a:stretch>
            <a:fillRect/>
          </a:stretch>
        </p:blipFill>
        <p:spPr>
          <a:xfrm>
            <a:off x="5161594" y="2107405"/>
            <a:ext cx="2215858" cy="2871950"/>
          </a:xfrm>
          <a:prstGeom prst="rect">
            <a:avLst/>
          </a:prstGeom>
          <a:noFill/>
          <a:ln>
            <a:noFill/>
          </a:ln>
        </p:spPr>
      </p:pic>
      <p:pic>
        <p:nvPicPr>
          <p:cNvPr id="410" name="Google Shape;410;p58"/>
          <p:cNvPicPr preferRelativeResize="0"/>
          <p:nvPr/>
        </p:nvPicPr>
        <p:blipFill>
          <a:blip r:embed="rId6">
            <a:alphaModFix/>
          </a:blip>
          <a:stretch>
            <a:fillRect/>
          </a:stretch>
        </p:blipFill>
        <p:spPr>
          <a:xfrm>
            <a:off x="6552012" y="3181255"/>
            <a:ext cx="2238375" cy="28973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a:spLocks noGrp="1"/>
          </p:cNvSpPr>
          <p:nvPr>
            <p:ph type="title"/>
          </p:nvPr>
        </p:nvSpPr>
        <p:spPr>
          <a:xfrm>
            <a:off x="336150" y="4222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Who is this training for?</a:t>
            </a:r>
            <a:endParaRPr dirty="0">
              <a:solidFill>
                <a:srgbClr val="000000"/>
              </a:solidFill>
            </a:endParaRPr>
          </a:p>
        </p:txBody>
      </p:sp>
      <p:sp>
        <p:nvSpPr>
          <p:cNvPr id="179" name="Google Shape;179;p39"/>
          <p:cNvSpPr txBox="1">
            <a:spLocks noGrp="1"/>
          </p:cNvSpPr>
          <p:nvPr>
            <p:ph type="body" idx="1"/>
          </p:nvPr>
        </p:nvSpPr>
        <p:spPr>
          <a:xfrm>
            <a:off x="336150" y="2475306"/>
            <a:ext cx="4789981" cy="2194446"/>
          </a:xfrm>
          <a:prstGeom prst="rect">
            <a:avLst/>
          </a:prstGeom>
        </p:spPr>
        <p:txBody>
          <a:bodyPr spcFirstLastPara="1" wrap="square" lIns="91425" tIns="45700" rIns="91425" bIns="45700" anchor="t" anchorCtr="0">
            <a:normAutofit/>
          </a:bodyPr>
          <a:lstStyle/>
          <a:p>
            <a:pPr marL="0" lvl="0" indent="0">
              <a:lnSpc>
                <a:spcPct val="115000"/>
              </a:lnSpc>
            </a:pPr>
            <a:r>
              <a:rPr lang="en" dirty="0">
                <a:solidFill>
                  <a:srgbClr val="434343"/>
                </a:solidFill>
                <a:latin typeface="Source Sans Pro"/>
                <a:ea typeface="Source Sans Pro"/>
                <a:cs typeface="Source Sans Pro"/>
                <a:sym typeface="Source Sans Pro"/>
              </a:rPr>
              <a:t>This training was designed for supervisors who have already </a:t>
            </a:r>
            <a:r>
              <a:rPr lang="en" dirty="0">
                <a:solidFill>
                  <a:srgbClr val="FF0000"/>
                </a:solidFill>
                <a:latin typeface="Source Sans Pro"/>
                <a:ea typeface="Source Sans Pro"/>
                <a:cs typeface="Source Sans Pro"/>
                <a:sym typeface="Source Sans Pro"/>
              </a:rPr>
              <a:t>completed</a:t>
            </a:r>
            <a:r>
              <a:rPr lang="en" dirty="0">
                <a:solidFill>
                  <a:srgbClr val="434343"/>
                </a:solidFill>
                <a:latin typeface="Source Sans Pro"/>
                <a:ea typeface="Source Sans Pro"/>
                <a:cs typeface="Source Sans Pro"/>
                <a:sym typeface="Source Sans Pro"/>
              </a:rPr>
              <a:t> the </a:t>
            </a:r>
            <a:r>
              <a:rPr lang="en" i="1" dirty="0">
                <a:solidFill>
                  <a:srgbClr val="434343"/>
                </a:solidFill>
                <a:latin typeface="Source Sans Pro"/>
                <a:ea typeface="Source Sans Pro"/>
                <a:cs typeface="Source Sans Pro"/>
                <a:sym typeface="Source Sans Pro"/>
              </a:rPr>
              <a:t>Produce Safety Alliance Grower Training</a:t>
            </a:r>
            <a:r>
              <a:rPr lang="en" dirty="0">
                <a:solidFill>
                  <a:srgbClr val="434343"/>
                </a:solidFill>
                <a:latin typeface="Source Sans Pro"/>
                <a:ea typeface="Source Sans Pro"/>
                <a:cs typeface="Source Sans Pro"/>
                <a:sym typeface="Source Sans Pro"/>
              </a:rPr>
              <a:t>. </a:t>
            </a:r>
            <a:r>
              <a:rPr lang="en-US" dirty="0">
                <a:solidFill>
                  <a:srgbClr val="434343"/>
                </a:solidFill>
                <a:latin typeface="Source Sans Pro"/>
                <a:ea typeface="Source Sans Pro"/>
                <a:cs typeface="Source Sans Pro"/>
                <a:sym typeface="Source Sans Pro"/>
              </a:rPr>
              <a:t>The curriculum was designed to address the annual training requirement outlined in §112.21 of the Produce Safety Rule (PSR). </a:t>
            </a:r>
            <a:r>
              <a:rPr lang="en" dirty="0">
                <a:solidFill>
                  <a:srgbClr val="434343"/>
                </a:solidFill>
                <a:latin typeface="Source Sans Pro"/>
                <a:ea typeface="Source Sans Pro"/>
                <a:cs typeface="Source Sans Pro"/>
                <a:sym typeface="Source Sans Pro"/>
              </a:rPr>
              <a:t> </a:t>
            </a: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p:txBody>
      </p:sp>
      <p:sp>
        <p:nvSpPr>
          <p:cNvPr id="4" name="Rectangle 3">
            <a:extLst>
              <a:ext uri="{FF2B5EF4-FFF2-40B4-BE49-F238E27FC236}">
                <a16:creationId xmlns:a16="http://schemas.microsoft.com/office/drawing/2014/main" id="{6FA57EAF-A843-4CBE-898B-2EFDA6F57D7B}"/>
              </a:ext>
            </a:extLst>
          </p:cNvPr>
          <p:cNvSpPr/>
          <p:nvPr/>
        </p:nvSpPr>
        <p:spPr>
          <a:xfrm>
            <a:off x="5654790" y="2373666"/>
            <a:ext cx="3095223" cy="239772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Google Shape;180;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563" y="2418891"/>
            <a:ext cx="3003675" cy="2307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56"/>
          <p:cNvSpPr txBox="1">
            <a:spLocks noGrp="1"/>
          </p:cNvSpPr>
          <p:nvPr>
            <p:ph type="title"/>
          </p:nvPr>
        </p:nvSpPr>
        <p:spPr>
          <a:xfrm>
            <a:off x="336150" y="241134"/>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300" dirty="0">
                <a:solidFill>
                  <a:srgbClr val="000000"/>
                </a:solidFill>
              </a:rPr>
              <a:t>Field Assessments</a:t>
            </a:r>
            <a:endParaRPr sz="4200" dirty="0">
              <a:solidFill>
                <a:srgbClr val="000000"/>
              </a:solidFill>
            </a:endParaRPr>
          </a:p>
        </p:txBody>
      </p:sp>
      <p:sp>
        <p:nvSpPr>
          <p:cNvPr id="7" name="Google Shape;385;p55">
            <a:extLst>
              <a:ext uri="{FF2B5EF4-FFF2-40B4-BE49-F238E27FC236}">
                <a16:creationId xmlns:a16="http://schemas.microsoft.com/office/drawing/2014/main" id="{BAD873E2-E25C-4961-AD06-B3B1FA518A39}"/>
              </a:ext>
            </a:extLst>
          </p:cNvPr>
          <p:cNvSpPr txBox="1">
            <a:spLocks/>
          </p:cNvSpPr>
          <p:nvPr/>
        </p:nvSpPr>
        <p:spPr>
          <a:xfrm>
            <a:off x="262021" y="1714383"/>
            <a:ext cx="8619957" cy="41967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15000"/>
              </a:lnSpc>
              <a:buClr>
                <a:schemeClr val="dk1"/>
              </a:buClr>
              <a:buSzPts val="1100"/>
            </a:pPr>
            <a:r>
              <a:rPr lang="en-US" dirty="0">
                <a:solidFill>
                  <a:srgbClr val="434343"/>
                </a:solidFill>
              </a:rPr>
              <a:t>1) You must take measures </a:t>
            </a:r>
            <a:r>
              <a:rPr lang="en-US" i="1" dirty="0">
                <a:solidFill>
                  <a:srgbClr val="FF0000"/>
                </a:solidFill>
              </a:rPr>
              <a:t>reasonably necessary</a:t>
            </a:r>
            <a:r>
              <a:rPr lang="en-US" dirty="0">
                <a:solidFill>
                  <a:srgbClr val="434343"/>
                </a:solidFill>
              </a:rPr>
              <a:t> during growing to assist you later during harvest when you must identify, and not harvest, produce that is reasonably likely to be contaminated with a known or reasonably foreseeable hazard.</a:t>
            </a:r>
          </a:p>
          <a:p>
            <a:pPr marL="0" indent="0">
              <a:lnSpc>
                <a:spcPct val="115000"/>
              </a:lnSpc>
              <a:buClr>
                <a:schemeClr val="dk1"/>
              </a:buClr>
              <a:buSzPts val="1100"/>
            </a:pPr>
            <a:endParaRPr lang="en-US" dirty="0">
              <a:solidFill>
                <a:srgbClr val="434343"/>
              </a:solidFill>
            </a:endParaRPr>
          </a:p>
          <a:p>
            <a:pPr marL="0" indent="0">
              <a:lnSpc>
                <a:spcPct val="115000"/>
              </a:lnSpc>
              <a:buClr>
                <a:schemeClr val="dk1"/>
              </a:buClr>
              <a:buSzPts val="1100"/>
            </a:pPr>
            <a:r>
              <a:rPr lang="en-US" dirty="0">
                <a:solidFill>
                  <a:srgbClr val="434343"/>
                </a:solidFill>
                <a:highlight>
                  <a:srgbClr val="FFFFFF"/>
                </a:highlight>
              </a:rPr>
              <a:t>2) Identifying and not harvesting covered produce that is reasonably likely to be contaminated with animal excreta or that is visibly contaminated with animal excreta </a:t>
            </a:r>
            <a:r>
              <a:rPr lang="en-US" dirty="0">
                <a:solidFill>
                  <a:srgbClr val="FF0000"/>
                </a:solidFill>
                <a:highlight>
                  <a:srgbClr val="FFFFFF"/>
                </a:highlight>
              </a:rPr>
              <a:t>requires</a:t>
            </a:r>
            <a:r>
              <a:rPr lang="en-US" dirty="0">
                <a:solidFill>
                  <a:srgbClr val="434343"/>
                </a:solidFill>
                <a:highlight>
                  <a:srgbClr val="FFFFFF"/>
                </a:highlight>
              </a:rPr>
              <a:t> a visual assessment of the growing area to be harvested, regardless of the harvest method used.</a:t>
            </a:r>
            <a:endParaRPr lang="en-US" dirty="0">
              <a:solidFill>
                <a:srgbClr val="434343"/>
              </a:solidFill>
            </a:endParaRPr>
          </a:p>
          <a:p>
            <a:pPr marL="0" indent="0">
              <a:lnSpc>
                <a:spcPct val="115000"/>
              </a:lnSpc>
              <a:buClr>
                <a:schemeClr val="dk1"/>
              </a:buClr>
              <a:buSzPts val="1100"/>
            </a:pPr>
            <a:endParaRPr lang="en-US"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71604" y="4268469"/>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dirty="0">
                <a:solidFill>
                  <a:schemeClr val="lt1"/>
                </a:solidFill>
              </a:rPr>
              <a:t>Agricultural Workers &amp; Visitors</a:t>
            </a:r>
            <a:endParaRPr sz="44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297150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59"/>
          <p:cNvSpPr txBox="1">
            <a:spLocks noGrp="1"/>
          </p:cNvSpPr>
          <p:nvPr>
            <p:ph type="title"/>
          </p:nvPr>
        </p:nvSpPr>
        <p:spPr>
          <a:xfrm>
            <a:off x="116377" y="302787"/>
            <a:ext cx="8916787"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000" dirty="0">
                <a:solidFill>
                  <a:srgbClr val="000000"/>
                </a:solidFill>
              </a:rPr>
              <a:t>Agricultural Workers</a:t>
            </a:r>
            <a:endParaRPr sz="4000" dirty="0">
              <a:solidFill>
                <a:srgbClr val="000000"/>
              </a:solidFill>
            </a:endParaRPr>
          </a:p>
        </p:txBody>
      </p:sp>
      <p:sp>
        <p:nvSpPr>
          <p:cNvPr id="418" name="Google Shape;418;p59"/>
          <p:cNvSpPr txBox="1">
            <a:spLocks noGrp="1"/>
          </p:cNvSpPr>
          <p:nvPr>
            <p:ph type="body" idx="1"/>
          </p:nvPr>
        </p:nvSpPr>
        <p:spPr>
          <a:xfrm>
            <a:off x="311700" y="1748500"/>
            <a:ext cx="8520600" cy="22599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All personnel who handle covered produce or food contact surfaces </a:t>
            </a:r>
            <a:r>
              <a:rPr lang="en" dirty="0">
                <a:solidFill>
                  <a:srgbClr val="FF0000"/>
                </a:solidFill>
              </a:rPr>
              <a:t>must </a:t>
            </a:r>
            <a:r>
              <a:rPr lang="en" dirty="0">
                <a:solidFill>
                  <a:srgbClr val="434343"/>
                </a:solidFill>
              </a:rPr>
              <a:t>receive training upon hiring and at least annually.</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
        <p:nvSpPr>
          <p:cNvPr id="419" name="Google Shape;419;p59"/>
          <p:cNvSpPr txBox="1">
            <a:spLocks noGrp="1"/>
          </p:cNvSpPr>
          <p:nvPr>
            <p:ph type="body" idx="1"/>
          </p:nvPr>
        </p:nvSpPr>
        <p:spPr>
          <a:xfrm>
            <a:off x="3211333" y="3784143"/>
            <a:ext cx="5310600" cy="26682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Review the </a:t>
            </a:r>
            <a:r>
              <a:rPr lang="en" b="1" dirty="0">
                <a:solidFill>
                  <a:srgbClr val="4F2782"/>
                </a:solidFill>
                <a:uFill>
                  <a:noFill/>
                </a:uFill>
                <a:hlinkClick r:id="rId3">
                  <a:extLst>
                    <a:ext uri="{A12FA001-AC4F-418D-AE19-62706E023703}">
                      <ahyp:hlinkClr xmlns:ahyp="http://schemas.microsoft.com/office/drawing/2018/hyperlinkcolor" val="tx"/>
                    </a:ext>
                  </a:extLst>
                </a:hlinkClick>
              </a:rPr>
              <a:t>Worker Training Compliance Guide</a:t>
            </a:r>
            <a:r>
              <a:rPr lang="en" dirty="0">
                <a:solidFill>
                  <a:srgbClr val="4F2782"/>
                </a:solidFill>
              </a:rPr>
              <a:t> </a:t>
            </a: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420" name="Google Shape;420;p5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4188" y="3127664"/>
            <a:ext cx="2405000" cy="31004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a:off x="311700" y="246330"/>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900" dirty="0">
                <a:solidFill>
                  <a:srgbClr val="000000"/>
                </a:solidFill>
              </a:rPr>
              <a:t>Portable Hand Washing Station</a:t>
            </a:r>
            <a:endParaRPr sz="3900" dirty="0">
              <a:solidFill>
                <a:srgbClr val="000000"/>
              </a:solidFill>
            </a:endParaRPr>
          </a:p>
        </p:txBody>
      </p:sp>
      <p:pic>
        <p:nvPicPr>
          <p:cNvPr id="5" name="Google Shape;487;p66">
            <a:extLst>
              <a:ext uri="{FF2B5EF4-FFF2-40B4-BE49-F238E27FC236}">
                <a16:creationId xmlns:a16="http://schemas.microsoft.com/office/drawing/2014/main" id="{1A86C472-A100-40CF-BA75-CC508CDD3590}"/>
              </a:ext>
            </a:extLst>
          </p:cNvPr>
          <p:cNvPicPr preferRelativeResize="0"/>
          <p:nvPr/>
        </p:nvPicPr>
        <p:blipFill rotWithShape="1">
          <a:blip r:embed="rId3">
            <a:alphaModFix/>
          </a:blip>
          <a:srcRect/>
          <a:stretch/>
        </p:blipFill>
        <p:spPr>
          <a:xfrm>
            <a:off x="4964741" y="2884797"/>
            <a:ext cx="3818659" cy="3726873"/>
          </a:xfrm>
          <a:prstGeom prst="rect">
            <a:avLst/>
          </a:prstGeom>
          <a:noFill/>
          <a:ln>
            <a:noFill/>
          </a:ln>
        </p:spPr>
      </p:pic>
      <p:pic>
        <p:nvPicPr>
          <p:cNvPr id="6" name="Picture 5" descr="A picture containing outdoor, ground, seat, chair&#10;&#10;Description automatically generated">
            <a:extLst>
              <a:ext uri="{FF2B5EF4-FFF2-40B4-BE49-F238E27FC236}">
                <a16:creationId xmlns:a16="http://schemas.microsoft.com/office/drawing/2014/main" id="{42F93DC8-050B-41A1-BCE3-4FBE7BCD2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04" y="2378699"/>
            <a:ext cx="3617449" cy="4232971"/>
          </a:xfrm>
          <a:prstGeom prst="rect">
            <a:avLst/>
          </a:prstGeom>
        </p:spPr>
      </p:pic>
      <p:sp>
        <p:nvSpPr>
          <p:cNvPr id="7" name="Google Shape;385;p55">
            <a:extLst>
              <a:ext uri="{FF2B5EF4-FFF2-40B4-BE49-F238E27FC236}">
                <a16:creationId xmlns:a16="http://schemas.microsoft.com/office/drawing/2014/main" id="{2C2A0D18-2788-4D10-B6AD-288458D51A08}"/>
              </a:ext>
            </a:extLst>
          </p:cNvPr>
          <p:cNvSpPr txBox="1">
            <a:spLocks/>
          </p:cNvSpPr>
          <p:nvPr/>
        </p:nvSpPr>
        <p:spPr>
          <a:xfrm>
            <a:off x="212522" y="1130494"/>
            <a:ext cx="8670056" cy="11230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What about </a:t>
            </a:r>
            <a:r>
              <a:rPr kumimoji="0" lang="en-US" sz="1800" b="0" i="0" u="none" strike="noStrike" kern="0" cap="none" spc="0" normalizeH="0" baseline="0" noProof="0" dirty="0">
                <a:ln>
                  <a:noFill/>
                </a:ln>
                <a:solidFill>
                  <a:srgbClr val="FF0000"/>
                </a:solidFill>
                <a:effectLst/>
                <a:uLnTx/>
                <a:uFillTx/>
                <a:latin typeface="Arial"/>
                <a:cs typeface="Arial"/>
                <a:sym typeface="Arial"/>
              </a:rPr>
              <a:t>grey water</a:t>
            </a:r>
            <a:r>
              <a:rPr kumimoji="0" lang="en-US" sz="1800" b="0" i="0" u="none" strike="noStrike" kern="0" cap="none" spc="0" normalizeH="0" baseline="0" noProof="0" dirty="0">
                <a:ln>
                  <a:noFill/>
                </a:ln>
                <a:solidFill>
                  <a:srgbClr val="434343"/>
                </a:solidFill>
                <a:effectLst/>
                <a:uLnTx/>
                <a:uFillTx/>
                <a:latin typeface="Arial"/>
                <a:cs typeface="Arial"/>
                <a:sym typeface="Arial"/>
              </a:rPr>
              <a:t>? There are different rules and regulations on collection and dumping (state and local), so reach out to Extension personnel for guidance. For the FSMA PSR, do not drain or dump near traffic, fields, or irrigation sources.</a:t>
            </a: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rot="5400000">
            <a:off x="5022933" y="2683564"/>
            <a:ext cx="6260526"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dirty="0">
                <a:solidFill>
                  <a:srgbClr val="000000"/>
                </a:solidFill>
              </a:rPr>
              <a:t>Portable Hand Washing Station</a:t>
            </a:r>
            <a:endParaRPr sz="3000" dirty="0">
              <a:solidFill>
                <a:srgbClr val="000000"/>
              </a:solidFill>
            </a:endParaRPr>
          </a:p>
        </p:txBody>
      </p:sp>
      <p:sp>
        <p:nvSpPr>
          <p:cNvPr id="2" name="Rectangle 1">
            <a:extLst>
              <a:ext uri="{FF2B5EF4-FFF2-40B4-BE49-F238E27FC236}">
                <a16:creationId xmlns:a16="http://schemas.microsoft.com/office/drawing/2014/main" id="{BC099056-AECA-4060-AA49-81CB5AC51B52}"/>
              </a:ext>
            </a:extLst>
          </p:cNvPr>
          <p:cNvSpPr/>
          <p:nvPr/>
        </p:nvSpPr>
        <p:spPr>
          <a:xfrm>
            <a:off x="1051933" y="156784"/>
            <a:ext cx="5078703" cy="65444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8" name="Picture 7" descr="Diagram&#10;&#10;Description automatically generated">
            <a:extLst>
              <a:ext uri="{FF2B5EF4-FFF2-40B4-BE49-F238E27FC236}">
                <a16:creationId xmlns:a16="http://schemas.microsoft.com/office/drawing/2014/main" id="{CC4A68F4-883D-4086-A2FF-5E388D7C1D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222" y="199589"/>
            <a:ext cx="4972266" cy="6458820"/>
          </a:xfrm>
          <a:prstGeom prst="rect">
            <a:avLst/>
          </a:prstGeom>
        </p:spPr>
      </p:pic>
    </p:spTree>
    <p:extLst>
      <p:ext uri="{BB962C8B-B14F-4D97-AF65-F5344CB8AC3E}">
        <p14:creationId xmlns:p14="http://schemas.microsoft.com/office/powerpoint/2010/main" val="365492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pic>
        <p:nvPicPr>
          <p:cNvPr id="3" name="Picture 2" descr="A picture containing text, sky, grass, outdoor&#10;&#10;Description automatically generated">
            <a:extLst>
              <a:ext uri="{FF2B5EF4-FFF2-40B4-BE49-F238E27FC236}">
                <a16:creationId xmlns:a16="http://schemas.microsoft.com/office/drawing/2014/main" id="{9A46F20B-DE74-43CD-A5E0-4D9BBEAE57AF}"/>
              </a:ext>
            </a:extLst>
          </p:cNvPr>
          <p:cNvPicPr>
            <a:picLocks noChangeAspect="1"/>
          </p:cNvPicPr>
          <p:nvPr/>
        </p:nvPicPr>
        <p:blipFill>
          <a:blip r:embed="rId3"/>
          <a:stretch>
            <a:fillRect/>
          </a:stretch>
        </p:blipFill>
        <p:spPr>
          <a:xfrm>
            <a:off x="801519" y="464481"/>
            <a:ext cx="5690756" cy="5445866"/>
          </a:xfrm>
          <a:prstGeom prst="rect">
            <a:avLst/>
          </a:prstGeom>
        </p:spPr>
      </p:pic>
      <p:sp>
        <p:nvSpPr>
          <p:cNvPr id="9" name="Google Shape;425;p60">
            <a:extLst>
              <a:ext uri="{FF2B5EF4-FFF2-40B4-BE49-F238E27FC236}">
                <a16:creationId xmlns:a16="http://schemas.microsoft.com/office/drawing/2014/main" id="{34A95C19-FABD-4669-9C63-8BC2055B2CC7}"/>
              </a:ext>
            </a:extLst>
          </p:cNvPr>
          <p:cNvSpPr txBox="1">
            <a:spLocks noGrp="1"/>
          </p:cNvSpPr>
          <p:nvPr>
            <p:ph type="title"/>
          </p:nvPr>
        </p:nvSpPr>
        <p:spPr>
          <a:xfrm rot="5400000">
            <a:off x="5022933" y="2683564"/>
            <a:ext cx="6260526"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dirty="0">
                <a:solidFill>
                  <a:srgbClr val="000000"/>
                </a:solidFill>
              </a:rPr>
              <a:t>Portable Hand Washing Station</a:t>
            </a:r>
            <a:endParaRPr sz="3000" dirty="0">
              <a:solidFill>
                <a:srgbClr val="000000"/>
              </a:solidFill>
            </a:endParaRPr>
          </a:p>
        </p:txBody>
      </p:sp>
    </p:spTree>
    <p:extLst>
      <p:ext uri="{BB962C8B-B14F-4D97-AF65-F5344CB8AC3E}">
        <p14:creationId xmlns:p14="http://schemas.microsoft.com/office/powerpoint/2010/main" val="388089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61"/>
          <p:cNvSpPr txBox="1">
            <a:spLocks noGrp="1"/>
          </p:cNvSpPr>
          <p:nvPr>
            <p:ph type="title"/>
          </p:nvPr>
        </p:nvSpPr>
        <p:spPr>
          <a:xfrm>
            <a:off x="311700" y="205019"/>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rgbClr val="000000"/>
                </a:solidFill>
              </a:rPr>
              <a:t>Visitors</a:t>
            </a:r>
            <a:endParaRPr sz="4400" dirty="0">
              <a:solidFill>
                <a:srgbClr val="000000"/>
              </a:solidFill>
            </a:endParaRPr>
          </a:p>
        </p:txBody>
      </p:sp>
      <p:sp>
        <p:nvSpPr>
          <p:cNvPr id="433" name="Google Shape;433;p61"/>
          <p:cNvSpPr txBox="1">
            <a:spLocks noGrp="1"/>
          </p:cNvSpPr>
          <p:nvPr>
            <p:ph type="body" idx="1"/>
          </p:nvPr>
        </p:nvSpPr>
        <p:spPr>
          <a:xfrm>
            <a:off x="311700" y="1281495"/>
            <a:ext cx="8520600" cy="36414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360"/>
              </a:spcBef>
              <a:spcAft>
                <a:spcPts val="0"/>
              </a:spcAft>
              <a:buClr>
                <a:srgbClr val="434343"/>
              </a:buClr>
              <a:buSzPts val="1800"/>
              <a:buChar char="●"/>
            </a:pPr>
            <a:r>
              <a:rPr lang="en" dirty="0">
                <a:solidFill>
                  <a:srgbClr val="434343"/>
                </a:solidFill>
              </a:rPr>
              <a:t>You must </a:t>
            </a:r>
            <a:r>
              <a:rPr lang="en" dirty="0">
                <a:solidFill>
                  <a:srgbClr val="FF0000"/>
                </a:solidFill>
              </a:rPr>
              <a:t>make visitors aware </a:t>
            </a:r>
            <a:r>
              <a:rPr lang="en" dirty="0">
                <a:solidFill>
                  <a:srgbClr val="434343"/>
                </a:solidFill>
              </a:rPr>
              <a:t>of policies and procedures to protect produce and food contact surfaces from contamination</a:t>
            </a: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457200" lvl="0" indent="-342900" algn="l" rtl="0">
              <a:lnSpc>
                <a:spcPct val="115000"/>
              </a:lnSpc>
              <a:spcBef>
                <a:spcPts val="360"/>
              </a:spcBef>
              <a:spcAft>
                <a:spcPts val="0"/>
              </a:spcAft>
              <a:buClr>
                <a:srgbClr val="434343"/>
              </a:buClr>
              <a:buSzPts val="1800"/>
              <a:buChar char="●"/>
            </a:pPr>
            <a:r>
              <a:rPr lang="en" dirty="0">
                <a:solidFill>
                  <a:srgbClr val="434343"/>
                </a:solidFill>
              </a:rPr>
              <a:t>You must take all steps reasonably necessary to </a:t>
            </a:r>
            <a:r>
              <a:rPr lang="en" dirty="0">
                <a:solidFill>
                  <a:srgbClr val="FF0000"/>
                </a:solidFill>
              </a:rPr>
              <a:t>ensure that visitors comply </a:t>
            </a:r>
            <a:r>
              <a:rPr lang="en" dirty="0">
                <a:solidFill>
                  <a:srgbClr val="434343"/>
                </a:solidFill>
              </a:rPr>
              <a:t>with such policies and procedures</a:t>
            </a: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457200" lvl="0" indent="-342900" algn="l" rtl="0">
              <a:lnSpc>
                <a:spcPct val="115000"/>
              </a:lnSpc>
              <a:spcBef>
                <a:spcPts val="360"/>
              </a:spcBef>
              <a:spcAft>
                <a:spcPts val="0"/>
              </a:spcAft>
              <a:buClr>
                <a:srgbClr val="434343"/>
              </a:buClr>
              <a:buSzPts val="1800"/>
              <a:buChar char="●"/>
            </a:pPr>
            <a:r>
              <a:rPr lang="en" dirty="0">
                <a:solidFill>
                  <a:srgbClr val="434343"/>
                </a:solidFill>
              </a:rPr>
              <a:t>You must make toilet and hand-washing </a:t>
            </a:r>
            <a:r>
              <a:rPr lang="en" dirty="0">
                <a:solidFill>
                  <a:srgbClr val="FF0000"/>
                </a:solidFill>
              </a:rPr>
              <a:t>facilities accessible </a:t>
            </a:r>
            <a:r>
              <a:rPr lang="en" dirty="0">
                <a:solidFill>
                  <a:srgbClr val="434343"/>
                </a:solidFill>
              </a:rPr>
              <a:t>to visitors</a:t>
            </a:r>
            <a:endParaRPr dirty="0">
              <a:solidFill>
                <a:srgbClr val="434343"/>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p:txBody>
      </p:sp>
      <p:sp>
        <p:nvSpPr>
          <p:cNvPr id="434" name="Google Shape;434;p61"/>
          <p:cNvSpPr txBox="1">
            <a:spLocks noGrp="1"/>
          </p:cNvSpPr>
          <p:nvPr>
            <p:ph type="body" idx="1"/>
          </p:nvPr>
        </p:nvSpPr>
        <p:spPr>
          <a:xfrm>
            <a:off x="3485352" y="4483761"/>
            <a:ext cx="4415400" cy="19713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Review the </a:t>
            </a:r>
            <a:r>
              <a:rPr lang="en" b="1" dirty="0">
                <a:solidFill>
                  <a:srgbClr val="4F2782"/>
                </a:solidFill>
                <a:uFill>
                  <a:noFill/>
                </a:uFill>
                <a:hlinkClick r:id="rId3">
                  <a:extLst>
                    <a:ext uri="{A12FA001-AC4F-418D-AE19-62706E023703}">
                      <ahyp:hlinkClr xmlns:ahyp="http://schemas.microsoft.com/office/drawing/2018/hyperlinkcolor" val="tx"/>
                    </a:ext>
                  </a:extLst>
                </a:hlinkClick>
              </a:rPr>
              <a:t>Visitor Compliance Guide</a:t>
            </a:r>
            <a:r>
              <a:rPr lang="en" dirty="0">
                <a:solidFill>
                  <a:srgbClr val="4F2782"/>
                </a:solidFill>
              </a:rPr>
              <a:t> </a:t>
            </a: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p:txBody>
      </p:sp>
      <p:pic>
        <p:nvPicPr>
          <p:cNvPr id="435" name="Google Shape;435;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11852" y="4084759"/>
            <a:ext cx="1948424" cy="2488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01967"/>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dirty="0">
                <a:solidFill>
                  <a:schemeClr val="lt1"/>
                </a:solidFill>
              </a:rPr>
              <a:t>Equipment, Tools, &amp; Buildings</a:t>
            </a:r>
            <a:endParaRPr sz="44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2663313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62"/>
          <p:cNvSpPr txBox="1">
            <a:spLocks noGrp="1"/>
          </p:cNvSpPr>
          <p:nvPr>
            <p:ph type="title"/>
          </p:nvPr>
        </p:nvSpPr>
        <p:spPr>
          <a:xfrm>
            <a:off x="211947" y="247369"/>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000" dirty="0">
                <a:solidFill>
                  <a:schemeClr val="dk1"/>
                </a:solidFill>
              </a:rPr>
              <a:t>Equipment, Tools, &amp; Buildings</a:t>
            </a:r>
            <a:endParaRPr sz="4000" dirty="0">
              <a:solidFill>
                <a:srgbClr val="000000"/>
              </a:solidFill>
            </a:endParaRPr>
          </a:p>
        </p:txBody>
      </p:sp>
      <p:sp>
        <p:nvSpPr>
          <p:cNvPr id="441" name="Google Shape;441;p62"/>
          <p:cNvSpPr txBox="1">
            <a:spLocks noGrp="1"/>
          </p:cNvSpPr>
          <p:nvPr>
            <p:ph type="body" idx="1"/>
          </p:nvPr>
        </p:nvSpPr>
        <p:spPr>
          <a:xfrm>
            <a:off x="311700" y="1374849"/>
            <a:ext cx="8520600" cy="44724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Equipment, tools, and buildings must be of adequate design, construction, and workmanship. You must maintain these as reasonably necessary to protect against contamination of produce. </a:t>
            </a: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0" lvl="0" indent="0" algn="l" rtl="0">
              <a:lnSpc>
                <a:spcPct val="115000"/>
              </a:lnSpc>
              <a:spcBef>
                <a:spcPts val="360"/>
              </a:spcBef>
              <a:spcAft>
                <a:spcPts val="0"/>
              </a:spcAft>
              <a:buNone/>
            </a:pPr>
            <a:r>
              <a:rPr lang="en" dirty="0">
                <a:solidFill>
                  <a:srgbClr val="434343"/>
                </a:solidFill>
              </a:rPr>
              <a:t>All produce contact surfaces must be inspected, maintained, cleaned, and when necessary and appropraite, sanitized. Proper sanitation will reduce contamination risks to produce. </a:t>
            </a:r>
          </a:p>
          <a:p>
            <a:pPr marL="0" lvl="0" indent="0" algn="l" rtl="0">
              <a:lnSpc>
                <a:spcPct val="115000"/>
              </a:lnSpc>
              <a:spcBef>
                <a:spcPts val="360"/>
              </a:spcBef>
              <a:spcAft>
                <a:spcPts val="0"/>
              </a:spcAft>
              <a:buNone/>
            </a:pPr>
            <a:endParaRPr lang="en" dirty="0">
              <a:solidFill>
                <a:srgbClr val="434343"/>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p:txBody>
      </p:sp>
      <p:sp>
        <p:nvSpPr>
          <p:cNvPr id="442" name="Google Shape;442;p62"/>
          <p:cNvSpPr txBox="1">
            <a:spLocks noGrp="1"/>
          </p:cNvSpPr>
          <p:nvPr>
            <p:ph type="body" idx="1"/>
          </p:nvPr>
        </p:nvSpPr>
        <p:spPr>
          <a:xfrm>
            <a:off x="1756756" y="4739669"/>
            <a:ext cx="4523316" cy="2668200"/>
          </a:xfrm>
          <a:prstGeom prst="rect">
            <a:avLst/>
          </a:prstGeom>
        </p:spPr>
        <p:txBody>
          <a:bodyPr spcFirstLastPara="1" wrap="square" lIns="91425" tIns="45700" rIns="91425" bIns="45700" anchor="t" anchorCtr="0">
            <a:normAutofit/>
          </a:bodyPr>
          <a:lstStyle/>
          <a:p>
            <a:pPr marL="0" lvl="0" indent="0" algn="r" rtl="0">
              <a:spcBef>
                <a:spcPts val="360"/>
              </a:spcBef>
              <a:spcAft>
                <a:spcPts val="0"/>
              </a:spcAft>
              <a:buNone/>
            </a:pPr>
            <a:r>
              <a:rPr lang="en" dirty="0">
                <a:solidFill>
                  <a:srgbClr val="434343"/>
                </a:solidFill>
              </a:rPr>
              <a:t>Review the</a:t>
            </a:r>
            <a:r>
              <a:rPr lang="en" i="1" dirty="0">
                <a:solidFill>
                  <a:srgbClr val="434343"/>
                </a:solidFill>
              </a:rPr>
              <a:t> </a:t>
            </a:r>
            <a:r>
              <a:rPr lang="en" b="1" dirty="0">
                <a:solidFill>
                  <a:srgbClr val="4F2782"/>
                </a:solidFill>
                <a:uFill>
                  <a:noFill/>
                </a:uFill>
                <a:hlinkClick r:id="rId3">
                  <a:extLst>
                    <a:ext uri="{A12FA001-AC4F-418D-AE19-62706E023703}">
                      <ahyp:hlinkClr xmlns:ahyp="http://schemas.microsoft.com/office/drawing/2018/hyperlinkcolor" val="tx"/>
                    </a:ext>
                  </a:extLst>
                </a:hlinkClick>
              </a:rPr>
              <a:t>Equipment, Tools, and Sanitation Compliance Guide</a:t>
            </a:r>
            <a:r>
              <a:rPr lang="en" b="1" dirty="0">
                <a:solidFill>
                  <a:srgbClr val="4F2782"/>
                </a:solidFill>
              </a:rPr>
              <a:t> </a:t>
            </a:r>
            <a:endParaRPr b="1"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443" name="Google Shape;443;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96203" y="3851564"/>
            <a:ext cx="2280679" cy="27590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32;p61">
            <a:extLst>
              <a:ext uri="{FF2B5EF4-FFF2-40B4-BE49-F238E27FC236}">
                <a16:creationId xmlns:a16="http://schemas.microsoft.com/office/drawing/2014/main" id="{C49828A9-FB63-4A39-9A65-E2EEB88F7F74}"/>
              </a:ext>
            </a:extLst>
          </p:cNvPr>
          <p:cNvSpPr txBox="1">
            <a:spLocks noGrp="1"/>
          </p:cNvSpPr>
          <p:nvPr>
            <p:ph type="title"/>
          </p:nvPr>
        </p:nvSpPr>
        <p:spPr>
          <a:xfrm>
            <a:off x="311700" y="205019"/>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rgbClr val="000000"/>
                </a:solidFill>
              </a:rPr>
              <a:t>The Risk from Biofilms </a:t>
            </a:r>
            <a:endParaRPr sz="4400" dirty="0">
              <a:solidFill>
                <a:srgbClr val="000000"/>
              </a:solidFill>
            </a:endParaRPr>
          </a:p>
        </p:txBody>
      </p:sp>
      <p:sp>
        <p:nvSpPr>
          <p:cNvPr id="5" name="Google Shape;441;p62">
            <a:extLst>
              <a:ext uri="{FF2B5EF4-FFF2-40B4-BE49-F238E27FC236}">
                <a16:creationId xmlns:a16="http://schemas.microsoft.com/office/drawing/2014/main" id="{26EAD361-7009-4C38-92D3-BBE13DBAB2DA}"/>
              </a:ext>
            </a:extLst>
          </p:cNvPr>
          <p:cNvSpPr txBox="1">
            <a:spLocks noGrp="1"/>
          </p:cNvSpPr>
          <p:nvPr>
            <p:ph type="body" idx="1"/>
          </p:nvPr>
        </p:nvSpPr>
        <p:spPr>
          <a:xfrm>
            <a:off x="165183" y="1288205"/>
            <a:ext cx="8801836" cy="1619778"/>
          </a:xfrm>
          <a:prstGeom prst="rect">
            <a:avLst/>
          </a:prstGeom>
        </p:spPr>
        <p:txBody>
          <a:bodyPr spcFirstLastPara="1" wrap="square" lIns="91425" tIns="45700" rIns="91425" bIns="45700" anchor="t" anchorCtr="0">
            <a:normAutofit/>
          </a:bodyPr>
          <a:lstStyle/>
          <a:p>
            <a:pPr marL="0" lvl="0" indent="0" algn="ctr" rtl="0">
              <a:lnSpc>
                <a:spcPct val="115000"/>
              </a:lnSpc>
              <a:spcBef>
                <a:spcPts val="360"/>
              </a:spcBef>
              <a:spcAft>
                <a:spcPts val="0"/>
              </a:spcAft>
              <a:buNone/>
            </a:pPr>
            <a:r>
              <a:rPr lang="en-US" dirty="0">
                <a:solidFill>
                  <a:srgbClr val="434343"/>
                </a:solidFill>
              </a:rPr>
              <a:t>Biofilms protect bacteria by anchoring a 3D complex structure onto surfaces. Biofilms can develop on practically </a:t>
            </a:r>
            <a:r>
              <a:rPr lang="en-US" i="1" dirty="0">
                <a:solidFill>
                  <a:srgbClr val="FF0000"/>
                </a:solidFill>
              </a:rPr>
              <a:t>any</a:t>
            </a:r>
            <a:r>
              <a:rPr lang="en-US" dirty="0">
                <a:solidFill>
                  <a:srgbClr val="434343"/>
                </a:solidFill>
              </a:rPr>
              <a:t> surface - the best line of defense is prevention of biofilms through adequate cleaning and sanitizing. </a:t>
            </a:r>
            <a:endParaRPr dirty="0">
              <a:solidFill>
                <a:srgbClr val="4F2782"/>
              </a:solidFill>
            </a:endParaRPr>
          </a:p>
          <a:p>
            <a:pPr marL="0" lvl="0" indent="0" algn="ctr" rtl="0">
              <a:lnSpc>
                <a:spcPct val="115000"/>
              </a:lnSpc>
              <a:spcBef>
                <a:spcPts val="360"/>
              </a:spcBef>
              <a:spcAft>
                <a:spcPts val="0"/>
              </a:spcAft>
              <a:buNone/>
            </a:pPr>
            <a:endParaRPr dirty="0">
              <a:solidFill>
                <a:srgbClr val="4F2782"/>
              </a:solidFill>
            </a:endParaRPr>
          </a:p>
          <a:p>
            <a:pPr marL="0" lvl="0" indent="0" algn="ctr" rtl="0">
              <a:lnSpc>
                <a:spcPct val="115000"/>
              </a:lnSpc>
              <a:spcBef>
                <a:spcPts val="360"/>
              </a:spcBef>
              <a:spcAft>
                <a:spcPts val="0"/>
              </a:spcAft>
              <a:buNone/>
            </a:pPr>
            <a:endParaRPr dirty="0">
              <a:solidFill>
                <a:srgbClr val="4F2782"/>
              </a:solidFill>
            </a:endParaRPr>
          </a:p>
          <a:p>
            <a:pPr marL="0" lvl="0" indent="0" algn="ctr" rtl="0">
              <a:lnSpc>
                <a:spcPct val="115000"/>
              </a:lnSpc>
              <a:spcBef>
                <a:spcPts val="360"/>
              </a:spcBef>
              <a:spcAft>
                <a:spcPts val="0"/>
              </a:spcAft>
              <a:buNone/>
            </a:pPr>
            <a:endParaRPr dirty="0">
              <a:solidFill>
                <a:srgbClr val="4F2782"/>
              </a:solidFill>
            </a:endParaRPr>
          </a:p>
        </p:txBody>
      </p:sp>
      <p:pic>
        <p:nvPicPr>
          <p:cNvPr id="9" name="Picture 8" descr="Diagram&#10;&#10;Description automatically generated">
            <a:extLst>
              <a:ext uri="{FF2B5EF4-FFF2-40B4-BE49-F238E27FC236}">
                <a16:creationId xmlns:a16="http://schemas.microsoft.com/office/drawing/2014/main" id="{0652AF09-EE71-483A-B2D9-90BF703192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441" y="2780279"/>
            <a:ext cx="7711320" cy="2900588"/>
          </a:xfrm>
          <a:prstGeom prst="rect">
            <a:avLst/>
          </a:prstGeom>
        </p:spPr>
      </p:pic>
    </p:spTree>
    <p:extLst>
      <p:ext uri="{BB962C8B-B14F-4D97-AF65-F5344CB8AC3E}">
        <p14:creationId xmlns:p14="http://schemas.microsoft.com/office/powerpoint/2010/main" val="188388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44"/>
          <p:cNvGrpSpPr/>
          <p:nvPr/>
        </p:nvGrpSpPr>
        <p:grpSpPr>
          <a:xfrm>
            <a:off x="6254518" y="2324263"/>
            <a:ext cx="2460300" cy="3055447"/>
            <a:chOff x="6254516" y="1318143"/>
            <a:chExt cx="2460300" cy="2460300"/>
          </a:xfrm>
        </p:grpSpPr>
        <p:sp>
          <p:nvSpPr>
            <p:cNvPr id="219" name="Google Shape;219;p44"/>
            <p:cNvSpPr/>
            <p:nvPr/>
          </p:nvSpPr>
          <p:spPr>
            <a:xfrm rot="2700000">
              <a:off x="7239866" y="1053398"/>
              <a:ext cx="489601" cy="2989789"/>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4"/>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07BF3"/>
                  </a:solidFill>
                  <a:latin typeface="Roboto"/>
                  <a:ea typeface="Roboto"/>
                  <a:cs typeface="Roboto"/>
                  <a:sym typeface="Roboto"/>
                </a:rPr>
                <a:t>5</a:t>
              </a:r>
              <a:endParaRPr sz="900" b="1">
                <a:solidFill>
                  <a:srgbClr val="307BF3"/>
                </a:solidFill>
                <a:latin typeface="Roboto"/>
                <a:ea typeface="Roboto"/>
                <a:cs typeface="Roboto"/>
                <a:sym typeface="Roboto"/>
              </a:endParaRPr>
            </a:p>
          </p:txBody>
        </p:sp>
        <p:sp>
          <p:nvSpPr>
            <p:cNvPr id="221" name="Google Shape;221;p44"/>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22" name="Google Shape;222;p44"/>
          <p:cNvGrpSpPr/>
          <p:nvPr/>
        </p:nvGrpSpPr>
        <p:grpSpPr>
          <a:xfrm>
            <a:off x="4761420" y="2324263"/>
            <a:ext cx="2460300" cy="3055447"/>
            <a:chOff x="4761418" y="1318143"/>
            <a:chExt cx="2460300" cy="2460300"/>
          </a:xfrm>
        </p:grpSpPr>
        <p:sp>
          <p:nvSpPr>
            <p:cNvPr id="223" name="Google Shape;223;p44"/>
            <p:cNvSpPr/>
            <p:nvPr/>
          </p:nvSpPr>
          <p:spPr>
            <a:xfrm rot="2700000">
              <a:off x="5746767" y="1053398"/>
              <a:ext cx="489601" cy="2989789"/>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4"/>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E65F0"/>
                  </a:solidFill>
                  <a:latin typeface="Roboto"/>
                  <a:ea typeface="Roboto"/>
                  <a:cs typeface="Roboto"/>
                  <a:sym typeface="Roboto"/>
                </a:rPr>
                <a:t>4</a:t>
              </a:r>
              <a:endParaRPr sz="900" b="1">
                <a:solidFill>
                  <a:srgbClr val="0E65F0"/>
                </a:solidFill>
                <a:latin typeface="Roboto"/>
                <a:ea typeface="Roboto"/>
                <a:cs typeface="Roboto"/>
                <a:sym typeface="Roboto"/>
              </a:endParaRPr>
            </a:p>
          </p:txBody>
        </p:sp>
        <p:sp>
          <p:nvSpPr>
            <p:cNvPr id="225" name="Google Shape;225;p44"/>
            <p:cNvSpPr txBox="1"/>
            <p:nvPr/>
          </p:nvSpPr>
          <p:spPr>
            <a:xfrm rot="-2700000">
              <a:off x="4896424"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26" name="Google Shape;226;p44"/>
          <p:cNvGrpSpPr/>
          <p:nvPr/>
        </p:nvGrpSpPr>
        <p:grpSpPr>
          <a:xfrm>
            <a:off x="3269753" y="2324263"/>
            <a:ext cx="2460300" cy="3055447"/>
            <a:chOff x="3269751" y="1318143"/>
            <a:chExt cx="2460300" cy="2460300"/>
          </a:xfrm>
        </p:grpSpPr>
        <p:sp>
          <p:nvSpPr>
            <p:cNvPr id="227" name="Google Shape;227;p44"/>
            <p:cNvSpPr/>
            <p:nvPr/>
          </p:nvSpPr>
          <p:spPr>
            <a:xfrm rot="2700000">
              <a:off x="4255100" y="1053398"/>
              <a:ext cx="489601" cy="2989789"/>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4"/>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D5DDF"/>
                  </a:solidFill>
                  <a:latin typeface="Roboto"/>
                  <a:ea typeface="Roboto"/>
                  <a:cs typeface="Roboto"/>
                  <a:sym typeface="Roboto"/>
                </a:rPr>
                <a:t>3</a:t>
              </a:r>
              <a:endParaRPr sz="900" b="1">
                <a:solidFill>
                  <a:srgbClr val="0D5DDF"/>
                </a:solidFill>
                <a:latin typeface="Roboto"/>
                <a:ea typeface="Roboto"/>
                <a:cs typeface="Roboto"/>
                <a:sym typeface="Roboto"/>
              </a:endParaRPr>
            </a:p>
          </p:txBody>
        </p:sp>
        <p:sp>
          <p:nvSpPr>
            <p:cNvPr id="229" name="Google Shape;229;p44"/>
            <p:cNvSpPr txBox="1"/>
            <p:nvPr/>
          </p:nvSpPr>
          <p:spPr>
            <a:xfrm rot="-2700000">
              <a:off x="3404724"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30" name="Google Shape;230;p44"/>
          <p:cNvGrpSpPr/>
          <p:nvPr/>
        </p:nvGrpSpPr>
        <p:grpSpPr>
          <a:xfrm>
            <a:off x="1776628" y="2324263"/>
            <a:ext cx="2460300" cy="3055447"/>
            <a:chOff x="1776626" y="1318143"/>
            <a:chExt cx="2460300" cy="2460300"/>
          </a:xfrm>
        </p:grpSpPr>
        <p:grpSp>
          <p:nvGrpSpPr>
            <p:cNvPr id="231" name="Google Shape;231;p44"/>
            <p:cNvGrpSpPr/>
            <p:nvPr/>
          </p:nvGrpSpPr>
          <p:grpSpPr>
            <a:xfrm>
              <a:off x="1776626" y="1318143"/>
              <a:ext cx="2460300" cy="2460300"/>
              <a:chOff x="1776626" y="1318143"/>
              <a:chExt cx="2460300" cy="2460300"/>
            </a:xfrm>
          </p:grpSpPr>
          <p:sp>
            <p:nvSpPr>
              <p:cNvPr id="232" name="Google Shape;232;p44"/>
              <p:cNvSpPr/>
              <p:nvPr/>
            </p:nvSpPr>
            <p:spPr>
              <a:xfrm rot="2700000">
                <a:off x="2761975" y="1053398"/>
                <a:ext cx="489601" cy="2989789"/>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4"/>
              <p:cNvSpPr txBox="1"/>
              <p:nvPr/>
            </p:nvSpPr>
            <p:spPr>
              <a:xfrm rot="-2700000">
                <a:off x="1899549" y="2297849"/>
                <a:ext cx="2376303"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sp>
          <p:nvSpPr>
            <p:cNvPr id="234" name="Google Shape;234;p44"/>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C58D3"/>
                  </a:solidFill>
                  <a:latin typeface="Roboto"/>
                  <a:ea typeface="Roboto"/>
                  <a:cs typeface="Roboto"/>
                  <a:sym typeface="Roboto"/>
                </a:rPr>
                <a:t>2</a:t>
              </a:r>
              <a:endParaRPr sz="900" b="1">
                <a:solidFill>
                  <a:srgbClr val="0C58D3"/>
                </a:solidFill>
                <a:latin typeface="Roboto"/>
                <a:ea typeface="Roboto"/>
                <a:cs typeface="Roboto"/>
                <a:sym typeface="Roboto"/>
              </a:endParaRPr>
            </a:p>
          </p:txBody>
        </p:sp>
      </p:grpSp>
      <p:grpSp>
        <p:nvGrpSpPr>
          <p:cNvPr id="235" name="Google Shape;235;p44"/>
          <p:cNvGrpSpPr/>
          <p:nvPr/>
        </p:nvGrpSpPr>
        <p:grpSpPr>
          <a:xfrm>
            <a:off x="284962" y="2324263"/>
            <a:ext cx="2460300" cy="3055447"/>
            <a:chOff x="284959" y="1318143"/>
            <a:chExt cx="2460300" cy="2460300"/>
          </a:xfrm>
        </p:grpSpPr>
        <p:sp>
          <p:nvSpPr>
            <p:cNvPr id="236" name="Google Shape;236;p44"/>
            <p:cNvSpPr/>
            <p:nvPr/>
          </p:nvSpPr>
          <p:spPr>
            <a:xfrm rot="2700000">
              <a:off x="1270309" y="1053398"/>
              <a:ext cx="489601" cy="2989789"/>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4"/>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944A1"/>
                  </a:solidFill>
                  <a:latin typeface="Roboto"/>
                  <a:ea typeface="Roboto"/>
                  <a:cs typeface="Roboto"/>
                  <a:sym typeface="Roboto"/>
                </a:rPr>
                <a:t>1</a:t>
              </a:r>
              <a:endParaRPr sz="900" b="1">
                <a:solidFill>
                  <a:srgbClr val="0944A1"/>
                </a:solidFill>
                <a:latin typeface="Roboto"/>
                <a:ea typeface="Roboto"/>
                <a:cs typeface="Roboto"/>
                <a:sym typeface="Roboto"/>
              </a:endParaRPr>
            </a:p>
          </p:txBody>
        </p:sp>
        <p:sp>
          <p:nvSpPr>
            <p:cNvPr id="238" name="Google Shape;238;p44"/>
            <p:cNvSpPr txBox="1"/>
            <p:nvPr/>
          </p:nvSpPr>
          <p:spPr>
            <a:xfrm rot="-2700000">
              <a:off x="414317" y="2300549"/>
              <a:ext cx="2368666"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39" name="Google Shape;239;p44"/>
          <p:cNvGrpSpPr/>
          <p:nvPr/>
        </p:nvGrpSpPr>
        <p:grpSpPr>
          <a:xfrm>
            <a:off x="6254518" y="2324263"/>
            <a:ext cx="2460300" cy="3055447"/>
            <a:chOff x="6254516" y="1318143"/>
            <a:chExt cx="2460300" cy="2460300"/>
          </a:xfrm>
        </p:grpSpPr>
        <p:sp>
          <p:nvSpPr>
            <p:cNvPr id="240" name="Google Shape;240;p44"/>
            <p:cNvSpPr/>
            <p:nvPr/>
          </p:nvSpPr>
          <p:spPr>
            <a:xfrm rot="2700000">
              <a:off x="7239866" y="1053398"/>
              <a:ext cx="489601" cy="2989789"/>
            </a:xfrm>
            <a:prstGeom prst="roundRect">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4"/>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225A5"/>
                  </a:solidFill>
                  <a:latin typeface="Roboto"/>
                  <a:ea typeface="Roboto"/>
                  <a:cs typeface="Roboto"/>
                  <a:sym typeface="Roboto"/>
                </a:rPr>
                <a:t>5</a:t>
              </a:r>
              <a:endParaRPr sz="900" b="1">
                <a:solidFill>
                  <a:srgbClr val="9225A5"/>
                </a:solidFill>
                <a:latin typeface="Roboto"/>
                <a:ea typeface="Roboto"/>
                <a:cs typeface="Roboto"/>
                <a:sym typeface="Roboto"/>
              </a:endParaRPr>
            </a:p>
          </p:txBody>
        </p:sp>
        <p:sp>
          <p:nvSpPr>
            <p:cNvPr id="242" name="Google Shape;242;p44"/>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Equipment, Tools, &amp; Buildings</a:t>
              </a:r>
              <a:endParaRPr sz="1100" b="1">
                <a:solidFill>
                  <a:srgbClr val="FFFFFF"/>
                </a:solidFill>
                <a:latin typeface="Roboto"/>
                <a:ea typeface="Roboto"/>
                <a:cs typeface="Roboto"/>
                <a:sym typeface="Roboto"/>
              </a:endParaRPr>
            </a:p>
          </p:txBody>
        </p:sp>
      </p:grpSp>
      <p:grpSp>
        <p:nvGrpSpPr>
          <p:cNvPr id="243" name="Google Shape;243;p44"/>
          <p:cNvGrpSpPr/>
          <p:nvPr/>
        </p:nvGrpSpPr>
        <p:grpSpPr>
          <a:xfrm>
            <a:off x="4496675" y="3474669"/>
            <a:ext cx="2989789" cy="3825267"/>
            <a:chOff x="4496673" y="2244470"/>
            <a:chExt cx="2989789" cy="3080173"/>
          </a:xfrm>
        </p:grpSpPr>
        <p:sp>
          <p:nvSpPr>
            <p:cNvPr id="244" name="Google Shape;244;p44"/>
            <p:cNvSpPr/>
            <p:nvPr/>
          </p:nvSpPr>
          <p:spPr>
            <a:xfrm rot="2700000">
              <a:off x="5746767" y="1053398"/>
              <a:ext cx="489601" cy="2989789"/>
            </a:xfrm>
            <a:prstGeom prst="roundRect">
              <a:avLst>
                <a:gd name="adj" fmla="val 50000"/>
              </a:avLst>
            </a:prstGeom>
            <a:solidFill>
              <a:srgbClr val="7F2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4"/>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7F2090"/>
                  </a:solidFill>
                  <a:latin typeface="Roboto"/>
                  <a:ea typeface="Roboto"/>
                  <a:cs typeface="Roboto"/>
                  <a:sym typeface="Roboto"/>
                </a:rPr>
                <a:t>4</a:t>
              </a:r>
              <a:endParaRPr sz="900" b="1">
                <a:solidFill>
                  <a:srgbClr val="7F2090"/>
                </a:solidFill>
                <a:latin typeface="Roboto"/>
                <a:ea typeface="Roboto"/>
                <a:cs typeface="Roboto"/>
                <a:sym typeface="Roboto"/>
              </a:endParaRPr>
            </a:p>
          </p:txBody>
        </p:sp>
        <p:sp>
          <p:nvSpPr>
            <p:cNvPr id="246" name="Google Shape;246;p44"/>
            <p:cNvSpPr txBox="1"/>
            <p:nvPr/>
          </p:nvSpPr>
          <p:spPr>
            <a:xfrm rot="18900000">
              <a:off x="4866419" y="2244470"/>
              <a:ext cx="2567188"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FFFFFF"/>
                  </a:solidFill>
                  <a:latin typeface="Roboto"/>
                  <a:ea typeface="Roboto"/>
                  <a:cs typeface="Roboto"/>
                  <a:sym typeface="Roboto"/>
                </a:rPr>
                <a:t>Agricultural Workers &amp; Visitors</a:t>
              </a:r>
              <a:endParaRPr sz="1100" b="1" dirty="0">
                <a:solidFill>
                  <a:srgbClr val="FFFFFF"/>
                </a:solidFill>
                <a:latin typeface="Roboto"/>
                <a:ea typeface="Roboto"/>
                <a:cs typeface="Roboto"/>
                <a:sym typeface="Roboto"/>
              </a:endParaRPr>
            </a:p>
          </p:txBody>
        </p:sp>
        <p:sp>
          <p:nvSpPr>
            <p:cNvPr id="247" name="Google Shape;247;p44"/>
            <p:cNvSpPr txBox="1"/>
            <p:nvPr/>
          </p:nvSpPr>
          <p:spPr>
            <a:xfrm rot="-2700000">
              <a:off x="4589435" y="4882136"/>
              <a:ext cx="2242660" cy="4425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b="1">
                <a:latin typeface="Roboto"/>
                <a:ea typeface="Roboto"/>
                <a:cs typeface="Roboto"/>
                <a:sym typeface="Roboto"/>
              </a:endParaRPr>
            </a:p>
          </p:txBody>
        </p:sp>
      </p:grpSp>
      <p:grpSp>
        <p:nvGrpSpPr>
          <p:cNvPr id="248" name="Google Shape;248;p44"/>
          <p:cNvGrpSpPr/>
          <p:nvPr/>
        </p:nvGrpSpPr>
        <p:grpSpPr>
          <a:xfrm>
            <a:off x="3005008" y="2578820"/>
            <a:ext cx="2989789" cy="2556445"/>
            <a:chOff x="3005006" y="1523117"/>
            <a:chExt cx="2989789" cy="2058495"/>
          </a:xfrm>
        </p:grpSpPr>
        <p:sp>
          <p:nvSpPr>
            <p:cNvPr id="249" name="Google Shape;249;p44"/>
            <p:cNvSpPr/>
            <p:nvPr/>
          </p:nvSpPr>
          <p:spPr>
            <a:xfrm rot="2700000">
              <a:off x="4255100" y="1053398"/>
              <a:ext cx="489601" cy="2989789"/>
            </a:xfrm>
            <a:prstGeom prst="roundRect">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4"/>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761E86"/>
                  </a:solidFill>
                  <a:latin typeface="Roboto"/>
                  <a:ea typeface="Roboto"/>
                  <a:cs typeface="Roboto"/>
                  <a:sym typeface="Roboto"/>
                </a:rPr>
                <a:t>3</a:t>
              </a:r>
              <a:endParaRPr sz="900" b="1">
                <a:solidFill>
                  <a:srgbClr val="761E86"/>
                </a:solidFill>
                <a:latin typeface="Roboto"/>
                <a:ea typeface="Roboto"/>
                <a:cs typeface="Roboto"/>
                <a:sym typeface="Roboto"/>
              </a:endParaRPr>
            </a:p>
          </p:txBody>
        </p:sp>
        <p:sp>
          <p:nvSpPr>
            <p:cNvPr id="251" name="Google Shape;251;p44"/>
            <p:cNvSpPr txBox="1"/>
            <p:nvPr/>
          </p:nvSpPr>
          <p:spPr>
            <a:xfrm rot="18877736">
              <a:off x="3634791" y="2261336"/>
              <a:ext cx="1902167" cy="42573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FFFFFF"/>
                  </a:solidFill>
                  <a:latin typeface="Roboto"/>
                  <a:ea typeface="Roboto"/>
                  <a:cs typeface="Roboto"/>
                  <a:sym typeface="Roboto"/>
                </a:rPr>
                <a:t>Domesticated and Wild Animals</a:t>
              </a:r>
              <a:endParaRPr sz="1100" b="1" dirty="0">
                <a:solidFill>
                  <a:srgbClr val="FFFFFF"/>
                </a:solidFill>
                <a:latin typeface="Roboto"/>
                <a:ea typeface="Roboto"/>
                <a:cs typeface="Roboto"/>
                <a:sym typeface="Roboto"/>
              </a:endParaRPr>
            </a:p>
          </p:txBody>
        </p:sp>
      </p:grpSp>
      <p:grpSp>
        <p:nvGrpSpPr>
          <p:cNvPr id="252" name="Google Shape;252;p44"/>
          <p:cNvGrpSpPr/>
          <p:nvPr/>
        </p:nvGrpSpPr>
        <p:grpSpPr>
          <a:xfrm>
            <a:off x="1776628" y="2324263"/>
            <a:ext cx="2460300" cy="3055447"/>
            <a:chOff x="1776626" y="1318143"/>
            <a:chExt cx="2460300" cy="2460300"/>
          </a:xfrm>
        </p:grpSpPr>
        <p:grpSp>
          <p:nvGrpSpPr>
            <p:cNvPr id="253" name="Google Shape;253;p44"/>
            <p:cNvGrpSpPr/>
            <p:nvPr/>
          </p:nvGrpSpPr>
          <p:grpSpPr>
            <a:xfrm>
              <a:off x="1776626" y="1318143"/>
              <a:ext cx="2460300" cy="2460300"/>
              <a:chOff x="1776626" y="1318143"/>
              <a:chExt cx="2460300" cy="2460300"/>
            </a:xfrm>
          </p:grpSpPr>
          <p:sp>
            <p:nvSpPr>
              <p:cNvPr id="254" name="Google Shape;254;p44"/>
              <p:cNvSpPr/>
              <p:nvPr/>
            </p:nvSpPr>
            <p:spPr>
              <a:xfrm rot="2700000">
                <a:off x="2761975" y="1053398"/>
                <a:ext cx="489601" cy="2989789"/>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4"/>
              <p:cNvSpPr txBox="1"/>
              <p:nvPr/>
            </p:nvSpPr>
            <p:spPr>
              <a:xfrm rot="-2700000">
                <a:off x="1899549" y="2297849"/>
                <a:ext cx="2376303"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FFFFFF"/>
                    </a:solidFill>
                    <a:latin typeface="Roboto"/>
                    <a:ea typeface="Roboto"/>
                    <a:cs typeface="Roboto"/>
                    <a:sym typeface="Roboto"/>
                  </a:rPr>
                  <a:t>Biological Soil Amendments of Animal Origin</a:t>
                </a:r>
                <a:endParaRPr sz="1100" b="1" dirty="0">
                  <a:solidFill>
                    <a:srgbClr val="FFFFFF"/>
                  </a:solidFill>
                  <a:latin typeface="Roboto"/>
                  <a:ea typeface="Roboto"/>
                  <a:cs typeface="Roboto"/>
                  <a:sym typeface="Roboto"/>
                </a:endParaRPr>
              </a:p>
            </p:txBody>
          </p:sp>
        </p:grpSp>
        <p:sp>
          <p:nvSpPr>
            <p:cNvPr id="256" name="Google Shape;256;p44"/>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701C7F"/>
                  </a:solidFill>
                  <a:latin typeface="Roboto"/>
                  <a:ea typeface="Roboto"/>
                  <a:cs typeface="Roboto"/>
                  <a:sym typeface="Roboto"/>
                </a:rPr>
                <a:t>2</a:t>
              </a:r>
              <a:endParaRPr sz="900" b="1">
                <a:solidFill>
                  <a:srgbClr val="701C7F"/>
                </a:solidFill>
                <a:latin typeface="Roboto"/>
                <a:ea typeface="Roboto"/>
                <a:cs typeface="Roboto"/>
                <a:sym typeface="Roboto"/>
              </a:endParaRPr>
            </a:p>
          </p:txBody>
        </p:sp>
      </p:grpSp>
      <p:grpSp>
        <p:nvGrpSpPr>
          <p:cNvPr id="257" name="Google Shape;257;p44"/>
          <p:cNvGrpSpPr/>
          <p:nvPr/>
        </p:nvGrpSpPr>
        <p:grpSpPr>
          <a:xfrm>
            <a:off x="20218" y="2176907"/>
            <a:ext cx="2989789" cy="3366910"/>
            <a:chOff x="20215" y="1199490"/>
            <a:chExt cx="2989789" cy="2711094"/>
          </a:xfrm>
        </p:grpSpPr>
        <p:sp>
          <p:nvSpPr>
            <p:cNvPr id="258" name="Google Shape;258;p44"/>
            <p:cNvSpPr/>
            <p:nvPr/>
          </p:nvSpPr>
          <p:spPr>
            <a:xfrm rot="2700000">
              <a:off x="1270309" y="1053398"/>
              <a:ext cx="489601" cy="2989789"/>
            </a:xfrm>
            <a:prstGeom prst="roundRect">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4"/>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551561"/>
                  </a:solidFill>
                  <a:latin typeface="Roboto"/>
                  <a:ea typeface="Roboto"/>
                  <a:cs typeface="Roboto"/>
                  <a:sym typeface="Roboto"/>
                </a:rPr>
                <a:t>1</a:t>
              </a:r>
              <a:endParaRPr sz="900" b="1">
                <a:solidFill>
                  <a:srgbClr val="551561"/>
                </a:solidFill>
                <a:latin typeface="Roboto"/>
                <a:ea typeface="Roboto"/>
                <a:cs typeface="Roboto"/>
                <a:sym typeface="Roboto"/>
              </a:endParaRPr>
            </a:p>
          </p:txBody>
        </p:sp>
        <p:sp>
          <p:nvSpPr>
            <p:cNvPr id="260" name="Google Shape;260;p44"/>
            <p:cNvSpPr txBox="1"/>
            <p:nvPr/>
          </p:nvSpPr>
          <p:spPr>
            <a:xfrm rot="-2700000">
              <a:off x="414317" y="2300549"/>
              <a:ext cx="2368666"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Agricultural Water </a:t>
              </a:r>
              <a:endParaRPr sz="1100" b="1">
                <a:solidFill>
                  <a:srgbClr val="FFFFFF"/>
                </a:solidFill>
                <a:latin typeface="Roboto"/>
                <a:ea typeface="Roboto"/>
                <a:cs typeface="Roboto"/>
                <a:sym typeface="Roboto"/>
              </a:endParaRPr>
            </a:p>
          </p:txBody>
        </p:sp>
        <p:sp>
          <p:nvSpPr>
            <p:cNvPr id="261" name="Google Shape;261;p44"/>
            <p:cNvSpPr txBox="1"/>
            <p:nvPr/>
          </p:nvSpPr>
          <p:spPr>
            <a:xfrm rot="18852387">
              <a:off x="809578" y="2333231"/>
              <a:ext cx="2711094" cy="4436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All agricultural water must be safe and of adequate sanitary quality for its intended use</a:t>
              </a:r>
              <a:endParaRPr sz="800" b="1" dirty="0">
                <a:latin typeface="Roboto"/>
                <a:ea typeface="Roboto"/>
                <a:cs typeface="Roboto"/>
                <a:sym typeface="Roboto"/>
              </a:endParaRPr>
            </a:p>
          </p:txBody>
        </p:sp>
      </p:grpSp>
      <p:sp>
        <p:nvSpPr>
          <p:cNvPr id="263" name="Google Shape;263;p44"/>
          <p:cNvSpPr txBox="1"/>
          <p:nvPr/>
        </p:nvSpPr>
        <p:spPr>
          <a:xfrm rot="18866218">
            <a:off x="5140563" y="3722355"/>
            <a:ext cx="2907455" cy="49896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How to train your workers and handle visitors to ensure good hygienic practices</a:t>
            </a:r>
            <a:endParaRPr sz="800" b="1" dirty="0">
              <a:latin typeface="Roboto"/>
              <a:ea typeface="Roboto"/>
              <a:cs typeface="Roboto"/>
              <a:sym typeface="Roboto"/>
            </a:endParaRPr>
          </a:p>
        </p:txBody>
      </p:sp>
      <p:sp>
        <p:nvSpPr>
          <p:cNvPr id="264" name="Google Shape;264;p44"/>
          <p:cNvSpPr txBox="1"/>
          <p:nvPr/>
        </p:nvSpPr>
        <p:spPr>
          <a:xfrm rot="18781640">
            <a:off x="3634210" y="3755038"/>
            <a:ext cx="2907517" cy="4985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Understanding the risks from animals and proper mitigation strategies </a:t>
            </a:r>
            <a:endParaRPr sz="800" b="1" dirty="0">
              <a:latin typeface="Roboto"/>
              <a:ea typeface="Roboto"/>
              <a:cs typeface="Roboto"/>
              <a:sym typeface="Roboto"/>
            </a:endParaRPr>
          </a:p>
        </p:txBody>
      </p:sp>
      <p:sp>
        <p:nvSpPr>
          <p:cNvPr id="265" name="Google Shape;265;p44"/>
          <p:cNvSpPr txBox="1"/>
          <p:nvPr/>
        </p:nvSpPr>
        <p:spPr>
          <a:xfrm rot="18870942">
            <a:off x="2144330" y="3765069"/>
            <a:ext cx="2907517" cy="4985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Any soil amendment intentionally added to the soil that contains an animal ingredient</a:t>
            </a:r>
            <a:endParaRPr sz="800" b="1" dirty="0">
              <a:latin typeface="Roboto"/>
              <a:ea typeface="Roboto"/>
              <a:cs typeface="Roboto"/>
              <a:sym typeface="Roboto"/>
            </a:endParaRPr>
          </a:p>
        </p:txBody>
      </p:sp>
      <p:sp>
        <p:nvSpPr>
          <p:cNvPr id="266" name="Google Shape;266;p44"/>
          <p:cNvSpPr txBox="1"/>
          <p:nvPr/>
        </p:nvSpPr>
        <p:spPr>
          <a:xfrm rot="18872046">
            <a:off x="6613536" y="3913678"/>
            <a:ext cx="2703231" cy="4985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Adequate facilities, tools, and sanitation to prevent contamination</a:t>
            </a:r>
            <a:endParaRPr sz="800" b="1" dirty="0">
              <a:latin typeface="Roboto"/>
              <a:ea typeface="Roboto"/>
              <a:cs typeface="Roboto"/>
              <a:sym typeface="Roboto"/>
            </a:endParaRPr>
          </a:p>
        </p:txBody>
      </p:sp>
      <p:sp>
        <p:nvSpPr>
          <p:cNvPr id="52" name="Google Shape;271;p45">
            <a:extLst>
              <a:ext uri="{FF2B5EF4-FFF2-40B4-BE49-F238E27FC236}">
                <a16:creationId xmlns:a16="http://schemas.microsoft.com/office/drawing/2014/main" id="{559057F1-E72D-4E3A-8782-4A353775A5DC}"/>
              </a:ext>
            </a:extLst>
          </p:cNvPr>
          <p:cNvSpPr txBox="1">
            <a:spLocks/>
          </p:cNvSpPr>
          <p:nvPr/>
        </p:nvSpPr>
        <p:spPr>
          <a:xfrm>
            <a:off x="336150" y="394408"/>
            <a:ext cx="8471700" cy="1007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E156F"/>
              </a:buClr>
              <a:buSzPts val="4800"/>
              <a:buFont typeface="Arial"/>
              <a:buNone/>
              <a:defRPr sz="4800" b="1" i="0" u="none" strike="noStrike" cap="none">
                <a:solidFill>
                  <a:srgbClr val="3E156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en" dirty="0">
                <a:solidFill>
                  <a:srgbClr val="000000"/>
                </a:solidFill>
              </a:rPr>
              <a:t>Training Topics</a:t>
            </a:r>
            <a:endParaRPr kumimoji="0" lang="en-US" sz="4800"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pic>
        <p:nvPicPr>
          <p:cNvPr id="14" name="Picture 13" descr="A picture containing metalware, screw&#10;&#10;Description automatically generated">
            <a:extLst>
              <a:ext uri="{FF2B5EF4-FFF2-40B4-BE49-F238E27FC236}">
                <a16:creationId xmlns:a16="http://schemas.microsoft.com/office/drawing/2014/main" id="{5FF975AA-80E2-49DD-8AC9-AAD8591C80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3367" y="2961114"/>
            <a:ext cx="1609407" cy="1388048"/>
          </a:xfrm>
          <a:prstGeom prst="rect">
            <a:avLst/>
          </a:prstGeom>
        </p:spPr>
      </p:pic>
      <p:sp>
        <p:nvSpPr>
          <p:cNvPr id="448" name="Google Shape;448;p63"/>
          <p:cNvSpPr txBox="1">
            <a:spLocks noGrp="1"/>
          </p:cNvSpPr>
          <p:nvPr>
            <p:ph type="title"/>
          </p:nvPr>
        </p:nvSpPr>
        <p:spPr>
          <a:xfrm>
            <a:off x="201900" y="12966"/>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Developing an SOP</a:t>
            </a:r>
            <a:endParaRPr sz="4000" dirty="0">
              <a:solidFill>
                <a:srgbClr val="000000"/>
              </a:solidFill>
            </a:endParaRPr>
          </a:p>
        </p:txBody>
      </p:sp>
      <p:pic>
        <p:nvPicPr>
          <p:cNvPr id="6" name="Picture 5" descr="A picture containing engine, gear&#10;&#10;Description automatically generated">
            <a:extLst>
              <a:ext uri="{FF2B5EF4-FFF2-40B4-BE49-F238E27FC236}">
                <a16:creationId xmlns:a16="http://schemas.microsoft.com/office/drawing/2014/main" id="{D81EA5A3-36EE-448B-BB36-DDB94DF114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283" y="2809806"/>
            <a:ext cx="2207395" cy="1838342"/>
          </a:xfrm>
          <a:prstGeom prst="rect">
            <a:avLst/>
          </a:prstGeom>
        </p:spPr>
      </p:pic>
      <p:pic>
        <p:nvPicPr>
          <p:cNvPr id="8" name="Picture 7" descr="A picture containing gear&#10;&#10;Description automatically generated">
            <a:extLst>
              <a:ext uri="{FF2B5EF4-FFF2-40B4-BE49-F238E27FC236}">
                <a16:creationId xmlns:a16="http://schemas.microsoft.com/office/drawing/2014/main" id="{54F4F0CF-DFD9-4701-8CD3-51F776F739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6777" y="2791996"/>
            <a:ext cx="2362940" cy="1726284"/>
          </a:xfrm>
          <a:prstGeom prst="rect">
            <a:avLst/>
          </a:prstGeom>
        </p:spPr>
      </p:pic>
      <p:pic>
        <p:nvPicPr>
          <p:cNvPr id="10" name="Picture 9" descr="A picture containing bandage, accessory&#10;&#10;Description automatically generated">
            <a:extLst>
              <a:ext uri="{FF2B5EF4-FFF2-40B4-BE49-F238E27FC236}">
                <a16:creationId xmlns:a16="http://schemas.microsoft.com/office/drawing/2014/main" id="{5FA2BBD7-52B8-4CB1-93B5-C36962DF0F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5164" y="2443990"/>
            <a:ext cx="1319222" cy="1095383"/>
          </a:xfrm>
          <a:prstGeom prst="rect">
            <a:avLst/>
          </a:prstGeom>
        </p:spPr>
      </p:pic>
      <p:pic>
        <p:nvPicPr>
          <p:cNvPr id="12" name="Picture 11" descr="A picture containing metalware, gear&#10;&#10;Description automatically generated">
            <a:extLst>
              <a:ext uri="{FF2B5EF4-FFF2-40B4-BE49-F238E27FC236}">
                <a16:creationId xmlns:a16="http://schemas.microsoft.com/office/drawing/2014/main" id="{264D5EA7-0588-4596-8241-21017F9145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5164" y="3655138"/>
            <a:ext cx="1319222" cy="1143008"/>
          </a:xfrm>
          <a:prstGeom prst="rect">
            <a:avLst/>
          </a:prstGeom>
        </p:spPr>
      </p:pic>
      <p:sp>
        <p:nvSpPr>
          <p:cNvPr id="22" name="Google Shape;409;p58">
            <a:extLst>
              <a:ext uri="{FF2B5EF4-FFF2-40B4-BE49-F238E27FC236}">
                <a16:creationId xmlns:a16="http://schemas.microsoft.com/office/drawing/2014/main" id="{EAB5B841-5E76-4355-8AE7-10CCEBC30249}"/>
              </a:ext>
            </a:extLst>
          </p:cNvPr>
          <p:cNvSpPr txBox="1">
            <a:spLocks/>
          </p:cNvSpPr>
          <p:nvPr/>
        </p:nvSpPr>
        <p:spPr>
          <a:xfrm>
            <a:off x="444283" y="5029676"/>
            <a:ext cx="8255434" cy="1917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1) </a:t>
            </a:r>
            <a:r>
              <a:rPr kumimoji="0" lang="en-US" sz="1800" b="0" i="1" u="none" strike="noStrike" kern="0" cap="none" spc="0" normalizeH="0" baseline="0" noProof="0" dirty="0">
                <a:ln>
                  <a:noFill/>
                </a:ln>
                <a:solidFill>
                  <a:srgbClr val="434343"/>
                </a:solidFill>
                <a:effectLst/>
                <a:uLnTx/>
                <a:uFillTx/>
                <a:latin typeface="Arial"/>
                <a:cs typeface="Arial"/>
                <a:sym typeface="Arial"/>
              </a:rPr>
              <a:t>What is the material of the roller and bristles?</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2) </a:t>
            </a:r>
            <a:r>
              <a:rPr kumimoji="0" lang="en-US" sz="1800" b="0" i="1" u="none" strike="noStrike" kern="0" cap="none" spc="0" normalizeH="0" baseline="0" noProof="0" dirty="0">
                <a:ln>
                  <a:noFill/>
                </a:ln>
                <a:solidFill>
                  <a:srgbClr val="434343"/>
                </a:solidFill>
                <a:effectLst/>
                <a:uLnTx/>
                <a:uFillTx/>
                <a:latin typeface="Arial"/>
                <a:cs typeface="Arial"/>
                <a:sym typeface="Arial"/>
              </a:rPr>
              <a:t>What is the construction of the brush – coil, embedded, etc.?</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3) </a:t>
            </a:r>
            <a:r>
              <a:rPr kumimoji="0" lang="en-US" sz="1800" b="0" i="1" u="none" strike="noStrike" kern="0" cap="none" spc="0" normalizeH="0" baseline="0" noProof="0" dirty="0">
                <a:ln>
                  <a:noFill/>
                </a:ln>
                <a:solidFill>
                  <a:srgbClr val="434343"/>
                </a:solidFill>
                <a:effectLst/>
                <a:uLnTx/>
                <a:uFillTx/>
                <a:latin typeface="Arial"/>
                <a:cs typeface="Arial"/>
                <a:sym typeface="Arial"/>
              </a:rPr>
              <a:t>What is the filth you need to clean – wax, dirt, soap, etc.?</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4) </a:t>
            </a:r>
            <a:r>
              <a:rPr kumimoji="0" lang="en-US" sz="1800" b="0" i="1" u="none" strike="noStrike" kern="0" cap="none" spc="0" normalizeH="0" baseline="0" noProof="0" dirty="0">
                <a:ln>
                  <a:noFill/>
                </a:ln>
                <a:solidFill>
                  <a:srgbClr val="434343"/>
                </a:solidFill>
                <a:effectLst/>
                <a:uLnTx/>
                <a:uFillTx/>
                <a:latin typeface="Arial"/>
                <a:cs typeface="Arial"/>
                <a:sym typeface="Arial"/>
              </a:rPr>
              <a:t>Is your cleaning a wet or dry process?</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5) </a:t>
            </a:r>
            <a:r>
              <a:rPr kumimoji="0" lang="en-US" sz="1800" b="0" i="1" u="none" strike="noStrike" kern="0" cap="none" spc="0" normalizeH="0" baseline="0" noProof="0" dirty="0">
                <a:ln>
                  <a:noFill/>
                </a:ln>
                <a:solidFill>
                  <a:srgbClr val="434343"/>
                </a:solidFill>
                <a:effectLst/>
                <a:uLnTx/>
                <a:uFillTx/>
                <a:latin typeface="Arial"/>
                <a:cs typeface="Arial"/>
                <a:sym typeface="Arial"/>
              </a:rPr>
              <a:t>How frequently can you clean in season?</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sp>
        <p:nvSpPr>
          <p:cNvPr id="26" name="Google Shape;409;p58">
            <a:extLst>
              <a:ext uri="{FF2B5EF4-FFF2-40B4-BE49-F238E27FC236}">
                <a16:creationId xmlns:a16="http://schemas.microsoft.com/office/drawing/2014/main" id="{F0BEF532-8C83-49CB-A6B6-AB5748464C2F}"/>
              </a:ext>
            </a:extLst>
          </p:cNvPr>
          <p:cNvSpPr txBox="1">
            <a:spLocks/>
          </p:cNvSpPr>
          <p:nvPr/>
        </p:nvSpPr>
        <p:spPr>
          <a:xfrm>
            <a:off x="201900" y="854366"/>
            <a:ext cx="8729506" cy="13339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gn="ctr" defTabSz="914400" eaLnBrk="1" fontAlgn="auto" latinLnBrk="0" hangingPunct="1">
              <a:lnSpc>
                <a:spcPct val="115000"/>
              </a:lnSpc>
              <a:tabLst/>
              <a:defRPr/>
            </a:pPr>
            <a:r>
              <a:rPr lang="en-US" dirty="0">
                <a:solidFill>
                  <a:srgbClr val="434343"/>
                </a:solidFill>
              </a:rPr>
              <a:t>Understanding the construction of equipment is critical to understanding microbial niches and how to prioritize cleaning and sanitation efforts. There are many methods available from steam cleaning to foam detergents - work with your  equipment manufacturer and chemical supplier to tailor your method. </a:t>
            </a:r>
          </a:p>
        </p:txBody>
      </p:sp>
    </p:spTree>
    <p:extLst>
      <p:ext uri="{BB962C8B-B14F-4D97-AF65-F5344CB8AC3E}">
        <p14:creationId xmlns:p14="http://schemas.microsoft.com/office/powerpoint/2010/main" val="61098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pic>
        <p:nvPicPr>
          <p:cNvPr id="7" name="Picture 6" descr="A picture containing kitchen appliance&#10;&#10;Description automatically generated">
            <a:extLst>
              <a:ext uri="{FF2B5EF4-FFF2-40B4-BE49-F238E27FC236}">
                <a16:creationId xmlns:a16="http://schemas.microsoft.com/office/drawing/2014/main" id="{CC053EF6-C070-4084-AE91-21219D9BE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741" y="1078333"/>
            <a:ext cx="8576517" cy="5649435"/>
          </a:xfrm>
          <a:prstGeom prst="rect">
            <a:avLst/>
          </a:prstGeom>
        </p:spPr>
      </p:pic>
      <p:sp>
        <p:nvSpPr>
          <p:cNvPr id="12" name="Google Shape;448;p63">
            <a:extLst>
              <a:ext uri="{FF2B5EF4-FFF2-40B4-BE49-F238E27FC236}">
                <a16:creationId xmlns:a16="http://schemas.microsoft.com/office/drawing/2014/main" id="{DE83D2C5-12AC-43BD-80EA-1ABF585F7B65}"/>
              </a:ext>
            </a:extLst>
          </p:cNvPr>
          <p:cNvSpPr txBox="1">
            <a:spLocks noGrp="1"/>
          </p:cNvSpPr>
          <p:nvPr>
            <p:ph type="title"/>
          </p:nvPr>
        </p:nvSpPr>
        <p:spPr>
          <a:xfrm>
            <a:off x="201900" y="167459"/>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The Equipment Challenge</a:t>
            </a:r>
            <a:endParaRPr sz="4000" dirty="0">
              <a:solidFill>
                <a:srgbClr val="000000"/>
              </a:solidFill>
            </a:endParaRPr>
          </a:p>
        </p:txBody>
      </p:sp>
    </p:spTree>
    <p:extLst>
      <p:ext uri="{BB962C8B-B14F-4D97-AF65-F5344CB8AC3E}">
        <p14:creationId xmlns:p14="http://schemas.microsoft.com/office/powerpoint/2010/main" val="218450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22" name="Google Shape;409;p58">
            <a:extLst>
              <a:ext uri="{FF2B5EF4-FFF2-40B4-BE49-F238E27FC236}">
                <a16:creationId xmlns:a16="http://schemas.microsoft.com/office/drawing/2014/main" id="{EAB5B841-5E76-4355-8AE7-10CCEBC30249}"/>
              </a:ext>
            </a:extLst>
          </p:cNvPr>
          <p:cNvSpPr txBox="1">
            <a:spLocks/>
          </p:cNvSpPr>
          <p:nvPr/>
        </p:nvSpPr>
        <p:spPr>
          <a:xfrm>
            <a:off x="6173744" y="550145"/>
            <a:ext cx="2457012" cy="26451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Running an injector with sanitizer into single pass washing lines will help to </a:t>
            </a:r>
            <a:r>
              <a:rPr kumimoji="0" lang="en-US" sz="1800" b="0" i="0" u="none" strike="noStrike" kern="0" cap="none" spc="0" normalizeH="0" baseline="0" noProof="0" dirty="0">
                <a:ln>
                  <a:noFill/>
                </a:ln>
                <a:solidFill>
                  <a:srgbClr val="FF0000"/>
                </a:solidFill>
                <a:effectLst/>
                <a:uLnTx/>
                <a:uFillTx/>
                <a:latin typeface="Arial"/>
                <a:cs typeface="Arial"/>
                <a:sym typeface="Arial"/>
              </a:rPr>
              <a:t>prevent </a:t>
            </a:r>
            <a:r>
              <a:rPr kumimoji="0" lang="en-US" sz="1800" b="0" i="0" u="none" strike="noStrike" kern="0" cap="none" spc="0" normalizeH="0" baseline="0" noProof="0" dirty="0">
                <a:ln>
                  <a:noFill/>
                </a:ln>
                <a:solidFill>
                  <a:srgbClr val="434343"/>
                </a:solidFill>
                <a:effectLst/>
                <a:uLnTx/>
                <a:uFillTx/>
                <a:latin typeface="Arial"/>
                <a:cs typeface="Arial"/>
                <a:sym typeface="Arial"/>
              </a:rPr>
              <a:t>biofilm growth, along with using established cleaning and sanitation procedures.</a:t>
            </a: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pic>
        <p:nvPicPr>
          <p:cNvPr id="3" name="Picture 2" descr="A picture containing indoor&#10;&#10;Description automatically generated">
            <a:extLst>
              <a:ext uri="{FF2B5EF4-FFF2-40B4-BE49-F238E27FC236}">
                <a16:creationId xmlns:a16="http://schemas.microsoft.com/office/drawing/2014/main" id="{917236D1-25AA-4456-B048-157320AF78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034" y="612141"/>
            <a:ext cx="2210005" cy="2182527"/>
          </a:xfrm>
          <a:prstGeom prst="rect">
            <a:avLst/>
          </a:prstGeom>
        </p:spPr>
      </p:pic>
      <p:pic>
        <p:nvPicPr>
          <p:cNvPr id="5" name="Picture 4" descr="A picture containing text, green, dirty, old&#10;&#10;Description automatically generated">
            <a:extLst>
              <a:ext uri="{FF2B5EF4-FFF2-40B4-BE49-F238E27FC236}">
                <a16:creationId xmlns:a16="http://schemas.microsoft.com/office/drawing/2014/main" id="{BA925B01-38E3-40B8-9AC0-9BA30E9B5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529" y="2364540"/>
            <a:ext cx="2301800" cy="3221567"/>
          </a:xfrm>
          <a:prstGeom prst="rect">
            <a:avLst/>
          </a:prstGeom>
        </p:spPr>
      </p:pic>
      <p:pic>
        <p:nvPicPr>
          <p:cNvPr id="7" name="Picture 6" descr="A picture containing kitchen appliance&#10;&#10;Description automatically generated">
            <a:extLst>
              <a:ext uri="{FF2B5EF4-FFF2-40B4-BE49-F238E27FC236}">
                <a16:creationId xmlns:a16="http://schemas.microsoft.com/office/drawing/2014/main" id="{CC053EF6-C070-4084-AE91-21219D9BE9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7347" y="3494566"/>
            <a:ext cx="4978378" cy="3279306"/>
          </a:xfrm>
          <a:prstGeom prst="rect">
            <a:avLst/>
          </a:prstGeom>
        </p:spPr>
      </p:pic>
      <p:cxnSp>
        <p:nvCxnSpPr>
          <p:cNvPr id="11" name="Connector: Elbow 10">
            <a:extLst>
              <a:ext uri="{FF2B5EF4-FFF2-40B4-BE49-F238E27FC236}">
                <a16:creationId xmlns:a16="http://schemas.microsoft.com/office/drawing/2014/main" id="{A6BC43DD-F480-4528-B9E3-4A544130172A}"/>
              </a:ext>
            </a:extLst>
          </p:cNvPr>
          <p:cNvCxnSpPr/>
          <p:nvPr/>
        </p:nvCxnSpPr>
        <p:spPr>
          <a:xfrm rot="10800000" flipV="1">
            <a:off x="2017222" y="2554777"/>
            <a:ext cx="2554778" cy="587433"/>
          </a:xfrm>
          <a:prstGeom prst="bentConnector3">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3" name="Connector: Elbow 12">
            <a:extLst>
              <a:ext uri="{FF2B5EF4-FFF2-40B4-BE49-F238E27FC236}">
                <a16:creationId xmlns:a16="http://schemas.microsoft.com/office/drawing/2014/main" id="{950A1A50-D921-4AF2-9FB4-0A9652A257AA}"/>
              </a:ext>
            </a:extLst>
          </p:cNvPr>
          <p:cNvCxnSpPr/>
          <p:nvPr/>
        </p:nvCxnSpPr>
        <p:spPr>
          <a:xfrm>
            <a:off x="2061556" y="3280756"/>
            <a:ext cx="2721033" cy="770313"/>
          </a:xfrm>
          <a:prstGeom prst="bentConnector3">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7" name="Google Shape;448;p63">
            <a:extLst>
              <a:ext uri="{FF2B5EF4-FFF2-40B4-BE49-F238E27FC236}">
                <a16:creationId xmlns:a16="http://schemas.microsoft.com/office/drawing/2014/main" id="{11721724-40AB-4C3A-B0E8-9A287C43E74E}"/>
              </a:ext>
            </a:extLst>
          </p:cNvPr>
          <p:cNvSpPr txBox="1">
            <a:spLocks noGrp="1"/>
          </p:cNvSpPr>
          <p:nvPr>
            <p:ph type="title"/>
          </p:nvPr>
        </p:nvSpPr>
        <p:spPr>
          <a:xfrm>
            <a:off x="201900" y="167458"/>
            <a:ext cx="3017896" cy="191626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Biofilm Control</a:t>
            </a:r>
            <a:endParaRPr sz="4000" dirty="0">
              <a:solidFill>
                <a:srgbClr val="000000"/>
              </a:solidFill>
            </a:endParaRPr>
          </a:p>
        </p:txBody>
      </p:sp>
      <p:sp>
        <p:nvSpPr>
          <p:cNvPr id="8" name="Oval 7">
            <a:extLst>
              <a:ext uri="{FF2B5EF4-FFF2-40B4-BE49-F238E27FC236}">
                <a16:creationId xmlns:a16="http://schemas.microsoft.com/office/drawing/2014/main" id="{9F0C7845-6BBA-4340-B701-BF1CB8D32C16}"/>
              </a:ext>
            </a:extLst>
          </p:cNvPr>
          <p:cNvSpPr/>
          <p:nvPr/>
        </p:nvSpPr>
        <p:spPr>
          <a:xfrm>
            <a:off x="4679280" y="4282665"/>
            <a:ext cx="3654511" cy="1703108"/>
          </a:xfrm>
          <a:prstGeom prst="ellipse">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92741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3"/>
          <p:cNvSpPr txBox="1">
            <a:spLocks noGrp="1"/>
          </p:cNvSpPr>
          <p:nvPr>
            <p:ph type="title"/>
          </p:nvPr>
        </p:nvSpPr>
        <p:spPr>
          <a:xfrm>
            <a:off x="201899" y="297245"/>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bg2"/>
                </a:solidFill>
              </a:rPr>
              <a:t>Packing Line Virtual Tour</a:t>
            </a:r>
            <a:endParaRPr sz="4000" dirty="0">
              <a:solidFill>
                <a:schemeClr val="bg2"/>
              </a:solidFill>
            </a:endParaRPr>
          </a:p>
        </p:txBody>
      </p:sp>
      <p:sp>
        <p:nvSpPr>
          <p:cNvPr id="449" name="Google Shape;449;p63"/>
          <p:cNvSpPr txBox="1">
            <a:spLocks noGrp="1"/>
          </p:cNvSpPr>
          <p:nvPr>
            <p:ph type="body" idx="1"/>
          </p:nvPr>
        </p:nvSpPr>
        <p:spPr>
          <a:xfrm>
            <a:off x="5563092" y="2283679"/>
            <a:ext cx="3268242" cy="3025740"/>
          </a:xfrm>
          <a:prstGeom prst="rect">
            <a:avLst/>
          </a:prstGeom>
        </p:spPr>
        <p:txBody>
          <a:bodyPr spcFirstLastPara="1" wrap="square" lIns="91425" tIns="45700" rIns="91425" bIns="45700" anchor="t" anchorCtr="0">
            <a:normAutofit/>
          </a:bodyPr>
          <a:lstStyle/>
          <a:p>
            <a:pPr marL="0" indent="0"/>
            <a:r>
              <a:rPr lang="en-US" dirty="0">
                <a:solidFill>
                  <a:srgbClr val="434343"/>
                </a:solidFill>
              </a:rPr>
              <a:t>How the equipment is manufactured determines how its cleaned. Understanding the construction is pivotal. </a:t>
            </a:r>
            <a:r>
              <a:rPr lang="en" dirty="0">
                <a:solidFill>
                  <a:srgbClr val="434343"/>
                </a:solidFill>
              </a:rPr>
              <a:t>This activity will examine a </a:t>
            </a:r>
            <a:r>
              <a:rPr lang="en" b="1" dirty="0">
                <a:solidFill>
                  <a:srgbClr val="4F2782"/>
                </a:solidFill>
                <a:uFill>
                  <a:noFill/>
                </a:uFill>
                <a:hlinkClick r:id="rId3">
                  <a:extLst>
                    <a:ext uri="{A12FA001-AC4F-418D-AE19-62706E023703}">
                      <ahyp:hlinkClr xmlns:ahyp="http://schemas.microsoft.com/office/drawing/2018/hyperlinkcolor" val="tx"/>
                    </a:ext>
                  </a:extLst>
                </a:hlinkClick>
              </a:rPr>
              <a:t>packing line</a:t>
            </a:r>
            <a:r>
              <a:rPr lang="en" dirty="0">
                <a:solidFill>
                  <a:srgbClr val="434343"/>
                </a:solidFill>
              </a:rPr>
              <a:t>.</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 name="Picture 2" descr="Graphical user interface&#10;&#10;Description automatically generated">
            <a:extLst>
              <a:ext uri="{FF2B5EF4-FFF2-40B4-BE49-F238E27FC236}">
                <a16:creationId xmlns:a16="http://schemas.microsoft.com/office/drawing/2014/main" id="{73C35158-CC6D-4055-AF33-9EA4EAF2BC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335" y="2030314"/>
            <a:ext cx="4935733" cy="2797371"/>
          </a:xfrm>
          <a:prstGeom prst="rect">
            <a:avLst/>
          </a:prstGeom>
        </p:spPr>
      </p:pic>
      <p:pic>
        <p:nvPicPr>
          <p:cNvPr id="6" name="Picture 5">
            <a:extLst>
              <a:ext uri="{FF2B5EF4-FFF2-40B4-BE49-F238E27FC236}">
                <a16:creationId xmlns:a16="http://schemas.microsoft.com/office/drawing/2014/main" id="{01FA947D-99DE-4E77-9CA3-F537E37AB8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9655" y="6111733"/>
            <a:ext cx="2852444" cy="6106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pic>
        <p:nvPicPr>
          <p:cNvPr id="12" name="Google Shape;415;p58">
            <a:extLst>
              <a:ext uri="{FF2B5EF4-FFF2-40B4-BE49-F238E27FC236}">
                <a16:creationId xmlns:a16="http://schemas.microsoft.com/office/drawing/2014/main" id="{EC0AE766-B6BE-4E47-9DE9-F56EA3903E3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3688" y="896399"/>
            <a:ext cx="8616624" cy="5065201"/>
          </a:xfrm>
          <a:prstGeom prst="rect">
            <a:avLst/>
          </a:prstGeom>
          <a:noFill/>
          <a:ln>
            <a:noFill/>
          </a:ln>
        </p:spPr>
      </p:pic>
      <p:sp>
        <p:nvSpPr>
          <p:cNvPr id="3" name="Google Shape;448;p63">
            <a:extLst>
              <a:ext uri="{FF2B5EF4-FFF2-40B4-BE49-F238E27FC236}">
                <a16:creationId xmlns:a16="http://schemas.microsoft.com/office/drawing/2014/main" id="{8BF2EBBA-4C32-4832-9C42-CE085FA4B147}"/>
              </a:ext>
            </a:extLst>
          </p:cNvPr>
          <p:cNvSpPr txBox="1">
            <a:spLocks noGrp="1"/>
          </p:cNvSpPr>
          <p:nvPr>
            <p:ph type="title"/>
          </p:nvPr>
        </p:nvSpPr>
        <p:spPr>
          <a:xfrm>
            <a:off x="201900" y="167459"/>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Outdoor Packinghouse</a:t>
            </a:r>
            <a:endParaRPr sz="4000" dirty="0">
              <a:solidFill>
                <a:srgbClr val="000000"/>
              </a:solidFill>
            </a:endParaRPr>
          </a:p>
        </p:txBody>
      </p:sp>
    </p:spTree>
    <p:extLst>
      <p:ext uri="{BB962C8B-B14F-4D97-AF65-F5344CB8AC3E}">
        <p14:creationId xmlns:p14="http://schemas.microsoft.com/office/powerpoint/2010/main" val="1511335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5;p64">
            <a:extLst>
              <a:ext uri="{FF2B5EF4-FFF2-40B4-BE49-F238E27FC236}">
                <a16:creationId xmlns:a16="http://schemas.microsoft.com/office/drawing/2014/main" id="{C61BCA05-9903-42DA-BF02-88F34477B686}"/>
              </a:ext>
            </a:extLst>
          </p:cNvPr>
          <p:cNvSpPr/>
          <p:nvPr/>
        </p:nvSpPr>
        <p:spPr>
          <a:xfrm>
            <a:off x="99300" y="5239600"/>
            <a:ext cx="8945400" cy="1071401"/>
          </a:xfrm>
          <a:prstGeom prst="rect">
            <a:avLst/>
          </a:prstGeom>
          <a:solidFill>
            <a:srgbClr val="4E2683"/>
          </a:solidFill>
          <a:ln>
            <a:noFill/>
          </a:ln>
        </p:spPr>
        <p:txBody>
          <a:bodyPr spcFirstLastPara="1" wrap="square" lIns="91425" tIns="45700" rIns="91425" bIns="45700" anchor="ctr" anchorCtr="0">
            <a:noAutofit/>
          </a:bodyPr>
          <a:lstStyle/>
          <a:p>
            <a:pPr marL="0" marR="0" lvl="0" indent="0"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 name="Google Shape;456;p64">
            <a:extLst>
              <a:ext uri="{FF2B5EF4-FFF2-40B4-BE49-F238E27FC236}">
                <a16:creationId xmlns:a16="http://schemas.microsoft.com/office/drawing/2014/main" id="{34D9F628-6F7A-445C-95B6-39F7BF807A2F}"/>
              </a:ext>
            </a:extLst>
          </p:cNvPr>
          <p:cNvSpPr txBox="1">
            <a:spLocks/>
          </p:cNvSpPr>
          <p:nvPr/>
        </p:nvSpPr>
        <p:spPr>
          <a:xfrm>
            <a:off x="267583" y="5339759"/>
            <a:ext cx="8777117" cy="50932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600" dirty="0">
                <a:solidFill>
                  <a:schemeClr val="lt1"/>
                </a:solidFill>
              </a:rPr>
              <a:t> Developed by Cal Jamerson, K-State Research &amp; Extension</a:t>
            </a:r>
          </a:p>
        </p:txBody>
      </p:sp>
      <p:sp>
        <p:nvSpPr>
          <p:cNvPr id="4" name="Google Shape;457;p64">
            <a:extLst>
              <a:ext uri="{FF2B5EF4-FFF2-40B4-BE49-F238E27FC236}">
                <a16:creationId xmlns:a16="http://schemas.microsoft.com/office/drawing/2014/main" id="{707BEAF0-4E0B-4A80-B45F-39DC07F40176}"/>
              </a:ext>
            </a:extLst>
          </p:cNvPr>
          <p:cNvSpPr txBox="1">
            <a:spLocks/>
          </p:cNvSpPr>
          <p:nvPr/>
        </p:nvSpPr>
        <p:spPr>
          <a:xfrm>
            <a:off x="263427" y="5715160"/>
            <a:ext cx="8777117" cy="69600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dirty="0">
                <a:solidFill>
                  <a:schemeClr val="bg1">
                    <a:lumMod val="65000"/>
                  </a:schemeClr>
                </a:solidFill>
              </a:rPr>
              <a:t>Reviewed by </a:t>
            </a:r>
            <a:r>
              <a:rPr lang="en-US" sz="1200" dirty="0" err="1">
                <a:solidFill>
                  <a:schemeClr val="bg1">
                    <a:lumMod val="65000"/>
                  </a:schemeClr>
                </a:solidFill>
              </a:rPr>
              <a:t>Londa</a:t>
            </a:r>
            <a:r>
              <a:rPr lang="en-US" sz="1200" dirty="0">
                <a:solidFill>
                  <a:schemeClr val="bg1">
                    <a:lumMod val="65000"/>
                  </a:schemeClr>
                </a:solidFill>
              </a:rPr>
              <a:t> Nwadike, PhD, Kansas State/University of Missouri Extension</a:t>
            </a:r>
          </a:p>
        </p:txBody>
      </p:sp>
      <p:pic>
        <p:nvPicPr>
          <p:cNvPr id="1026" name="Picture 2">
            <a:extLst>
              <a:ext uri="{FF2B5EF4-FFF2-40B4-BE49-F238E27FC236}">
                <a16:creationId xmlns:a16="http://schemas.microsoft.com/office/drawing/2014/main" id="{360A8263-E32B-40C7-846C-62523DEAAE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9130" y="4103966"/>
            <a:ext cx="3628358" cy="848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C7FC893-8B34-4447-9CB2-75F448C16D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508" y="2984962"/>
            <a:ext cx="2630420" cy="831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1DF1F1C2-E640-437B-8C01-DD6CFA975F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0088" y="1350571"/>
            <a:ext cx="2554800" cy="1962257"/>
          </a:xfrm>
          <a:prstGeom prst="rect">
            <a:avLst/>
          </a:prstGeom>
        </p:spPr>
      </p:pic>
      <p:sp>
        <p:nvSpPr>
          <p:cNvPr id="12" name="Google Shape;455;p64">
            <a:extLst>
              <a:ext uri="{FF2B5EF4-FFF2-40B4-BE49-F238E27FC236}">
                <a16:creationId xmlns:a16="http://schemas.microsoft.com/office/drawing/2014/main" id="{14E5157E-D45E-4B0D-B521-F6CFC478DE77}"/>
              </a:ext>
            </a:extLst>
          </p:cNvPr>
          <p:cNvSpPr/>
          <p:nvPr/>
        </p:nvSpPr>
        <p:spPr>
          <a:xfrm>
            <a:off x="99300" y="6348845"/>
            <a:ext cx="8945400" cy="441006"/>
          </a:xfrm>
          <a:prstGeom prst="rect">
            <a:avLst/>
          </a:prstGeom>
          <a:solidFill>
            <a:schemeClr val="bg2"/>
          </a:solidFill>
          <a:ln>
            <a:noFill/>
          </a:ln>
        </p:spPr>
        <p:txBody>
          <a:bodyPr spcFirstLastPara="1" wrap="square" lIns="91425" tIns="45700" rIns="91425" bIns="45700" anchor="ctr" anchorCtr="0">
            <a:noAutofit/>
          </a:bodyPr>
          <a:lstStyle/>
          <a:p>
            <a:pPr marL="0" marR="0" lvl="0" indent="0"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2CA6B9BA-8789-4D91-867A-58965305D89C}"/>
              </a:ext>
            </a:extLst>
          </p:cNvPr>
          <p:cNvSpPr/>
          <p:nvPr/>
        </p:nvSpPr>
        <p:spPr>
          <a:xfrm>
            <a:off x="160713" y="6369293"/>
            <a:ext cx="8883987" cy="400110"/>
          </a:xfrm>
          <a:prstGeom prst="rect">
            <a:avLst/>
          </a:prstGeom>
        </p:spPr>
        <p:txBody>
          <a:bodyPr wrap="square">
            <a:spAutoFit/>
          </a:bodyPr>
          <a:lstStyle/>
          <a:p>
            <a:pPr algn="r"/>
            <a:r>
              <a:rPr lang="en-US" sz="1000" i="1" dirty="0">
                <a:solidFill>
                  <a:schemeClr val="bg1"/>
                </a:solidFill>
                <a:latin typeface="Arial" panose="020B0604020202020204" pitchFamily="34" charset="0"/>
                <a:ea typeface="Arial" panose="020B0604020202020204" pitchFamily="34" charset="0"/>
              </a:rPr>
              <a:t>Funding for this project is made possible in part by grant 1U18FD005895-02 (KS5895) from the FDA. The information and viewpoints do not necessarily reflect the viewpoints and policies of the supporting organization, cooperating organizations, FDA, or KSU.</a:t>
            </a:r>
            <a:endParaRPr lang="en-US" sz="1000" dirty="0">
              <a:solidFill>
                <a:schemeClr val="bg1"/>
              </a:solidFill>
            </a:endParaRPr>
          </a:p>
        </p:txBody>
      </p:sp>
      <p:pic>
        <p:nvPicPr>
          <p:cNvPr id="11" name="Picture 10">
            <a:extLst>
              <a:ext uri="{FF2B5EF4-FFF2-40B4-BE49-F238E27FC236}">
                <a16:creationId xmlns:a16="http://schemas.microsoft.com/office/drawing/2014/main" id="{7F67C7EE-A7BB-4F5C-8A91-F59C0A4892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54878" y="472780"/>
            <a:ext cx="2983206" cy="1644461"/>
          </a:xfrm>
          <a:prstGeom prst="rect">
            <a:avLst/>
          </a:prstGeom>
        </p:spPr>
      </p:pic>
    </p:spTree>
    <p:extLst>
      <p:ext uri="{BB962C8B-B14F-4D97-AF65-F5344CB8AC3E}">
        <p14:creationId xmlns:p14="http://schemas.microsoft.com/office/powerpoint/2010/main" val="253978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57385"/>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dirty="0">
                <a:solidFill>
                  <a:schemeClr val="lt1"/>
                </a:solidFill>
              </a:rPr>
              <a:t>Agricultural Water</a:t>
            </a:r>
            <a:endParaRPr sz="48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138371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336150" y="296486"/>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Agricultural Water </a:t>
            </a:r>
            <a:endParaRPr dirty="0">
              <a:solidFill>
                <a:srgbClr val="000000"/>
              </a:solidFill>
            </a:endParaRPr>
          </a:p>
        </p:txBody>
      </p:sp>
      <p:sp>
        <p:nvSpPr>
          <p:cNvPr id="272" name="Google Shape;272;p45"/>
          <p:cNvSpPr txBox="1">
            <a:spLocks noGrp="1"/>
          </p:cNvSpPr>
          <p:nvPr>
            <p:ph type="body" idx="1"/>
          </p:nvPr>
        </p:nvSpPr>
        <p:spPr>
          <a:xfrm>
            <a:off x="241748" y="1473486"/>
            <a:ext cx="8660504" cy="1683964"/>
          </a:xfrm>
          <a:prstGeom prst="rect">
            <a:avLst/>
          </a:prstGeom>
        </p:spPr>
        <p:txBody>
          <a:bodyPr spcFirstLastPara="1" wrap="square" lIns="91425" tIns="45700" rIns="91425" bIns="45700" anchor="t" anchorCtr="0">
            <a:normAutofit/>
          </a:bodyPr>
          <a:lstStyle/>
          <a:p>
            <a:pPr marL="0" lvl="0" indent="0"/>
            <a:r>
              <a:rPr lang="en" dirty="0">
                <a:solidFill>
                  <a:srgbClr val="434343"/>
                </a:solidFill>
              </a:rPr>
              <a:t>Agricultural water means water that comes </a:t>
            </a:r>
            <a:r>
              <a:rPr lang="en" i="1" dirty="0">
                <a:solidFill>
                  <a:srgbClr val="434343"/>
                </a:solidFill>
              </a:rPr>
              <a:t>into contact with </a:t>
            </a:r>
            <a:r>
              <a:rPr lang="en" dirty="0">
                <a:solidFill>
                  <a:srgbClr val="434343"/>
                </a:solidFill>
              </a:rPr>
              <a:t>produce covered by the FSMA PSR or food contact surfaces. </a:t>
            </a:r>
            <a:r>
              <a:rPr lang="en-US" dirty="0">
                <a:solidFill>
                  <a:srgbClr val="434343"/>
                </a:solidFill>
              </a:rPr>
              <a:t>All agricultural water </a:t>
            </a:r>
            <a:r>
              <a:rPr lang="en-US" dirty="0">
                <a:solidFill>
                  <a:srgbClr val="FF0000"/>
                </a:solidFill>
              </a:rPr>
              <a:t>must</a:t>
            </a:r>
            <a:r>
              <a:rPr lang="en-US" dirty="0">
                <a:solidFill>
                  <a:srgbClr val="434343"/>
                </a:solidFill>
              </a:rPr>
              <a:t> be safe and of adequate sanitary quality for its intended use.</a:t>
            </a:r>
          </a:p>
          <a:p>
            <a:pPr marL="0" lvl="0" indent="0" algn="l" rtl="0">
              <a:spcBef>
                <a:spcPts val="360"/>
              </a:spcBef>
              <a:spcAft>
                <a:spcPts val="0"/>
              </a:spcAft>
              <a:buNone/>
            </a:pP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9" name="Google Shape;237;p60">
            <a:extLst>
              <a:ext uri="{FF2B5EF4-FFF2-40B4-BE49-F238E27FC236}">
                <a16:creationId xmlns:a16="http://schemas.microsoft.com/office/drawing/2014/main" id="{3F547A35-70BA-4E30-86B3-12E59B5618D1}"/>
              </a:ext>
            </a:extLst>
          </p:cNvPr>
          <p:cNvPicPr preferRelativeResize="0"/>
          <p:nvPr/>
        </p:nvPicPr>
        <p:blipFill rotWithShape="1">
          <a:blip r:embed="rId3">
            <a:alphaModFix/>
          </a:blip>
          <a:srcRect/>
          <a:stretch/>
        </p:blipFill>
        <p:spPr>
          <a:xfrm>
            <a:off x="903317" y="2776451"/>
            <a:ext cx="5874327" cy="3785063"/>
          </a:xfrm>
          <a:prstGeom prst="rect">
            <a:avLst/>
          </a:prstGeom>
          <a:solidFill>
            <a:srgbClr val="ECECEC"/>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311700" y="4801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Production Water </a:t>
            </a:r>
            <a:endParaRPr dirty="0">
              <a:solidFill>
                <a:srgbClr val="000000"/>
              </a:solidFill>
            </a:endParaRPr>
          </a:p>
        </p:txBody>
      </p:sp>
      <p:sp>
        <p:nvSpPr>
          <p:cNvPr id="281" name="Google Shape;281;p46"/>
          <p:cNvSpPr txBox="1">
            <a:spLocks noGrp="1"/>
          </p:cNvSpPr>
          <p:nvPr>
            <p:ph type="body" idx="1"/>
          </p:nvPr>
        </p:nvSpPr>
        <p:spPr>
          <a:xfrm>
            <a:off x="311700" y="1579821"/>
            <a:ext cx="8520600" cy="1674000"/>
          </a:xfrm>
          <a:prstGeom prst="rect">
            <a:avLst/>
          </a:prstGeom>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935"/>
              <a:buNone/>
            </a:pPr>
            <a:r>
              <a:rPr lang="en" dirty="0">
                <a:solidFill>
                  <a:srgbClr val="434343"/>
                </a:solidFill>
              </a:rPr>
              <a:t>Production water refers to water used for </a:t>
            </a:r>
            <a:r>
              <a:rPr lang="en" i="1" dirty="0">
                <a:solidFill>
                  <a:srgbClr val="434343"/>
                </a:solidFill>
              </a:rPr>
              <a:t>growing</a:t>
            </a:r>
            <a:r>
              <a:rPr lang="en" dirty="0">
                <a:solidFill>
                  <a:srgbClr val="434343"/>
                </a:solidFill>
              </a:rPr>
              <a:t> produce - irrigation, fertigation, foliar sprays, frost protection, etc.</a:t>
            </a:r>
            <a:endParaRPr dirty="0">
              <a:solidFill>
                <a:srgbClr val="434343"/>
              </a:solidFill>
            </a:endParaRPr>
          </a:p>
          <a:p>
            <a:pPr marL="0" lvl="0" indent="0" algn="l" rtl="0">
              <a:lnSpc>
                <a:spcPct val="95000"/>
              </a:lnSpc>
              <a:spcBef>
                <a:spcPts val="360"/>
              </a:spcBef>
              <a:spcAft>
                <a:spcPts val="0"/>
              </a:spcAft>
              <a:buSzPts val="935"/>
              <a:buNone/>
            </a:pPr>
            <a:endParaRPr sz="1829" dirty="0">
              <a:solidFill>
                <a:srgbClr val="4F2782"/>
              </a:solidFill>
            </a:endParaRPr>
          </a:p>
          <a:p>
            <a:pPr marL="0" lvl="0" indent="0" algn="l" rtl="0">
              <a:lnSpc>
                <a:spcPct val="95000"/>
              </a:lnSpc>
              <a:spcBef>
                <a:spcPts val="360"/>
              </a:spcBef>
              <a:spcAft>
                <a:spcPts val="0"/>
              </a:spcAft>
              <a:buSzPts val="935"/>
              <a:buNone/>
            </a:pPr>
            <a:endParaRPr sz="1829" dirty="0">
              <a:solidFill>
                <a:srgbClr val="4F2782"/>
              </a:solidFill>
            </a:endParaRPr>
          </a:p>
          <a:p>
            <a:pPr marL="0" lvl="0" indent="0" algn="l" rtl="0">
              <a:lnSpc>
                <a:spcPct val="95000"/>
              </a:lnSpc>
              <a:spcBef>
                <a:spcPts val="360"/>
              </a:spcBef>
              <a:spcAft>
                <a:spcPts val="0"/>
              </a:spcAft>
              <a:buSzPts val="935"/>
              <a:buNone/>
            </a:pPr>
            <a:endParaRPr sz="1829" dirty="0">
              <a:solidFill>
                <a:srgbClr val="4F2782"/>
              </a:solidFill>
            </a:endParaRPr>
          </a:p>
          <a:p>
            <a:pPr marL="0" lvl="0" indent="0" algn="l" rtl="0">
              <a:lnSpc>
                <a:spcPct val="95000"/>
              </a:lnSpc>
              <a:spcBef>
                <a:spcPts val="360"/>
              </a:spcBef>
              <a:spcAft>
                <a:spcPts val="0"/>
              </a:spcAft>
              <a:buSzPts val="935"/>
              <a:buNone/>
            </a:pPr>
            <a:endParaRPr sz="1829" dirty="0">
              <a:solidFill>
                <a:srgbClr val="4F2782"/>
              </a:solidFill>
            </a:endParaRPr>
          </a:p>
        </p:txBody>
      </p:sp>
      <p:pic>
        <p:nvPicPr>
          <p:cNvPr id="282" name="Google Shape;282;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6350" y="2702637"/>
            <a:ext cx="2022172" cy="1516629"/>
          </a:xfrm>
          <a:prstGeom prst="rect">
            <a:avLst/>
          </a:prstGeom>
          <a:noFill/>
          <a:ln>
            <a:noFill/>
          </a:ln>
        </p:spPr>
      </p:pic>
      <p:pic>
        <p:nvPicPr>
          <p:cNvPr id="283" name="Google Shape;283;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5625" y="2711398"/>
            <a:ext cx="2022175" cy="1503450"/>
          </a:xfrm>
          <a:prstGeom prst="rect">
            <a:avLst/>
          </a:prstGeom>
          <a:noFill/>
          <a:ln>
            <a:noFill/>
          </a:ln>
        </p:spPr>
      </p:pic>
      <p:pic>
        <p:nvPicPr>
          <p:cNvPr id="284" name="Google Shape;284;p4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87975" y="3023277"/>
            <a:ext cx="2004585" cy="1503450"/>
          </a:xfrm>
          <a:prstGeom prst="rect">
            <a:avLst/>
          </a:prstGeom>
          <a:noFill/>
          <a:ln>
            <a:noFill/>
          </a:ln>
        </p:spPr>
      </p:pic>
      <p:pic>
        <p:nvPicPr>
          <p:cNvPr id="285" name="Google Shape;285;p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72000" y="3040387"/>
            <a:ext cx="2004575" cy="1469237"/>
          </a:xfrm>
          <a:prstGeom prst="rect">
            <a:avLst/>
          </a:prstGeom>
          <a:noFill/>
          <a:ln>
            <a:noFill/>
          </a:ln>
        </p:spPr>
      </p:pic>
      <p:sp>
        <p:nvSpPr>
          <p:cNvPr id="286" name="Google Shape;286;p46"/>
          <p:cNvSpPr txBox="1">
            <a:spLocks noGrp="1"/>
          </p:cNvSpPr>
          <p:nvPr>
            <p:ph type="body" idx="1"/>
          </p:nvPr>
        </p:nvSpPr>
        <p:spPr>
          <a:xfrm>
            <a:off x="287255" y="4821304"/>
            <a:ext cx="8520600" cy="2036700"/>
          </a:xfrm>
          <a:prstGeom prst="rect">
            <a:avLst/>
          </a:prstGeom>
        </p:spPr>
        <p:txBody>
          <a:bodyPr spcFirstLastPara="1" wrap="square" lIns="91425" tIns="45700" rIns="91425" bIns="45700" anchor="t" anchorCtr="0">
            <a:noAutofit/>
          </a:bodyPr>
          <a:lstStyle/>
          <a:p>
            <a:pPr marL="0" lvl="0" indent="0">
              <a:lnSpc>
                <a:spcPct val="115000"/>
              </a:lnSpc>
              <a:buClr>
                <a:schemeClr val="dk1"/>
              </a:buClr>
              <a:buSzPts val="1100"/>
            </a:pPr>
            <a:r>
              <a:rPr lang="en" dirty="0">
                <a:solidFill>
                  <a:srgbClr val="434343"/>
                </a:solidFill>
              </a:rPr>
              <a:t>The risk varies </a:t>
            </a:r>
            <a:r>
              <a:rPr lang="en" dirty="0">
                <a:solidFill>
                  <a:srgbClr val="FF0000"/>
                </a:solidFill>
              </a:rPr>
              <a:t>significantly</a:t>
            </a:r>
            <a:r>
              <a:rPr lang="en" dirty="0">
                <a:solidFill>
                  <a:srgbClr val="434343"/>
                </a:solidFill>
              </a:rPr>
              <a:t> depending on the water source (municipal, well, or surface) and application method (drip, overhead, flood, seepage, etc). </a:t>
            </a:r>
            <a:r>
              <a:rPr lang="en-US" dirty="0">
                <a:solidFill>
                  <a:srgbClr val="434343"/>
                </a:solidFill>
              </a:rPr>
              <a:t>Once you know more about your water source and potential risks, </a:t>
            </a:r>
            <a:r>
              <a:rPr lang="en-US" dirty="0">
                <a:solidFill>
                  <a:srgbClr val="FF0000"/>
                </a:solidFill>
              </a:rPr>
              <a:t>testing</a:t>
            </a:r>
            <a:r>
              <a:rPr lang="en-US" dirty="0">
                <a:solidFill>
                  <a:srgbClr val="434343"/>
                </a:solidFill>
              </a:rPr>
              <a:t> will help you better understand its quality. </a:t>
            </a: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idx="4294967295"/>
          </p:nvPr>
        </p:nvSpPr>
        <p:spPr>
          <a:xfrm>
            <a:off x="1676400" y="381000"/>
            <a:ext cx="7086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dirty="0"/>
              <a:t>Example Risks to Surface Water </a:t>
            </a:r>
            <a:endParaRPr dirty="0"/>
          </a:p>
        </p:txBody>
      </p:sp>
      <p:grpSp>
        <p:nvGrpSpPr>
          <p:cNvPr id="300" name="Google Shape;300;p48"/>
          <p:cNvGrpSpPr/>
          <p:nvPr/>
        </p:nvGrpSpPr>
        <p:grpSpPr>
          <a:xfrm>
            <a:off x="971083" y="1611546"/>
            <a:ext cx="7201691" cy="4396786"/>
            <a:chOff x="-19517" y="-64854"/>
            <a:chExt cx="7201691" cy="4396786"/>
          </a:xfrm>
        </p:grpSpPr>
        <p:sp>
          <p:nvSpPr>
            <p:cNvPr id="301" name="Google Shape;301;p48"/>
            <p:cNvSpPr/>
            <p:nvPr/>
          </p:nvSpPr>
          <p:spPr>
            <a:xfrm>
              <a:off x="2475840" y="2324632"/>
              <a:ext cx="2382600" cy="2007300"/>
            </a:xfrm>
            <a:prstGeom prst="ellipse">
              <a:avLst/>
            </a:prstGeom>
            <a:solidFill>
              <a:srgbClr val="318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48"/>
            <p:cNvSpPr txBox="1"/>
            <p:nvPr/>
          </p:nvSpPr>
          <p:spPr>
            <a:xfrm>
              <a:off x="2824750" y="2618612"/>
              <a:ext cx="1684800" cy="1419600"/>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 sz="2400" b="0" i="0" u="none" strike="noStrike" kern="0" cap="none" spc="0" normalizeH="0" baseline="0" noProof="0">
                  <a:ln>
                    <a:noFill/>
                  </a:ln>
                  <a:solidFill>
                    <a:srgbClr val="FFFFFF"/>
                  </a:solidFill>
                  <a:effectLst/>
                  <a:uLnTx/>
                  <a:uFillTx/>
                  <a:latin typeface="Calibri"/>
                  <a:ea typeface="Calibri"/>
                  <a:cs typeface="Calibri"/>
                  <a:sym typeface="Calibri"/>
                </a:rPr>
                <a:t>Surface Water Source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48"/>
            <p:cNvSpPr/>
            <p:nvPr/>
          </p:nvSpPr>
          <p:spPr>
            <a:xfrm rot="10800000">
              <a:off x="761878" y="3079949"/>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48"/>
            <p:cNvSpPr/>
            <p:nvPr/>
          </p:nvSpPr>
          <p:spPr>
            <a:xfrm>
              <a:off x="-19517" y="2868516"/>
              <a:ext cx="1563000" cy="9198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48"/>
            <p:cNvSpPr txBox="1"/>
            <p:nvPr/>
          </p:nvSpPr>
          <p:spPr>
            <a:xfrm>
              <a:off x="7419" y="2895452"/>
              <a:ext cx="1509000" cy="8658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Wildlife &amp; Domesticated Animal Feces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48"/>
            <p:cNvSpPr/>
            <p:nvPr/>
          </p:nvSpPr>
          <p:spPr>
            <a:xfrm rot="-9000321">
              <a:off x="1039045" y="2045749"/>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48"/>
            <p:cNvSpPr/>
            <p:nvPr/>
          </p:nvSpPr>
          <p:spPr>
            <a:xfrm>
              <a:off x="541081"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48"/>
            <p:cNvSpPr txBox="1"/>
            <p:nvPr/>
          </p:nvSpPr>
          <p:spPr>
            <a:xfrm>
              <a:off x="569673"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Manure Application/</a:t>
              </a:r>
              <a:b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Composting Operations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9" name="Google Shape;309;p48"/>
            <p:cNvSpPr/>
            <p:nvPr/>
          </p:nvSpPr>
          <p:spPr>
            <a:xfrm rot="-7199952">
              <a:off x="1774410" y="1326349"/>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48"/>
            <p:cNvSpPr/>
            <p:nvPr/>
          </p:nvSpPr>
          <p:spPr>
            <a:xfrm>
              <a:off x="1604422"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1" name="Google Shape;311;p48"/>
            <p:cNvSpPr txBox="1"/>
            <p:nvPr/>
          </p:nvSpPr>
          <p:spPr>
            <a:xfrm>
              <a:off x="1633014"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Agricultural Runoff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2" name="Google Shape;312;p48"/>
            <p:cNvSpPr/>
            <p:nvPr/>
          </p:nvSpPr>
          <p:spPr>
            <a:xfrm rot="-5400000">
              <a:off x="2768737" y="1073305"/>
              <a:ext cx="1796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48"/>
            <p:cNvSpPr/>
            <p:nvPr/>
          </p:nvSpPr>
          <p:spPr>
            <a:xfrm>
              <a:off x="3056973" y="-64854"/>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48"/>
            <p:cNvSpPr txBox="1"/>
            <p:nvPr/>
          </p:nvSpPr>
          <p:spPr>
            <a:xfrm>
              <a:off x="3085565" y="-36262"/>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Septic Tank Leakage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48"/>
            <p:cNvSpPr/>
            <p:nvPr/>
          </p:nvSpPr>
          <p:spPr>
            <a:xfrm rot="-3600048">
              <a:off x="3799283" y="1326342"/>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48"/>
            <p:cNvSpPr/>
            <p:nvPr/>
          </p:nvSpPr>
          <p:spPr>
            <a:xfrm>
              <a:off x="4509523"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48"/>
            <p:cNvSpPr txBox="1"/>
            <p:nvPr/>
          </p:nvSpPr>
          <p:spPr>
            <a:xfrm>
              <a:off x="4538115"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Waste Water Discharge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48"/>
            <p:cNvSpPr/>
            <p:nvPr/>
          </p:nvSpPr>
          <p:spPr>
            <a:xfrm rot="-1799679">
              <a:off x="4622066" y="2045696"/>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48"/>
            <p:cNvSpPr/>
            <p:nvPr/>
          </p:nvSpPr>
          <p:spPr>
            <a:xfrm>
              <a:off x="5572864"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48"/>
            <p:cNvSpPr txBox="1"/>
            <p:nvPr/>
          </p:nvSpPr>
          <p:spPr>
            <a:xfrm>
              <a:off x="5601456"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Urban and Environmental Runoff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48"/>
            <p:cNvSpPr/>
            <p:nvPr/>
          </p:nvSpPr>
          <p:spPr>
            <a:xfrm>
              <a:off x="4952609" y="3079936"/>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48"/>
            <p:cNvSpPr/>
            <p:nvPr/>
          </p:nvSpPr>
          <p:spPr>
            <a:xfrm>
              <a:off x="5962074" y="2840246"/>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48"/>
            <p:cNvSpPr txBox="1"/>
            <p:nvPr/>
          </p:nvSpPr>
          <p:spPr>
            <a:xfrm>
              <a:off x="5990666" y="2868838"/>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Things We Never Thought Of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24" name="Google Shape;324;p48"/>
          <p:cNvSpPr/>
          <p:nvPr/>
        </p:nvSpPr>
        <p:spPr>
          <a:xfrm>
            <a:off x="8888825" y="6521300"/>
            <a:ext cx="170100" cy="25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grpSp>
        <p:nvGrpSpPr>
          <p:cNvPr id="13" name="Google Shape;300;p48">
            <a:extLst>
              <a:ext uri="{FF2B5EF4-FFF2-40B4-BE49-F238E27FC236}">
                <a16:creationId xmlns:a16="http://schemas.microsoft.com/office/drawing/2014/main" id="{337509CE-0FB1-4ADE-BB3F-563C62E9DDAB}"/>
              </a:ext>
            </a:extLst>
          </p:cNvPr>
          <p:cNvGrpSpPr/>
          <p:nvPr/>
        </p:nvGrpSpPr>
        <p:grpSpPr>
          <a:xfrm>
            <a:off x="899039" y="1467459"/>
            <a:ext cx="7201691" cy="4396786"/>
            <a:chOff x="-19517" y="-64854"/>
            <a:chExt cx="7201691" cy="4396786"/>
          </a:xfrm>
        </p:grpSpPr>
        <p:sp>
          <p:nvSpPr>
            <p:cNvPr id="14" name="Google Shape;301;p48">
              <a:extLst>
                <a:ext uri="{FF2B5EF4-FFF2-40B4-BE49-F238E27FC236}">
                  <a16:creationId xmlns:a16="http://schemas.microsoft.com/office/drawing/2014/main" id="{9079C68A-931F-4215-8F08-036E61CD8E58}"/>
                </a:ext>
              </a:extLst>
            </p:cNvPr>
            <p:cNvSpPr/>
            <p:nvPr/>
          </p:nvSpPr>
          <p:spPr>
            <a:xfrm>
              <a:off x="2475840" y="2324632"/>
              <a:ext cx="2382600" cy="2007300"/>
            </a:xfrm>
            <a:prstGeom prst="ellipse">
              <a:avLst/>
            </a:prstGeom>
            <a:solidFill>
              <a:schemeClr val="tx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302;p48">
              <a:extLst>
                <a:ext uri="{FF2B5EF4-FFF2-40B4-BE49-F238E27FC236}">
                  <a16:creationId xmlns:a16="http://schemas.microsoft.com/office/drawing/2014/main" id="{F2CBB55E-B64C-402D-B6B3-8A2DCA0608EF}"/>
                </a:ext>
              </a:extLst>
            </p:cNvPr>
            <p:cNvSpPr txBox="1"/>
            <p:nvPr/>
          </p:nvSpPr>
          <p:spPr>
            <a:xfrm>
              <a:off x="2824750" y="2618612"/>
              <a:ext cx="1684800" cy="1419600"/>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lang="en" sz="2400" dirty="0">
                  <a:solidFill>
                    <a:srgbClr val="FFFFFF"/>
                  </a:solidFill>
                  <a:latin typeface="Calibri"/>
                  <a:ea typeface="Calibri"/>
                  <a:cs typeface="Calibri"/>
                  <a:sym typeface="Calibri"/>
                </a:rPr>
                <a:t>Ground</a:t>
              </a:r>
              <a:r>
                <a:rPr kumimoji="0" lang="en" sz="2400" b="0" i="0" u="none" strike="noStrike" kern="0" cap="none" spc="0" normalizeH="0" baseline="0" noProof="0" dirty="0">
                  <a:ln>
                    <a:noFill/>
                  </a:ln>
                  <a:solidFill>
                    <a:srgbClr val="FFFFFF"/>
                  </a:solidFill>
                  <a:effectLst/>
                  <a:uLnTx/>
                  <a:uFillTx/>
                  <a:latin typeface="Calibri"/>
                  <a:ea typeface="Calibri"/>
                  <a:cs typeface="Calibri"/>
                  <a:sym typeface="Calibri"/>
                </a:rPr>
                <a:t> Water Source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 name="Google Shape;303;p48">
              <a:extLst>
                <a:ext uri="{FF2B5EF4-FFF2-40B4-BE49-F238E27FC236}">
                  <a16:creationId xmlns:a16="http://schemas.microsoft.com/office/drawing/2014/main" id="{027D8301-4322-408B-9F2D-F680C098972F}"/>
                </a:ext>
              </a:extLst>
            </p:cNvPr>
            <p:cNvSpPr/>
            <p:nvPr/>
          </p:nvSpPr>
          <p:spPr>
            <a:xfrm rot="10800000">
              <a:off x="761878" y="3079949"/>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304;p48">
              <a:extLst>
                <a:ext uri="{FF2B5EF4-FFF2-40B4-BE49-F238E27FC236}">
                  <a16:creationId xmlns:a16="http://schemas.microsoft.com/office/drawing/2014/main" id="{16369B92-1A2D-4257-B880-6088F0905E4F}"/>
                </a:ext>
              </a:extLst>
            </p:cNvPr>
            <p:cNvSpPr/>
            <p:nvPr/>
          </p:nvSpPr>
          <p:spPr>
            <a:xfrm>
              <a:off x="-19517" y="2868516"/>
              <a:ext cx="1563000" cy="9198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305;p48">
              <a:extLst>
                <a:ext uri="{FF2B5EF4-FFF2-40B4-BE49-F238E27FC236}">
                  <a16:creationId xmlns:a16="http://schemas.microsoft.com/office/drawing/2014/main" id="{92B095F4-5021-473A-9C4C-87CDFCF8B452}"/>
                </a:ext>
              </a:extLst>
            </p:cNvPr>
            <p:cNvSpPr txBox="1"/>
            <p:nvPr/>
          </p:nvSpPr>
          <p:spPr>
            <a:xfrm>
              <a:off x="7419" y="2895452"/>
              <a:ext cx="1509000" cy="8658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Arial"/>
                  <a:cs typeface="Calibri"/>
                  <a:sym typeface="Calibri"/>
                </a:rPr>
                <a:t>Depth</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 name="Google Shape;306;p48">
              <a:extLst>
                <a:ext uri="{FF2B5EF4-FFF2-40B4-BE49-F238E27FC236}">
                  <a16:creationId xmlns:a16="http://schemas.microsoft.com/office/drawing/2014/main" id="{B5D89EB9-4DAF-42E7-8BBB-CBF64A3BB6EB}"/>
                </a:ext>
              </a:extLst>
            </p:cNvPr>
            <p:cNvSpPr/>
            <p:nvPr/>
          </p:nvSpPr>
          <p:spPr>
            <a:xfrm rot="-9000321">
              <a:off x="1039045" y="2045749"/>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 name="Google Shape;307;p48">
              <a:extLst>
                <a:ext uri="{FF2B5EF4-FFF2-40B4-BE49-F238E27FC236}">
                  <a16:creationId xmlns:a16="http://schemas.microsoft.com/office/drawing/2014/main" id="{EB6EE97E-A08E-48CE-897A-10EC4B000E05}"/>
                </a:ext>
              </a:extLst>
            </p:cNvPr>
            <p:cNvSpPr/>
            <p:nvPr/>
          </p:nvSpPr>
          <p:spPr>
            <a:xfrm>
              <a:off x="541081"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Google Shape;308;p48">
              <a:extLst>
                <a:ext uri="{FF2B5EF4-FFF2-40B4-BE49-F238E27FC236}">
                  <a16:creationId xmlns:a16="http://schemas.microsoft.com/office/drawing/2014/main" id="{5465E647-EA36-4884-ADFA-0CD8970FEB41}"/>
                </a:ext>
              </a:extLst>
            </p:cNvPr>
            <p:cNvSpPr txBox="1"/>
            <p:nvPr/>
          </p:nvSpPr>
          <p:spPr>
            <a:xfrm>
              <a:off x="569673"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Soil Characteristics</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 name="Google Shape;309;p48">
              <a:extLst>
                <a:ext uri="{FF2B5EF4-FFF2-40B4-BE49-F238E27FC236}">
                  <a16:creationId xmlns:a16="http://schemas.microsoft.com/office/drawing/2014/main" id="{18081704-4698-4552-B924-AE4B94903F2B}"/>
                </a:ext>
              </a:extLst>
            </p:cNvPr>
            <p:cNvSpPr/>
            <p:nvPr/>
          </p:nvSpPr>
          <p:spPr>
            <a:xfrm rot="-7199952">
              <a:off x="1774410" y="1326349"/>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310;p48">
              <a:extLst>
                <a:ext uri="{FF2B5EF4-FFF2-40B4-BE49-F238E27FC236}">
                  <a16:creationId xmlns:a16="http://schemas.microsoft.com/office/drawing/2014/main" id="{45BB2ADC-1DA4-4F0C-9F43-DA1DAEFFA839}"/>
                </a:ext>
              </a:extLst>
            </p:cNvPr>
            <p:cNvSpPr/>
            <p:nvPr/>
          </p:nvSpPr>
          <p:spPr>
            <a:xfrm>
              <a:off x="1604422"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311;p48">
              <a:extLst>
                <a:ext uri="{FF2B5EF4-FFF2-40B4-BE49-F238E27FC236}">
                  <a16:creationId xmlns:a16="http://schemas.microsoft.com/office/drawing/2014/main" id="{0CC72BDC-FBCA-47A6-A3B3-5A30F4AD6EB1}"/>
                </a:ext>
              </a:extLst>
            </p:cNvPr>
            <p:cNvSpPr txBox="1"/>
            <p:nvPr/>
          </p:nvSpPr>
          <p:spPr>
            <a:xfrm>
              <a:off x="1633014"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Topography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 name="Google Shape;312;p48">
              <a:extLst>
                <a:ext uri="{FF2B5EF4-FFF2-40B4-BE49-F238E27FC236}">
                  <a16:creationId xmlns:a16="http://schemas.microsoft.com/office/drawing/2014/main" id="{E806B79F-E8CE-41C2-95DC-ADCE0C7A4FB2}"/>
                </a:ext>
              </a:extLst>
            </p:cNvPr>
            <p:cNvSpPr/>
            <p:nvPr/>
          </p:nvSpPr>
          <p:spPr>
            <a:xfrm rot="-5400000">
              <a:off x="2768737" y="1073305"/>
              <a:ext cx="1796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313;p48">
              <a:extLst>
                <a:ext uri="{FF2B5EF4-FFF2-40B4-BE49-F238E27FC236}">
                  <a16:creationId xmlns:a16="http://schemas.microsoft.com/office/drawing/2014/main" id="{3FA2DC1E-1087-4315-9FFE-F6B8CE5B6998}"/>
                </a:ext>
              </a:extLst>
            </p:cNvPr>
            <p:cNvSpPr/>
            <p:nvPr/>
          </p:nvSpPr>
          <p:spPr>
            <a:xfrm>
              <a:off x="3056973" y="-64854"/>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314;p48">
              <a:extLst>
                <a:ext uri="{FF2B5EF4-FFF2-40B4-BE49-F238E27FC236}">
                  <a16:creationId xmlns:a16="http://schemas.microsoft.com/office/drawing/2014/main" id="{C5953A5D-2185-4792-90DA-CE3EFDA534E2}"/>
                </a:ext>
              </a:extLst>
            </p:cNvPr>
            <p:cNvSpPr txBox="1"/>
            <p:nvPr/>
          </p:nvSpPr>
          <p:spPr>
            <a:xfrm>
              <a:off x="3085565" y="-36262"/>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Well Construction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 name="Google Shape;315;p48">
              <a:extLst>
                <a:ext uri="{FF2B5EF4-FFF2-40B4-BE49-F238E27FC236}">
                  <a16:creationId xmlns:a16="http://schemas.microsoft.com/office/drawing/2014/main" id="{3D90E1F3-CC81-474C-8E7D-7772C1EBA1D9}"/>
                </a:ext>
              </a:extLst>
            </p:cNvPr>
            <p:cNvSpPr/>
            <p:nvPr/>
          </p:nvSpPr>
          <p:spPr>
            <a:xfrm rot="-3600048">
              <a:off x="3799283" y="1326342"/>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316;p48">
              <a:extLst>
                <a:ext uri="{FF2B5EF4-FFF2-40B4-BE49-F238E27FC236}">
                  <a16:creationId xmlns:a16="http://schemas.microsoft.com/office/drawing/2014/main" id="{39FE160B-E55A-4ED1-A228-CA2BA1237457}"/>
                </a:ext>
              </a:extLst>
            </p:cNvPr>
            <p:cNvSpPr/>
            <p:nvPr/>
          </p:nvSpPr>
          <p:spPr>
            <a:xfrm>
              <a:off x="4509523"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317;p48">
              <a:extLst>
                <a:ext uri="{FF2B5EF4-FFF2-40B4-BE49-F238E27FC236}">
                  <a16:creationId xmlns:a16="http://schemas.microsoft.com/office/drawing/2014/main" id="{5BD725DE-B071-4761-AF56-EB1377FE771C}"/>
                </a:ext>
              </a:extLst>
            </p:cNvPr>
            <p:cNvSpPr txBox="1"/>
            <p:nvPr/>
          </p:nvSpPr>
          <p:spPr>
            <a:xfrm>
              <a:off x="4538115"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Aquifer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 name="Google Shape;318;p48">
              <a:extLst>
                <a:ext uri="{FF2B5EF4-FFF2-40B4-BE49-F238E27FC236}">
                  <a16:creationId xmlns:a16="http://schemas.microsoft.com/office/drawing/2014/main" id="{B6692810-88F8-4F59-A6CB-231C0CF98EF3}"/>
                </a:ext>
              </a:extLst>
            </p:cNvPr>
            <p:cNvSpPr/>
            <p:nvPr/>
          </p:nvSpPr>
          <p:spPr>
            <a:xfrm rot="-1799679">
              <a:off x="4622066" y="2045696"/>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319;p48">
              <a:extLst>
                <a:ext uri="{FF2B5EF4-FFF2-40B4-BE49-F238E27FC236}">
                  <a16:creationId xmlns:a16="http://schemas.microsoft.com/office/drawing/2014/main" id="{E31CDD8F-C067-4B5D-9652-89D6C58D5A01}"/>
                </a:ext>
              </a:extLst>
            </p:cNvPr>
            <p:cNvSpPr/>
            <p:nvPr/>
          </p:nvSpPr>
          <p:spPr>
            <a:xfrm>
              <a:off x="5572864"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320;p48">
              <a:extLst>
                <a:ext uri="{FF2B5EF4-FFF2-40B4-BE49-F238E27FC236}">
                  <a16:creationId xmlns:a16="http://schemas.microsoft.com/office/drawing/2014/main" id="{CCCED18A-24EB-4263-9CD6-FEDD90DF544F}"/>
                </a:ext>
              </a:extLst>
            </p:cNvPr>
            <p:cNvSpPr txBox="1"/>
            <p:nvPr/>
          </p:nvSpPr>
          <p:spPr>
            <a:xfrm>
              <a:off x="5601456"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Livestock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 name="Google Shape;321;p48">
              <a:extLst>
                <a:ext uri="{FF2B5EF4-FFF2-40B4-BE49-F238E27FC236}">
                  <a16:creationId xmlns:a16="http://schemas.microsoft.com/office/drawing/2014/main" id="{14FE08F2-79CD-46A6-BA79-E624E90B39F4}"/>
                </a:ext>
              </a:extLst>
            </p:cNvPr>
            <p:cNvSpPr/>
            <p:nvPr/>
          </p:nvSpPr>
          <p:spPr>
            <a:xfrm>
              <a:off x="4952609" y="3079936"/>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322;p48">
              <a:extLst>
                <a:ext uri="{FF2B5EF4-FFF2-40B4-BE49-F238E27FC236}">
                  <a16:creationId xmlns:a16="http://schemas.microsoft.com/office/drawing/2014/main" id="{B5A043B0-E3D8-49C4-A924-ECDA4AC8AB37}"/>
                </a:ext>
              </a:extLst>
            </p:cNvPr>
            <p:cNvSpPr/>
            <p:nvPr/>
          </p:nvSpPr>
          <p:spPr>
            <a:xfrm>
              <a:off x="5962074" y="2840246"/>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 name="Google Shape;323;p48">
              <a:extLst>
                <a:ext uri="{FF2B5EF4-FFF2-40B4-BE49-F238E27FC236}">
                  <a16:creationId xmlns:a16="http://schemas.microsoft.com/office/drawing/2014/main" id="{90941AA5-D11E-4EC4-9A74-2D2D8ED579A9}"/>
                </a:ext>
              </a:extLst>
            </p:cNvPr>
            <p:cNvSpPr txBox="1"/>
            <p:nvPr/>
          </p:nvSpPr>
          <p:spPr>
            <a:xfrm>
              <a:off x="5990666" y="2868838"/>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Things Never Thought Of</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10" name="Rectangle 9">
            <a:extLst>
              <a:ext uri="{FF2B5EF4-FFF2-40B4-BE49-F238E27FC236}">
                <a16:creationId xmlns:a16="http://schemas.microsoft.com/office/drawing/2014/main" id="{DB727D9B-41BB-405C-9A42-A617B5488BF3}"/>
              </a:ext>
            </a:extLst>
          </p:cNvPr>
          <p:cNvSpPr/>
          <p:nvPr/>
        </p:nvSpPr>
        <p:spPr>
          <a:xfrm>
            <a:off x="984733" y="456230"/>
            <a:ext cx="7201691" cy="707886"/>
          </a:xfrm>
          <a:prstGeom prst="rect">
            <a:avLst/>
          </a:prstGeom>
        </p:spPr>
        <p:txBody>
          <a:bodyPr wrap="square">
            <a:spAutoFit/>
          </a:bodyPr>
          <a:lstStyle/>
          <a:p>
            <a:r>
              <a:rPr lang="en" sz="4000" b="1" dirty="0">
                <a:latin typeface="Calibri"/>
                <a:cs typeface="Calibri"/>
                <a:sym typeface="Calibri"/>
              </a:rPr>
              <a:t>Example Risks to Ground Water </a:t>
            </a:r>
            <a:endParaRPr lang="en-US" dirty="0"/>
          </a:p>
        </p:txBody>
      </p:sp>
    </p:spTree>
    <p:extLst>
      <p:ext uri="{BB962C8B-B14F-4D97-AF65-F5344CB8AC3E}">
        <p14:creationId xmlns:p14="http://schemas.microsoft.com/office/powerpoint/2010/main" val="390930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311700" y="4801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Postharvest Water </a:t>
            </a:r>
            <a:endParaRPr dirty="0">
              <a:solidFill>
                <a:srgbClr val="000000"/>
              </a:solidFill>
            </a:endParaRPr>
          </a:p>
        </p:txBody>
      </p:sp>
      <p:sp>
        <p:nvSpPr>
          <p:cNvPr id="336" name="Google Shape;336;p50"/>
          <p:cNvSpPr txBox="1">
            <a:spLocks noGrp="1"/>
          </p:cNvSpPr>
          <p:nvPr>
            <p:ph type="body" idx="1"/>
          </p:nvPr>
        </p:nvSpPr>
        <p:spPr>
          <a:xfrm>
            <a:off x="311700" y="1545212"/>
            <a:ext cx="8520600" cy="16740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 dirty="0">
                <a:solidFill>
                  <a:srgbClr val="434343"/>
                </a:solidFill>
              </a:rPr>
              <a:t>Postharvest water refers to water used </a:t>
            </a:r>
            <a:r>
              <a:rPr lang="en" i="1" dirty="0">
                <a:solidFill>
                  <a:srgbClr val="434343"/>
                </a:solidFill>
              </a:rPr>
              <a:t>during and after harvest</a:t>
            </a:r>
            <a:r>
              <a:rPr lang="en" dirty="0">
                <a:solidFill>
                  <a:srgbClr val="434343"/>
                </a:solidFill>
              </a:rPr>
              <a:t> - rinsing, washing, flumes, dump tanks, cooling, ice making, wax, cleaning, hand washing, etc. </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37" name="Google Shape;337;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050" y="3276600"/>
            <a:ext cx="2917025" cy="1932050"/>
          </a:xfrm>
          <a:prstGeom prst="rect">
            <a:avLst/>
          </a:prstGeom>
          <a:noFill/>
          <a:ln>
            <a:noFill/>
          </a:ln>
        </p:spPr>
      </p:pic>
      <p:pic>
        <p:nvPicPr>
          <p:cNvPr id="338" name="Google Shape;338;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3750" y="3276600"/>
            <a:ext cx="2790774" cy="1932050"/>
          </a:xfrm>
          <a:prstGeom prst="rect">
            <a:avLst/>
          </a:prstGeom>
          <a:noFill/>
          <a:ln>
            <a:noFill/>
          </a:ln>
        </p:spPr>
      </p:pic>
      <p:pic>
        <p:nvPicPr>
          <p:cNvPr id="339" name="Google Shape;339;p50"/>
          <p:cNvPicPr preferRelativeResize="0"/>
          <p:nvPr/>
        </p:nvPicPr>
        <p:blipFill rotWithShape="1">
          <a:blip r:embed="rId5">
            <a:alphaModFix/>
          </a:blip>
          <a:srcRect/>
          <a:stretch/>
        </p:blipFill>
        <p:spPr>
          <a:xfrm>
            <a:off x="3536050" y="4479850"/>
            <a:ext cx="2215725" cy="1836350"/>
          </a:xfrm>
          <a:prstGeom prst="rect">
            <a:avLst/>
          </a:prstGeom>
          <a:noFill/>
          <a:ln>
            <a:noFill/>
          </a:ln>
        </p:spPr>
      </p:pic>
      <p:pic>
        <p:nvPicPr>
          <p:cNvPr id="340" name="Google Shape;340;p5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46400" y="2471275"/>
            <a:ext cx="2205375" cy="1767575"/>
          </a:xfrm>
          <a:prstGeom prst="rect">
            <a:avLst/>
          </a:prstGeom>
          <a:solidFill>
            <a:srgbClr val="ECECEC"/>
          </a:solid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trawberri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2066</Words>
  <Application>Microsoft Office PowerPoint</Application>
  <PresentationFormat>On-screen Show (4:3)</PresentationFormat>
  <Paragraphs>273</Paragraphs>
  <Slides>35</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Source Sans Pro</vt:lpstr>
      <vt:lpstr>Calibri</vt:lpstr>
      <vt:lpstr>Roboto</vt:lpstr>
      <vt:lpstr>Arial</vt:lpstr>
      <vt:lpstr>Raleway</vt:lpstr>
      <vt:lpstr>Plum</vt:lpstr>
      <vt:lpstr>Office Theme</vt:lpstr>
      <vt:lpstr>5_Strawberries</vt:lpstr>
      <vt:lpstr> Annual Training for Farm Supervisors </vt:lpstr>
      <vt:lpstr>Who is this training for?</vt:lpstr>
      <vt:lpstr>PowerPoint Presentation</vt:lpstr>
      <vt:lpstr>Agricultural Water</vt:lpstr>
      <vt:lpstr>Agricultural Water </vt:lpstr>
      <vt:lpstr>Production Water </vt:lpstr>
      <vt:lpstr>Example Risks to Surface Water </vt:lpstr>
      <vt:lpstr>PowerPoint Presentation</vt:lpstr>
      <vt:lpstr>Postharvest Water </vt:lpstr>
      <vt:lpstr>Postharvest Water Management</vt:lpstr>
      <vt:lpstr>Postharvest Water Management</vt:lpstr>
      <vt:lpstr>Agricultural Water Resources</vt:lpstr>
      <vt:lpstr>Biological Soil Amendments</vt:lpstr>
      <vt:lpstr>Biological Soil Amendments</vt:lpstr>
      <vt:lpstr>BSAAO Resources</vt:lpstr>
      <vt:lpstr>Domesticated and Wild Animals</vt:lpstr>
      <vt:lpstr>Wildlife</vt:lpstr>
      <vt:lpstr>Domesticated Animals</vt:lpstr>
      <vt:lpstr>PowerPoint Presentation</vt:lpstr>
      <vt:lpstr>Field Assessments</vt:lpstr>
      <vt:lpstr>Agricultural Workers &amp; Visitors</vt:lpstr>
      <vt:lpstr>Agricultural Workers</vt:lpstr>
      <vt:lpstr>Portable Hand Washing Station</vt:lpstr>
      <vt:lpstr>Portable Hand Washing Station</vt:lpstr>
      <vt:lpstr>Portable Hand Washing Station</vt:lpstr>
      <vt:lpstr>Visitors</vt:lpstr>
      <vt:lpstr>Equipment, Tools, &amp; Buildings</vt:lpstr>
      <vt:lpstr>Equipment, Tools, &amp; Buildings</vt:lpstr>
      <vt:lpstr>The Risk from Biofilms </vt:lpstr>
      <vt:lpstr>Developing an SOP</vt:lpstr>
      <vt:lpstr>The Equipment Challenge</vt:lpstr>
      <vt:lpstr>Biofilm Control</vt:lpstr>
      <vt:lpstr>Packing Line Virtual Tour</vt:lpstr>
      <vt:lpstr>Outdoor Packinghouse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Requirement for Agricultural Workers</dc:title>
  <dc:creator>Karen Blakeslee</dc:creator>
  <cp:lastModifiedBy>Karen Blakeslee</cp:lastModifiedBy>
  <cp:revision>160</cp:revision>
  <dcterms:modified xsi:type="dcterms:W3CDTF">2021-09-13T15:55:22Z</dcterms:modified>
</cp:coreProperties>
</file>