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08" r:id="rId2"/>
    <p:sldId id="409" r:id="rId3"/>
    <p:sldId id="410" r:id="rId4"/>
    <p:sldId id="428" r:id="rId5"/>
    <p:sldId id="429" r:id="rId6"/>
    <p:sldId id="430" r:id="rId7"/>
    <p:sldId id="431" r:id="rId8"/>
    <p:sldId id="432" r:id="rId9"/>
    <p:sldId id="433" r:id="rId10"/>
    <p:sldId id="434" r:id="rId11"/>
    <p:sldId id="435" r:id="rId12"/>
    <p:sldId id="436" r:id="rId13"/>
    <p:sldId id="437" r:id="rId14"/>
    <p:sldId id="438" r:id="rId15"/>
    <p:sldId id="426" r:id="rId16"/>
    <p:sldId id="439" r:id="rId17"/>
    <p:sldId id="324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374" autoAdjust="0"/>
    <p:restoredTop sz="94660"/>
  </p:normalViewPr>
  <p:slideViewPr>
    <p:cSldViewPr>
      <p:cViewPr varScale="1">
        <p:scale>
          <a:sx n="68" d="100"/>
          <a:sy n="68" d="100"/>
        </p:scale>
        <p:origin x="-989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9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6A9B20D-2626-42D2-A3E2-C955BEAD259B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E330764-437F-4122-96D1-DCF851F08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24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BF62D-EFD4-4BF1-9688-35CD59648486}" type="datetimeFigureOut">
              <a:rPr lang="en-US" smtClean="0"/>
              <a:t>8/24/2015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079C6-7DC7-473A-8A1D-6CE1D4170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421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70175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4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9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78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896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9771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63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230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80A4E3F-5541-48AA-B2F9-F388E02EACFE}" type="datetimeFigureOut">
              <a:rPr lang="en-US"/>
              <a:pPr>
                <a:defRPr/>
              </a:pPr>
              <a:t>8/24/2015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89399A5-88D0-4171-B0D2-41CBDD491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756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1525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2221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9070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1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-state.edu/foodsafety/topics/preparation.html" TargetMode="External"/><Relationship Id="rId2" Type="http://schemas.openxmlformats.org/officeDocument/2006/relationships/hyperlink" Target="http://www.bookstore.ksre.ksu.edu/pubs/MF3213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safety.gov/keep/events/parties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sre.ksu.edu/foodsafety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4"/>
          <p:cNvSpPr>
            <a:spLocks noGrp="1"/>
          </p:cNvSpPr>
          <p:nvPr>
            <p:ph type="ctrTitle"/>
          </p:nvPr>
        </p:nvSpPr>
        <p:spPr>
          <a:xfrm>
            <a:off x="381000" y="990600"/>
            <a:ext cx="8458200" cy="1470025"/>
          </a:xfrm>
        </p:spPr>
        <p:txBody>
          <a:bodyPr/>
          <a:lstStyle/>
          <a:p>
            <a:pPr eaLnBrk="1" hangingPunct="1"/>
            <a:r>
              <a:rPr lang="en-US" altLang="en-US" sz="4800" i="1" dirty="0" smtClean="0">
                <a:ea typeface="ＭＳ Ｐゴシック" pitchFamily="34" charset="-128"/>
              </a:rPr>
              <a:t>Volunteer Quantity Cooking Safety</a:t>
            </a: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981200"/>
          </a:xfrm>
        </p:spPr>
        <p:txBody>
          <a:bodyPr/>
          <a:lstStyle/>
          <a:p>
            <a:pPr eaLnBrk="1" hangingPunct="1"/>
            <a:r>
              <a:rPr lang="en-US" altLang="en-US" sz="2800" i="1" dirty="0" smtClean="0">
                <a:solidFill>
                  <a:srgbClr val="898989"/>
                </a:solidFill>
                <a:ea typeface="ＭＳ Ｐゴシック" pitchFamily="34" charset="-128"/>
              </a:rPr>
              <a:t>Londa Nwadike</a:t>
            </a:r>
          </a:p>
          <a:p>
            <a:pPr eaLnBrk="1" hangingPunct="1"/>
            <a:r>
              <a:rPr lang="en-US" altLang="en-US" sz="2800" i="1" dirty="0" smtClean="0">
                <a:solidFill>
                  <a:srgbClr val="898989"/>
                </a:solidFill>
                <a:ea typeface="ＭＳ Ｐゴシック" pitchFamily="34" charset="-128"/>
              </a:rPr>
              <a:t>Extension Consumer Food Safety Specialist</a:t>
            </a:r>
          </a:p>
          <a:p>
            <a:pPr eaLnBrk="1" hangingPunct="1"/>
            <a:r>
              <a:rPr lang="en-US" altLang="en-US" sz="2800" i="1" dirty="0" smtClean="0">
                <a:solidFill>
                  <a:srgbClr val="898989"/>
                </a:solidFill>
                <a:ea typeface="ＭＳ Ｐゴシック" pitchFamily="34" charset="-128"/>
              </a:rPr>
              <a:t>University of Missouri/                          Kansas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262723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allow perishables at 40-140F for &gt; 2 </a:t>
            </a:r>
            <a:r>
              <a:rPr lang="en-US" dirty="0" err="1" smtClean="0"/>
              <a:t>hrs</a:t>
            </a:r>
            <a:endParaRPr lang="en-US" dirty="0" smtClean="0"/>
          </a:p>
          <a:p>
            <a:r>
              <a:rPr lang="en-US" dirty="0" smtClean="0"/>
              <a:t>Transport in clean vehicles, cover to protect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52600" y="2819400"/>
            <a:ext cx="23495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 descr="microfiber car hammock seat protector our dog hammock seat cover ...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419600" y="2971800"/>
            <a:ext cx="3270422" cy="3361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1027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Serving food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If reheating, 165F within 2 hours (microwave, stovetop, oven)</a:t>
            </a:r>
          </a:p>
          <a:p>
            <a:r>
              <a:rPr lang="en-US" dirty="0" smtClean="0"/>
              <a:t>Hold hot foods (covered) </a:t>
            </a:r>
            <a:r>
              <a:rPr lang="en-US" u="sng" dirty="0" smtClean="0"/>
              <a:t>&gt;</a:t>
            </a:r>
            <a:r>
              <a:rPr lang="en-US" dirty="0" smtClean="0"/>
              <a:t>140F. Check temp!</a:t>
            </a:r>
          </a:p>
          <a:p>
            <a:r>
              <a:rPr lang="en-US" dirty="0" smtClean="0"/>
              <a:t>Hold cold foods at </a:t>
            </a:r>
            <a:r>
              <a:rPr lang="en-US" u="sng" dirty="0" smtClean="0"/>
              <a:t>&lt;</a:t>
            </a:r>
            <a:r>
              <a:rPr lang="en-US" dirty="0" smtClean="0"/>
              <a:t>40F. </a:t>
            </a:r>
          </a:p>
          <a:p>
            <a:r>
              <a:rPr lang="en-US" dirty="0" smtClean="0"/>
              <a:t>Even if wearing gloves, still need to wash hands</a:t>
            </a:r>
          </a:p>
          <a:p>
            <a:r>
              <a:rPr lang="en-US" dirty="0" smtClean="0"/>
              <a:t>No bare-hand contact with RTE foods</a:t>
            </a:r>
          </a:p>
          <a:p>
            <a:r>
              <a:rPr lang="en-US" dirty="0" smtClean="0"/>
              <a:t>New plate every time guests go to buffet</a:t>
            </a:r>
          </a:p>
          <a:p>
            <a:endParaRPr lang="en-US" dirty="0"/>
          </a:p>
        </p:txBody>
      </p:sp>
      <p:pic>
        <p:nvPicPr>
          <p:cNvPr id="4" name="Picture 7" descr="freshcidertemp-internal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43800" y="4803495"/>
            <a:ext cx="1608138" cy="207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8" descr="http://ecx.images-amazon.com/images/I/71ii%2Bigp1HL._SL1500_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26011" y="5539540"/>
            <a:ext cx="1970087" cy="136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8226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Cleaning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4678363"/>
          </a:xfrm>
        </p:spPr>
        <p:txBody>
          <a:bodyPr/>
          <a:lstStyle/>
          <a:p>
            <a:r>
              <a:rPr lang="en-US" dirty="0" smtClean="0"/>
              <a:t>Wash and sanitize countertops</a:t>
            </a:r>
          </a:p>
          <a:p>
            <a:pPr lvl="1"/>
            <a:r>
              <a:rPr lang="en-US" dirty="0" smtClean="0"/>
              <a:t>Make sanitizer every 3-4 hours </a:t>
            </a:r>
          </a:p>
          <a:p>
            <a:pPr lvl="2"/>
            <a:r>
              <a:rPr lang="en-US" dirty="0" smtClean="0"/>
              <a:t>1 tsp bleach to 1 gallon water</a:t>
            </a:r>
          </a:p>
          <a:p>
            <a:r>
              <a:rPr lang="en-US" dirty="0" smtClean="0"/>
              <a:t>If commercial dishwasher not available, 3 sinks</a:t>
            </a:r>
          </a:p>
          <a:p>
            <a:pPr lvl="1"/>
            <a:r>
              <a:rPr lang="en-US" dirty="0" smtClean="0"/>
              <a:t>clean sink first</a:t>
            </a:r>
          </a:p>
          <a:p>
            <a:pPr lvl="1"/>
            <a:r>
              <a:rPr lang="en-US" dirty="0" smtClean="0"/>
              <a:t>Sanitize- could also use hot water (&gt;170F) for 30 sec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676400" y="3888936"/>
            <a:ext cx="6159172" cy="2969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58000" y="5410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www.haverford.edu</a:t>
            </a:r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98708" y="212124"/>
            <a:ext cx="945292" cy="2171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5800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Leftovers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/>
          <a:lstStyle/>
          <a:p>
            <a:r>
              <a:rPr lang="en-US" dirty="0" smtClean="0"/>
              <a:t>Do NOT reuse foods that have been served</a:t>
            </a:r>
          </a:p>
          <a:p>
            <a:pPr lvl="1"/>
            <a:r>
              <a:rPr lang="en-US" dirty="0" smtClean="0"/>
              <a:t>(Put out on a buffet or put on a plate at a table)</a:t>
            </a:r>
          </a:p>
          <a:p>
            <a:r>
              <a:rPr lang="en-US" dirty="0" smtClean="0"/>
              <a:t>Foods prepared but not served can be reused</a:t>
            </a:r>
          </a:p>
          <a:p>
            <a:pPr lvl="1"/>
            <a:r>
              <a:rPr lang="en-US" dirty="0" smtClean="0"/>
              <a:t>Must have been held at proper temp, cooled properly</a:t>
            </a:r>
          </a:p>
          <a:p>
            <a:r>
              <a:rPr lang="en-US" dirty="0" smtClean="0"/>
              <a:t>Reuse prepared but not served food within 1-2 days</a:t>
            </a:r>
            <a:endParaRPr lang="en-US" dirty="0"/>
          </a:p>
        </p:txBody>
      </p:sp>
      <p:pic>
        <p:nvPicPr>
          <p:cNvPr id="4" name="Picture 2" descr="C:\Users\lnwadike\AppData\Local\Microsoft\Windows\Temporary Internet Files\Content.Outlook\5E2D0PUW\DSC_0009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5400000">
            <a:off x="5270079" y="4217695"/>
            <a:ext cx="1956643" cy="3352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Wasting food is wreaking havoc on the environment, scientists say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62100" y="5015041"/>
            <a:ext cx="2857500" cy="185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ultiply 4"/>
          <p:cNvSpPr/>
          <p:nvPr/>
        </p:nvSpPr>
        <p:spPr>
          <a:xfrm>
            <a:off x="1562100" y="5015041"/>
            <a:ext cx="3467100" cy="2071559"/>
          </a:xfrm>
          <a:prstGeom prst="mathMultiply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46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a list of the top items to work on before preparing a larger than normal meal</a:t>
            </a:r>
            <a:endParaRPr lang="en-US" dirty="0"/>
          </a:p>
        </p:txBody>
      </p:sp>
      <p:pic>
        <p:nvPicPr>
          <p:cNvPr id="10242" name="Picture 2" descr="http://mealsonwheelsofwesternbroome.com/images/vol-dinner-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05776" y="2895600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362700" y="5072062"/>
            <a:ext cx="2705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</a:t>
            </a:r>
            <a:r>
              <a:rPr lang="en-US" sz="1200" dirty="0" smtClean="0"/>
              <a:t>ealsonwheelsofwesternbroome.com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71904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pPr eaLnBrk="1" hangingPunct="1"/>
            <a:r>
              <a:rPr lang="en-US" altLang="en-US" sz="5200" smtClean="0">
                <a:ea typeface="ＭＳ Ｐゴシック" pitchFamily="34" charset="-128"/>
              </a:rPr>
              <a:t>Additional information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225" y="1143000"/>
            <a:ext cx="9144000" cy="49831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ＭＳ Ｐゴシック" pitchFamily="34" charset="-128"/>
              </a:rPr>
              <a:t>Volunteer Quantity Cooking Safety Fact Sheet</a:t>
            </a:r>
          </a:p>
          <a:p>
            <a:pPr lvl="1">
              <a:defRPr/>
            </a:pPr>
            <a:r>
              <a:rPr lang="en-US" altLang="en-US" sz="2400" dirty="0" smtClean="0">
                <a:ea typeface="ＭＳ Ｐゴシック" pitchFamily="34" charset="-128"/>
                <a:hlinkClick r:id="rId2"/>
              </a:rPr>
              <a:t>www.bookstore.ksre.ksu.edu/pubs/MF3213.pdf</a:t>
            </a:r>
            <a:endParaRPr lang="en-US" altLang="en-US" sz="2400" dirty="0" smtClean="0">
              <a:ea typeface="ＭＳ Ｐゴシック" pitchFamily="34" charset="-128"/>
            </a:endParaRPr>
          </a:p>
          <a:p>
            <a:pPr lvl="1">
              <a:defRPr/>
            </a:pPr>
            <a:endParaRPr lang="en-US" altLang="en-US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r>
              <a:rPr lang="en-US" altLang="en-US" dirty="0" smtClean="0">
                <a:ea typeface="ＭＳ Ｐゴシック" pitchFamily="34" charset="-128"/>
              </a:rPr>
              <a:t>KSRE Safe Food Preparation webpage: </a:t>
            </a:r>
          </a:p>
          <a:p>
            <a:pPr lvl="1">
              <a:defRPr/>
            </a:pPr>
            <a:r>
              <a:rPr lang="en-US" altLang="en-US" dirty="0" smtClean="0">
                <a:ea typeface="ＭＳ Ｐゴシック" pitchFamily="34" charset="-128"/>
                <a:hlinkClick r:id="rId3"/>
              </a:rPr>
              <a:t>www.k-state.edu/foodsafety/topics/preparation.html</a:t>
            </a:r>
            <a:r>
              <a:rPr lang="en-US" altLang="en-US" dirty="0" smtClean="0">
                <a:ea typeface="ＭＳ Ｐゴシック" pitchFamily="34" charset="-128"/>
              </a:rPr>
              <a:t> </a:t>
            </a:r>
          </a:p>
          <a:p>
            <a:pPr eaLnBrk="1" hangingPunct="1">
              <a:defRPr/>
            </a:pPr>
            <a:endParaRPr lang="en-US" altLang="en-US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r>
              <a:rPr lang="en-US" altLang="en-US" dirty="0" smtClean="0">
                <a:ea typeface="ＭＳ Ｐゴシック" pitchFamily="34" charset="-128"/>
              </a:rPr>
              <a:t>Food Safety.gov</a:t>
            </a:r>
          </a:p>
          <a:p>
            <a:pPr marL="457200" lvl="1" indent="0" eaLnBrk="1" hangingPunct="1">
              <a:buFont typeface="Arial" charset="0"/>
              <a:buNone/>
              <a:defRPr/>
            </a:pPr>
            <a:r>
              <a:rPr lang="en-US" altLang="en-US" dirty="0" smtClean="0">
                <a:ea typeface="ＭＳ Ｐゴシック" pitchFamily="34" charset="-128"/>
                <a:hlinkClick r:id="rId4"/>
              </a:rPr>
              <a:t>www.foodsafety.gov/keep/events/parties</a:t>
            </a:r>
            <a:endParaRPr lang="en-US" altLang="en-US" dirty="0" smtClean="0">
              <a:ea typeface="ＭＳ Ｐゴシック" pitchFamily="34" charset="-128"/>
            </a:endParaRPr>
          </a:p>
          <a:p>
            <a:pPr marL="457200" lvl="1" indent="0" eaLnBrk="1" hangingPunct="1">
              <a:buFont typeface="Arial" charset="0"/>
              <a:buNone/>
              <a:defRPr/>
            </a:pPr>
            <a:endParaRPr lang="en-US" altLang="en-US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endParaRPr lang="en-US" altLang="en-US" dirty="0" smtClean="0">
              <a:ea typeface="ＭＳ Ｐゴシック" pitchFamily="34" charset="-128"/>
            </a:endParaRPr>
          </a:p>
          <a:p>
            <a:pPr lvl="1" eaLnBrk="1" hangingPunct="1">
              <a:defRPr/>
            </a:pPr>
            <a:endParaRPr lang="en-US" altLang="en-US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endParaRPr lang="en-US" altLang="en-US" sz="1400" dirty="0" smtClean="0">
              <a:ea typeface="ＭＳ Ｐゴシック" pitchFamily="34" charset="-128"/>
            </a:endParaRPr>
          </a:p>
          <a:p>
            <a:pPr lvl="1" eaLnBrk="1" hangingPunct="1">
              <a:defRPr/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20484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176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4343400" cy="1143000"/>
          </a:xfrm>
        </p:spPr>
        <p:txBody>
          <a:bodyPr anchor="t"/>
          <a:lstStyle/>
          <a:p>
            <a:pPr eaLnBrk="1" hangingPunct="1"/>
            <a:r>
              <a:rPr lang="en-US" altLang="en-US" sz="6000" b="1" smtClean="0">
                <a:ea typeface="ＭＳ Ｐゴシック" pitchFamily="34" charset="-128"/>
              </a:rPr>
              <a:t/>
            </a:r>
            <a:br>
              <a:rPr lang="en-US" altLang="en-US" sz="6000" b="1" smtClean="0">
                <a:ea typeface="ＭＳ Ｐゴシック" pitchFamily="34" charset="-128"/>
              </a:rPr>
            </a:br>
            <a:r>
              <a:rPr lang="en-US" altLang="en-US" sz="6000" b="1" smtClean="0">
                <a:ea typeface="ＭＳ Ｐゴシック" pitchFamily="34" charset="-128"/>
              </a:rPr>
              <a:t/>
            </a:r>
            <a:br>
              <a:rPr lang="en-US" altLang="en-US" sz="6000" b="1" smtClean="0">
                <a:ea typeface="ＭＳ Ｐゴシック" pitchFamily="34" charset="-128"/>
              </a:rPr>
            </a:br>
            <a:endParaRPr lang="en-GB" altLang="en-US" sz="6000" b="1" smtClean="0">
              <a:ea typeface="ＭＳ Ｐゴシック" pitchFamily="34" charset="-12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8229600" cy="838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4000" b="1" i="1" dirty="0" smtClean="0">
                <a:ea typeface="ＭＳ Ｐゴシック" pitchFamily="34" charset="-128"/>
              </a:rPr>
              <a:t>Questions?  </a:t>
            </a:r>
          </a:p>
          <a:p>
            <a:pPr algn="ctr" eaLnBrk="1" hangingPunct="1">
              <a:buFontTx/>
              <a:buNone/>
            </a:pPr>
            <a:endParaRPr lang="en-US" altLang="en-US" b="1" i="1" dirty="0" smtClean="0">
              <a:ea typeface="ＭＳ Ｐゴシック" pitchFamily="34" charset="-128"/>
            </a:endParaRPr>
          </a:p>
          <a:p>
            <a:pPr algn="ctr" eaLnBrk="1" hangingPunct="1">
              <a:buFontTx/>
              <a:buNone/>
            </a:pPr>
            <a:r>
              <a:rPr lang="en-US" altLang="en-US" b="1" i="1" dirty="0" smtClean="0">
                <a:ea typeface="ＭＳ Ｐゴシック" pitchFamily="34" charset="-128"/>
              </a:rPr>
              <a:t>Thank you </a:t>
            </a:r>
          </a:p>
          <a:p>
            <a:pPr algn="ctr" eaLnBrk="1" hangingPunct="1">
              <a:buFontTx/>
              <a:buNone/>
            </a:pPr>
            <a:r>
              <a:rPr lang="en-US" altLang="en-US" b="1" i="1" dirty="0" smtClean="0">
                <a:ea typeface="ＭＳ Ｐゴシック" pitchFamily="34" charset="-128"/>
              </a:rPr>
              <a:t>for your attention!</a:t>
            </a:r>
            <a:endParaRPr lang="en-GB" altLang="en-US" b="1" i="1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412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itchFamily="34" charset="-128"/>
              </a:rPr>
              <a:t>Contact Details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991600" cy="4754563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Tx/>
              <a:buNone/>
              <a:defRPr/>
            </a:pPr>
            <a:r>
              <a:rPr lang="en-US" dirty="0" smtClean="0"/>
              <a:t>Londa </a:t>
            </a:r>
            <a:r>
              <a:rPr lang="en-US" dirty="0" err="1" smtClean="0"/>
              <a:t>Nwadike</a:t>
            </a:r>
            <a:r>
              <a:rPr lang="en-US" dirty="0" smtClean="0"/>
              <a:t> 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Extension Consumer Food Safety Specialist 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dirty="0" smtClean="0"/>
              <a:t>Kansas State </a:t>
            </a:r>
            <a:r>
              <a:rPr lang="en-US" dirty="0"/>
              <a:t>University/ University of </a:t>
            </a:r>
            <a:r>
              <a:rPr lang="en-US" dirty="0" smtClean="0"/>
              <a:t>Missouri</a:t>
            </a:r>
            <a:br>
              <a:rPr lang="en-US" dirty="0" smtClean="0"/>
            </a:br>
            <a:endParaRPr lang="en-US" dirty="0" smtClean="0"/>
          </a:p>
          <a:p>
            <a:pPr marL="0" indent="0" eaLnBrk="1" hangingPunct="1">
              <a:spcBef>
                <a:spcPts val="0"/>
              </a:spcBef>
              <a:buFontTx/>
              <a:buNone/>
              <a:defRPr/>
            </a:pPr>
            <a:r>
              <a:rPr lang="en-US" dirty="0" smtClean="0"/>
              <a:t>Phone: 913 307 7391</a:t>
            </a:r>
            <a:br>
              <a:rPr lang="en-US" dirty="0" smtClean="0"/>
            </a:br>
            <a:r>
              <a:rPr lang="en-US" dirty="0" smtClean="0"/>
              <a:t>Email: lnwadike@ksu.edu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dirty="0" smtClean="0">
                <a:hlinkClick r:id="rId2"/>
              </a:rPr>
              <a:t>www.ksre.ksu.edu/foodsafety/</a:t>
            </a:r>
            <a:r>
              <a:rPr lang="en-US" dirty="0" smtClean="0"/>
              <a:t> </a:t>
            </a:r>
            <a:endParaRPr lang="en-US" sz="1800" dirty="0" smtClean="0"/>
          </a:p>
          <a:p>
            <a:pPr marL="0" indent="0" eaLnBrk="1" hangingPunct="1">
              <a:buFontTx/>
              <a:buNone/>
              <a:defRPr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2970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824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5554663" cy="1143000"/>
          </a:xfrm>
        </p:spPr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Presentation outline	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229600" cy="4830763"/>
          </a:xfrm>
        </p:spPr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Why is this topic important? </a:t>
            </a:r>
          </a:p>
          <a:p>
            <a:r>
              <a:rPr lang="en-US" altLang="en-US" dirty="0" smtClean="0">
                <a:ea typeface="ＭＳ Ｐゴシック" pitchFamily="34" charset="-128"/>
              </a:rPr>
              <a:t>Key food safety practices</a:t>
            </a:r>
          </a:p>
          <a:p>
            <a:pPr lvl="1"/>
            <a:r>
              <a:rPr lang="en-US" altLang="en-US" dirty="0" smtClean="0">
                <a:ea typeface="ＭＳ Ｐゴシック" pitchFamily="34" charset="-128"/>
              </a:rPr>
              <a:t>Planning </a:t>
            </a:r>
          </a:p>
          <a:p>
            <a:pPr lvl="1"/>
            <a:r>
              <a:rPr lang="en-US" altLang="en-US" dirty="0" smtClean="0">
                <a:ea typeface="ＭＳ Ｐゴシック" pitchFamily="34" charset="-128"/>
              </a:rPr>
              <a:t>Personnel</a:t>
            </a:r>
          </a:p>
          <a:p>
            <a:pPr lvl="1"/>
            <a:r>
              <a:rPr lang="en-US" altLang="en-US" dirty="0" smtClean="0">
                <a:ea typeface="ＭＳ Ｐゴシック" pitchFamily="34" charset="-128"/>
              </a:rPr>
              <a:t>Shopping</a:t>
            </a:r>
          </a:p>
          <a:p>
            <a:pPr lvl="1"/>
            <a:r>
              <a:rPr lang="en-US" altLang="en-US" dirty="0" smtClean="0">
                <a:ea typeface="ＭＳ Ｐゴシック" pitchFamily="34" charset="-128"/>
              </a:rPr>
              <a:t>Storing</a:t>
            </a:r>
          </a:p>
          <a:p>
            <a:pPr lvl="1"/>
            <a:r>
              <a:rPr lang="en-US" altLang="en-US" dirty="0" smtClean="0">
                <a:ea typeface="ＭＳ Ｐゴシック" pitchFamily="34" charset="-128"/>
              </a:rPr>
              <a:t>Preparing food</a:t>
            </a:r>
          </a:p>
          <a:p>
            <a:pPr lvl="1"/>
            <a:r>
              <a:rPr lang="en-US" altLang="en-US" dirty="0" smtClean="0">
                <a:ea typeface="ＭＳ Ｐゴシック" pitchFamily="34" charset="-128"/>
              </a:rPr>
              <a:t>Cleaning up</a:t>
            </a:r>
          </a:p>
        </p:txBody>
      </p:sp>
      <p:pic>
        <p:nvPicPr>
          <p:cNvPr id="1026" name="Picture 2" descr="http://www.pmc.org/sites/pmc.org/files/panmasschallenge.files.wordpress.com/2011/03/volunteers-cooking153_pmc_highlights_2010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657600" y="2925089"/>
            <a:ext cx="5475514" cy="3932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0" y="6324600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www.pmc.org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61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66750" y="152400"/>
            <a:ext cx="8229600" cy="1143000"/>
          </a:xfrm>
        </p:spPr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Why is Food Safety Important for Volunteer Quantity Cooks? 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686800" cy="4297363"/>
          </a:xfrm>
        </p:spPr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Food- builds community, money maker</a:t>
            </a:r>
          </a:p>
          <a:p>
            <a:pPr lvl="1"/>
            <a:r>
              <a:rPr lang="en-US" altLang="en-US" dirty="0" smtClean="0">
                <a:ea typeface="ＭＳ Ｐゴシック" pitchFamily="34" charset="-128"/>
              </a:rPr>
              <a:t>Fundraising dinners, concession stands, community meals, family reunions, funeral meals, etc. </a:t>
            </a:r>
          </a:p>
          <a:p>
            <a:r>
              <a:rPr lang="en-US" altLang="en-US" dirty="0" smtClean="0">
                <a:ea typeface="ＭＳ Ｐゴシック" pitchFamily="34" charset="-128"/>
              </a:rPr>
              <a:t>Volunteer cooks, few regulations</a:t>
            </a:r>
          </a:p>
          <a:p>
            <a:r>
              <a:rPr lang="en-US" altLang="en-US" dirty="0" smtClean="0">
                <a:ea typeface="ＭＳ Ｐゴシック" pitchFamily="34" charset="-128"/>
              </a:rPr>
              <a:t>Large quantities different than small</a:t>
            </a:r>
          </a:p>
          <a:p>
            <a:pPr lvl="1"/>
            <a:r>
              <a:rPr lang="en-US" altLang="en-US" dirty="0" smtClean="0">
                <a:ea typeface="ＭＳ Ｐゴシック" pitchFamily="34" charset="-128"/>
              </a:rPr>
              <a:t>Need proper equipment </a:t>
            </a:r>
          </a:p>
        </p:txBody>
      </p:sp>
      <p:pic>
        <p:nvPicPr>
          <p:cNvPr id="2052" name="Picture 4" descr="http://3.bp.blogspot.com/-1avjuD5TAJg/TvpB6yArfZI/AAAAAAAACZo/upgOEmnQBks/s1600/full-refrigerator-723806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934200" y="3073655"/>
            <a:ext cx="2247900" cy="3784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7018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/>
          <a:lstStyle/>
          <a:p>
            <a:r>
              <a:rPr lang="en-US" dirty="0" smtClean="0"/>
              <a:t>Why is this important?  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altLang="en-US" dirty="0">
                <a:ea typeface="ＭＳ Ｐゴシック" pitchFamily="34" charset="-128"/>
              </a:rPr>
              <a:t>Foodborne illnesses have occurred </a:t>
            </a:r>
          </a:p>
          <a:p>
            <a:pPr lvl="1"/>
            <a:r>
              <a:rPr lang="en-US" altLang="en-US" dirty="0">
                <a:ea typeface="ＭＳ Ｐゴシック" pitchFamily="34" charset="-128"/>
              </a:rPr>
              <a:t>179 got </a:t>
            </a:r>
            <a:r>
              <a:rPr lang="en-US" altLang="en-US" i="1" dirty="0">
                <a:ea typeface="ＭＳ Ｐゴシック" pitchFamily="34" charset="-128"/>
              </a:rPr>
              <a:t>C </a:t>
            </a:r>
            <a:r>
              <a:rPr lang="en-US" altLang="en-US" i="1" dirty="0" err="1">
                <a:ea typeface="ＭＳ Ｐゴシック" pitchFamily="34" charset="-128"/>
              </a:rPr>
              <a:t>perfringens</a:t>
            </a:r>
            <a:r>
              <a:rPr lang="en-US" altLang="en-US" i="1" dirty="0">
                <a:ea typeface="ＭＳ Ｐゴシック" pitchFamily="34" charset="-128"/>
              </a:rPr>
              <a:t>-</a:t>
            </a:r>
            <a:r>
              <a:rPr lang="en-US" altLang="en-US" dirty="0">
                <a:ea typeface="ＭＳ Ｐゴシック" pitchFamily="34" charset="-128"/>
              </a:rPr>
              <a:t> turkey dinner in KS, 2010</a:t>
            </a:r>
          </a:p>
          <a:p>
            <a:r>
              <a:rPr lang="en-US" dirty="0" smtClean="0"/>
              <a:t>Tarnished reputation, legal repercussions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 descr="http://health.cob.us/_/rsrc/1321379174559/foodborne-illnesses/Turkey.png?height=309&amp;width=4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92086" y="2818121"/>
            <a:ext cx="5257800" cy="406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0872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Check if licensing is needed</a:t>
            </a:r>
          </a:p>
          <a:p>
            <a:pPr lvl="1"/>
            <a:r>
              <a:rPr lang="en-US" dirty="0" smtClean="0"/>
              <a:t>KS: not needed if sold for fundraising purposes</a:t>
            </a:r>
          </a:p>
          <a:p>
            <a:r>
              <a:rPr lang="en-US" dirty="0" smtClean="0"/>
              <a:t>Do NOT serve high risk food</a:t>
            </a:r>
          </a:p>
          <a:p>
            <a:pPr lvl="1"/>
            <a:r>
              <a:rPr lang="en-US" dirty="0" smtClean="0"/>
              <a:t>Raw or undercooked foods</a:t>
            </a:r>
          </a:p>
          <a:p>
            <a:r>
              <a:rPr lang="en-US" dirty="0" smtClean="0"/>
              <a:t>Ensure that equipment and trained personnel are available </a:t>
            </a:r>
            <a:endParaRPr lang="en-US" dirty="0"/>
          </a:p>
        </p:txBody>
      </p:sp>
      <p:pic>
        <p:nvPicPr>
          <p:cNvPr id="4098" name="Picture 2" descr="FDA: Raw Alfalfa Sprouts Contaminated with Salmonel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43944" y="4152360"/>
            <a:ext cx="3590506" cy="2705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006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48400" cy="1143000"/>
          </a:xfrm>
        </p:spPr>
        <p:txBody>
          <a:bodyPr/>
          <a:lstStyle/>
          <a:p>
            <a:r>
              <a:rPr lang="en-US" dirty="0" smtClean="0"/>
              <a:t>Personnel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525963"/>
          </a:xfrm>
        </p:spPr>
        <p:txBody>
          <a:bodyPr/>
          <a:lstStyle/>
          <a:p>
            <a:r>
              <a:rPr lang="en-US" dirty="0" smtClean="0"/>
              <a:t>Wash hands!</a:t>
            </a:r>
          </a:p>
          <a:p>
            <a:pPr lvl="1"/>
            <a:r>
              <a:rPr lang="en-US" dirty="0" smtClean="0"/>
              <a:t>Portable handwashing station info on p 4</a:t>
            </a:r>
          </a:p>
          <a:p>
            <a:r>
              <a:rPr lang="en-US" dirty="0" smtClean="0"/>
              <a:t>Clean clothing and hair restraints</a:t>
            </a:r>
          </a:p>
          <a:p>
            <a:r>
              <a:rPr lang="en-US" dirty="0" smtClean="0"/>
              <a:t>Don’t work if you have an infection, cold</a:t>
            </a:r>
          </a:p>
          <a:p>
            <a:r>
              <a:rPr lang="en-US" dirty="0" smtClean="0"/>
              <a:t>Bandage cuts, disposable glove over</a:t>
            </a:r>
          </a:p>
          <a:p>
            <a:r>
              <a:rPr lang="en-US" dirty="0" smtClean="0"/>
              <a:t>Never smoke, eat, drink in food preparation area</a:t>
            </a:r>
          </a:p>
          <a:p>
            <a:r>
              <a:rPr lang="en-US" dirty="0" smtClean="0"/>
              <a:t>Don’t use cooking utensil to taste food</a:t>
            </a:r>
          </a:p>
        </p:txBody>
      </p:sp>
      <p:pic>
        <p:nvPicPr>
          <p:cNvPr id="4" name="Content Placeholder 4" descr="tempwash.gi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29487" y="1219200"/>
            <a:ext cx="1814513" cy="219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5000" y="195197"/>
            <a:ext cx="1530350" cy="177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8839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Acquire from safe sources- buy or homegrown</a:t>
            </a:r>
          </a:p>
          <a:p>
            <a:r>
              <a:rPr lang="en-US" dirty="0" smtClean="0"/>
              <a:t>Separate meat from RTE foods in cart and bags</a:t>
            </a:r>
          </a:p>
          <a:p>
            <a:r>
              <a:rPr lang="en-US" dirty="0" smtClean="0"/>
              <a:t>Ensure that perishable foods are not in TDZ (40-140F) for &gt;2 hours; 1 hour if &gt; 90F outside</a:t>
            </a:r>
          </a:p>
          <a:p>
            <a:pPr lvl="1"/>
            <a:r>
              <a:rPr lang="en-US" dirty="0" smtClean="0"/>
              <a:t>Bring coolers/ ice if needed</a:t>
            </a:r>
            <a:endParaRPr lang="en-US" dirty="0"/>
          </a:p>
        </p:txBody>
      </p:sp>
      <p:pic>
        <p:nvPicPr>
          <p:cNvPr id="5" name="Picture 2" descr="http://www.clemson.edu/extension/hgic/hot_topics/2009/images/04groc_cart_lg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33800" y="4782065"/>
            <a:ext cx="2684399" cy="2075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4517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059363"/>
          </a:xfrm>
        </p:spPr>
        <p:txBody>
          <a:bodyPr/>
          <a:lstStyle/>
          <a:p>
            <a:r>
              <a:rPr lang="en-US" dirty="0" smtClean="0"/>
              <a:t>Ensure enough clean (refrigerated) storage space</a:t>
            </a:r>
          </a:p>
          <a:p>
            <a:pPr lvl="1"/>
            <a:r>
              <a:rPr lang="en-US" dirty="0" smtClean="0"/>
              <a:t>Don’t overfill refrigerator</a:t>
            </a:r>
          </a:p>
          <a:p>
            <a:r>
              <a:rPr lang="en-US" dirty="0" smtClean="0"/>
              <a:t>Use refrigerator thermometer (&lt;40F)</a:t>
            </a:r>
          </a:p>
          <a:p>
            <a:endParaRPr lang="en-US" sz="4000" dirty="0" smtClean="0"/>
          </a:p>
          <a:p>
            <a:r>
              <a:rPr lang="en-US" dirty="0" smtClean="0"/>
              <a:t>From bottom to top: poultry, ground meat, RTE</a:t>
            </a:r>
          </a:p>
          <a:p>
            <a:r>
              <a:rPr lang="en-US" dirty="0" smtClean="0"/>
              <a:t>Use freezer thermometer, ensure door closes</a:t>
            </a:r>
          </a:p>
          <a:p>
            <a:r>
              <a:rPr lang="en-US" dirty="0" smtClean="0"/>
              <a:t>Store non-perishables on an (easily cleanable) rack</a:t>
            </a:r>
          </a:p>
          <a:p>
            <a:r>
              <a:rPr lang="en-US" dirty="0" smtClean="0"/>
              <a:t>Use only food grade containers for storing</a:t>
            </a:r>
          </a:p>
          <a:p>
            <a:endParaRPr lang="en-US" dirty="0"/>
          </a:p>
        </p:txBody>
      </p:sp>
      <p:pic>
        <p:nvPicPr>
          <p:cNvPr id="4" name="Picture 6" descr="http://www.orchd.com/environmentalhealth/foodHygeine/foodSafety/images/Separate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53200" y="1562100"/>
            <a:ext cx="25908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 descr="Trash can and garbage bin icons in PSD format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930243" y="5325873"/>
            <a:ext cx="1132114" cy="1532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ultiply 4"/>
          <p:cNvSpPr/>
          <p:nvPr/>
        </p:nvSpPr>
        <p:spPr>
          <a:xfrm>
            <a:off x="7696200" y="5410200"/>
            <a:ext cx="1600200" cy="1706299"/>
          </a:xfrm>
          <a:prstGeom prst="mathMultiply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64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Preparing food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024" y="1085335"/>
            <a:ext cx="8839200" cy="4525963"/>
          </a:xfrm>
        </p:spPr>
        <p:txBody>
          <a:bodyPr/>
          <a:lstStyle/>
          <a:p>
            <a:r>
              <a:rPr lang="en-US" dirty="0"/>
              <a:t>Cook: use a thermometer! </a:t>
            </a:r>
          </a:p>
          <a:p>
            <a:pPr lvl="1"/>
            <a:r>
              <a:rPr lang="en-US" dirty="0"/>
              <a:t>Temperature table </a:t>
            </a:r>
            <a:r>
              <a:rPr lang="en-US" dirty="0" smtClean="0"/>
              <a:t>on p4</a:t>
            </a:r>
            <a:endParaRPr lang="en-US" dirty="0"/>
          </a:p>
          <a:p>
            <a:pPr lvl="2"/>
            <a:r>
              <a:rPr lang="en-US" dirty="0"/>
              <a:t>Temperature (NOT color!) kills bacteria</a:t>
            </a:r>
          </a:p>
          <a:p>
            <a:r>
              <a:rPr lang="en-US" dirty="0" smtClean="0"/>
              <a:t>Chill: thaw meat properly</a:t>
            </a:r>
          </a:p>
          <a:p>
            <a:pPr lvl="1"/>
            <a:r>
              <a:rPr lang="en-US" dirty="0" smtClean="0"/>
              <a:t>Ensure that product gets to &lt;40F 4 hours after cooking</a:t>
            </a:r>
          </a:p>
          <a:p>
            <a:pPr lvl="2"/>
            <a:r>
              <a:rPr lang="en-US" dirty="0" smtClean="0"/>
              <a:t>Ice bath, stir, and/or smaller quantities</a:t>
            </a:r>
          </a:p>
          <a:p>
            <a:r>
              <a:rPr lang="en-US" dirty="0" smtClean="0"/>
              <a:t>Separate: Different equipment for raw and RTE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6" descr="https://encrypted-tbn1.gstatic.com/images?q=tbn:ANd9GcRknVBfH38RMNTvoGzRj6xRRNxtEOEP76Jh1vJyQTyFxPKIj4b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52642" y="457200"/>
            <a:ext cx="2554288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 descr="C:\Users\lnwadike\AppData\Local\Microsoft\Windows\Temporary Internet Files\Content.Outlook\5E2D0PUW\DSC_0009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5400000">
            <a:off x="3593679" y="4217695"/>
            <a:ext cx="1956643" cy="3352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3615086"/>
      </p:ext>
    </p:extLst>
  </p:cSld>
  <p:clrMapOvr>
    <a:masterClrMapping/>
  </p:clrMapOvr>
</p:sld>
</file>

<file path=ppt/theme/theme1.xml><?xml version="1.0" encoding="utf-8"?>
<a:theme xmlns:a="http://schemas.openxmlformats.org/drawingml/2006/main" name="KSREgri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KSREgrid</Template>
  <TotalTime>3042</TotalTime>
  <Words>562</Words>
  <Application>Microsoft Office PowerPoint</Application>
  <PresentationFormat>On-screen Show (4:3)</PresentationFormat>
  <Paragraphs>111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KSREgrid</vt:lpstr>
      <vt:lpstr>Volunteer Quantity Cooking Safety</vt:lpstr>
      <vt:lpstr>Presentation outline </vt:lpstr>
      <vt:lpstr>Why is Food Safety Important for Volunteer Quantity Cooks? </vt:lpstr>
      <vt:lpstr>Why is this important?  -2</vt:lpstr>
      <vt:lpstr>Planning</vt:lpstr>
      <vt:lpstr>Personnel</vt:lpstr>
      <vt:lpstr>Shopping</vt:lpstr>
      <vt:lpstr>Storing</vt:lpstr>
      <vt:lpstr>Preparing food</vt:lpstr>
      <vt:lpstr>Transporting</vt:lpstr>
      <vt:lpstr>Serving food</vt:lpstr>
      <vt:lpstr>Cleaning up</vt:lpstr>
      <vt:lpstr>Leftovers</vt:lpstr>
      <vt:lpstr>Next steps</vt:lpstr>
      <vt:lpstr>Additional information</vt:lpstr>
      <vt:lpstr>  </vt:lpstr>
      <vt:lpstr>Contact Details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Londa Nwadike</dc:creator>
  <cp:lastModifiedBy>Karen Marie Blakeslee</cp:lastModifiedBy>
  <cp:revision>129</cp:revision>
  <cp:lastPrinted>2013-08-14T14:59:44Z</cp:lastPrinted>
  <dcterms:created xsi:type="dcterms:W3CDTF">2013-08-08T21:03:43Z</dcterms:created>
  <dcterms:modified xsi:type="dcterms:W3CDTF">2015-08-24T15:06:41Z</dcterms:modified>
</cp:coreProperties>
</file>