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26.jpg" ContentType="image/jpg"/>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1"/>
  </p:notesMasterIdLst>
  <p:sldIdLst>
    <p:sldId id="348" r:id="rId3"/>
    <p:sldId id="361" r:id="rId4"/>
    <p:sldId id="349" r:id="rId5"/>
    <p:sldId id="350" r:id="rId6"/>
    <p:sldId id="351" r:id="rId7"/>
    <p:sldId id="352" r:id="rId8"/>
    <p:sldId id="353" r:id="rId9"/>
    <p:sldId id="354" r:id="rId10"/>
    <p:sldId id="355" r:id="rId11"/>
    <p:sldId id="356" r:id="rId12"/>
    <p:sldId id="357" r:id="rId13"/>
    <p:sldId id="358" r:id="rId14"/>
    <p:sldId id="359" r:id="rId15"/>
    <p:sldId id="360" r:id="rId16"/>
    <p:sldId id="347" r:id="rId17"/>
    <p:sldId id="292" r:id="rId18"/>
    <p:sldId id="293" r:id="rId19"/>
    <p:sldId id="304" r:id="rId20"/>
    <p:sldId id="303" r:id="rId21"/>
    <p:sldId id="305" r:id="rId22"/>
    <p:sldId id="306" r:id="rId23"/>
    <p:sldId id="307" r:id="rId24"/>
    <p:sldId id="265" r:id="rId25"/>
    <p:sldId id="262" r:id="rId26"/>
    <p:sldId id="263" r:id="rId27"/>
    <p:sldId id="264" r:id="rId28"/>
    <p:sldId id="266" r:id="rId29"/>
    <p:sldId id="267" r:id="rId30"/>
    <p:sldId id="268" r:id="rId31"/>
    <p:sldId id="270" r:id="rId32"/>
    <p:sldId id="271" r:id="rId33"/>
    <p:sldId id="273" r:id="rId34"/>
    <p:sldId id="362" r:id="rId35"/>
    <p:sldId id="276" r:id="rId36"/>
    <p:sldId id="346" r:id="rId37"/>
    <p:sldId id="363" r:id="rId38"/>
    <p:sldId id="291" r:id="rId39"/>
    <p:sldId id="344"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7BB6"/>
    <a:srgbClr val="2482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595" autoAdjust="0"/>
    <p:restoredTop sz="73710" autoAdjust="0"/>
  </p:normalViewPr>
  <p:slideViewPr>
    <p:cSldViewPr snapToGrid="0" showGuides="1">
      <p:cViewPr varScale="1">
        <p:scale>
          <a:sx n="37" d="100"/>
          <a:sy n="37" d="100"/>
        </p:scale>
        <p:origin x="-139" y="-91"/>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3" d="100"/>
          <a:sy n="83" d="100"/>
        </p:scale>
        <p:origin x="201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69" tIns="46585" rIns="93169" bIns="46585" rtlCol="0"/>
          <a:lstStyle>
            <a:lvl1pPr algn="l">
              <a:defRPr sz="1200"/>
            </a:lvl1pPr>
          </a:lstStyle>
          <a:p>
            <a:endParaRPr lang="en-US"/>
          </a:p>
        </p:txBody>
      </p:sp>
      <p:sp>
        <p:nvSpPr>
          <p:cNvPr id="3" name="Date Placeholder 2"/>
          <p:cNvSpPr>
            <a:spLocks noGrp="1"/>
          </p:cNvSpPr>
          <p:nvPr>
            <p:ph type="dt" idx="1"/>
          </p:nvPr>
        </p:nvSpPr>
        <p:spPr>
          <a:xfrm>
            <a:off x="3970938" y="0"/>
            <a:ext cx="3037840" cy="466435"/>
          </a:xfrm>
          <a:prstGeom prst="rect">
            <a:avLst/>
          </a:prstGeom>
        </p:spPr>
        <p:txBody>
          <a:bodyPr vert="horz" lIns="93169" tIns="46585" rIns="93169" bIns="46585" rtlCol="0"/>
          <a:lstStyle>
            <a:lvl1pPr algn="r">
              <a:defRPr sz="1200"/>
            </a:lvl1pPr>
          </a:lstStyle>
          <a:p>
            <a:fld id="{9E3E1BFC-C978-49A7-96D0-7543E491A21C}" type="datetimeFigureOut">
              <a:rPr lang="en-US" smtClean="0"/>
              <a:t>10/19/2018</a:t>
            </a:fld>
            <a:endParaRPr lang="en-US"/>
          </a:p>
        </p:txBody>
      </p:sp>
      <p:sp>
        <p:nvSpPr>
          <p:cNvPr id="4" name="Slide Image Placeholder 3"/>
          <p:cNvSpPr>
            <a:spLocks noGrp="1" noRot="1" noChangeAspect="1"/>
          </p:cNvSpPr>
          <p:nvPr>
            <p:ph type="sldImg" idx="2"/>
          </p:nvPr>
        </p:nvSpPr>
        <p:spPr>
          <a:xfrm>
            <a:off x="714375" y="1160463"/>
            <a:ext cx="5581650" cy="3140075"/>
          </a:xfrm>
          <a:prstGeom prst="rect">
            <a:avLst/>
          </a:prstGeom>
          <a:noFill/>
          <a:ln w="12700">
            <a:solidFill>
              <a:prstClr val="black"/>
            </a:solidFill>
          </a:ln>
        </p:spPr>
        <p:txBody>
          <a:bodyPr vert="horz" lIns="93169" tIns="46585" rIns="93169" bIns="46585" rtlCol="0" anchor="ctr"/>
          <a:lstStyle/>
          <a:p>
            <a:endParaRPr lang="en-US"/>
          </a:p>
        </p:txBody>
      </p:sp>
      <p:sp>
        <p:nvSpPr>
          <p:cNvPr id="5" name="Notes Placeholder 4"/>
          <p:cNvSpPr>
            <a:spLocks noGrp="1"/>
          </p:cNvSpPr>
          <p:nvPr>
            <p:ph type="body" sz="quarter" idx="3"/>
          </p:nvPr>
        </p:nvSpPr>
        <p:spPr>
          <a:xfrm>
            <a:off x="701040" y="4473894"/>
            <a:ext cx="5608320" cy="3660457"/>
          </a:xfrm>
          <a:prstGeom prst="rect">
            <a:avLst/>
          </a:prstGeom>
        </p:spPr>
        <p:txBody>
          <a:bodyPr vert="horz" lIns="93169" tIns="46585" rIns="93169" bIns="46585"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4"/>
          </a:xfrm>
          <a:prstGeom prst="rect">
            <a:avLst/>
          </a:prstGeom>
        </p:spPr>
        <p:txBody>
          <a:bodyPr vert="horz" lIns="93169" tIns="46585" rIns="93169" bIns="4658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3169" tIns="46585" rIns="93169" bIns="46585" rtlCol="0" anchor="b"/>
          <a:lstStyle>
            <a:lvl1pPr algn="r">
              <a:defRPr sz="1200"/>
            </a:lvl1pPr>
          </a:lstStyle>
          <a:p>
            <a:fld id="{EAF73655-8A81-4701-84A8-C7A32BC2584B}" type="slidenum">
              <a:rPr lang="en-US" smtClean="0"/>
              <a:t>‹#›</a:t>
            </a:fld>
            <a:endParaRPr lang="en-US"/>
          </a:p>
        </p:txBody>
      </p:sp>
    </p:spTree>
    <p:extLst>
      <p:ext uri="{BB962C8B-B14F-4D97-AF65-F5344CB8AC3E}">
        <p14:creationId xmlns:p14="http://schemas.microsoft.com/office/powerpoint/2010/main" val="1259376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Mission: promote sustainability through environmental education and services to industry, institutions and communities. These services include environmental compliance and pollution prevention technical assistance.</a:t>
            </a:r>
          </a:p>
          <a:p>
            <a:endParaRPr lang="en-US" dirty="0" smtClean="0"/>
          </a:p>
          <a:p>
            <a:r>
              <a:rPr lang="en-US" dirty="0" smtClean="0"/>
              <a:t>100% grant funded – so funding dictates our work. </a:t>
            </a:r>
            <a:endParaRPr lang="en-US" dirty="0"/>
          </a:p>
        </p:txBody>
      </p:sp>
      <p:sp>
        <p:nvSpPr>
          <p:cNvPr id="4" name="Slide Number Placeholder 3"/>
          <p:cNvSpPr>
            <a:spLocks noGrp="1"/>
          </p:cNvSpPr>
          <p:nvPr>
            <p:ph type="sldNum" sz="quarter" idx="10"/>
          </p:nvPr>
        </p:nvSpPr>
        <p:spPr/>
        <p:txBody>
          <a:bodyPr/>
          <a:lstStyle/>
          <a:p>
            <a:fld id="{CA18F275-3C79-41E2-A48B-DD1FB4C8D559}" type="slidenum">
              <a:rPr lang="en-US" smtClean="0"/>
              <a:t>1</a:t>
            </a:fld>
            <a:endParaRPr lang="en-US" dirty="0"/>
          </a:p>
        </p:txBody>
      </p:sp>
    </p:spTree>
    <p:extLst>
      <p:ext uri="{BB962C8B-B14F-4D97-AF65-F5344CB8AC3E}">
        <p14:creationId xmlns:p14="http://schemas.microsoft.com/office/powerpoint/2010/main" val="2280810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recovery can serve a primary goal of reducing hunger and a secondary goal of “not feeding the landfill.”</a:t>
            </a:r>
          </a:p>
          <a:p>
            <a:endParaRPr lang="en-US" dirty="0"/>
          </a:p>
          <a:p>
            <a:r>
              <a:rPr lang="en-US" dirty="0"/>
              <a:t>Unfortunately, many are not aware of the 1996 Bill Emerson Good Samaritan Food Donation Act and the protections that it provides donors; some potential donors even believe it is illegal to donate food and grocery items. 21 years after its passage, the Act remains an underutilized tool.</a:t>
            </a:r>
          </a:p>
          <a:p>
            <a:endParaRPr lang="en-US" dirty="0"/>
          </a:p>
          <a:p>
            <a:endParaRPr lang="en-US" dirty="0"/>
          </a:p>
        </p:txBody>
      </p:sp>
      <p:sp>
        <p:nvSpPr>
          <p:cNvPr id="4" name="Slide Number Placeholder 3"/>
          <p:cNvSpPr>
            <a:spLocks noGrp="1"/>
          </p:cNvSpPr>
          <p:nvPr>
            <p:ph type="sldNum" sz="quarter" idx="10"/>
          </p:nvPr>
        </p:nvSpPr>
        <p:spPr/>
        <p:txBody>
          <a:bodyPr/>
          <a:lstStyle/>
          <a:p>
            <a:pPr defTabSz="915040">
              <a:defRPr/>
            </a:pPr>
            <a:fld id="{CA18F275-3C79-41E2-A48B-DD1FB4C8D559}" type="slidenum">
              <a:rPr lang="en-US">
                <a:solidFill>
                  <a:prstClr val="black"/>
                </a:solidFill>
                <a:latin typeface="Calibri" panose="020F0502020204030204"/>
              </a:rPr>
              <a:pPr defTabSz="915040">
                <a:defRPr/>
              </a:pPr>
              <a:t>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33419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DDC337-DF3B-4CD5-8D39-E5A69899CC2C}" type="slidenum">
              <a:rPr lang="en-US" smtClean="0"/>
              <a:t>11</a:t>
            </a:fld>
            <a:endParaRPr lang="en-US" dirty="0"/>
          </a:p>
        </p:txBody>
      </p:sp>
    </p:spTree>
    <p:extLst>
      <p:ext uri="{BB962C8B-B14F-4D97-AF65-F5344CB8AC3E}">
        <p14:creationId xmlns:p14="http://schemas.microsoft.com/office/powerpoint/2010/main" val="1202952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Wasted</a:t>
            </a:r>
            <a:r>
              <a:rPr lang="en-US" baseline="0" dirty="0" smtClean="0"/>
              <a:t> food can be turned into energy</a:t>
            </a:r>
            <a:endParaRPr lang="en-US" dirty="0"/>
          </a:p>
        </p:txBody>
      </p:sp>
      <p:sp>
        <p:nvSpPr>
          <p:cNvPr id="4" name="Slide Number Placeholder 3"/>
          <p:cNvSpPr>
            <a:spLocks noGrp="1"/>
          </p:cNvSpPr>
          <p:nvPr>
            <p:ph type="sldNum" sz="quarter" idx="10"/>
          </p:nvPr>
        </p:nvSpPr>
        <p:spPr/>
        <p:txBody>
          <a:bodyPr/>
          <a:lstStyle/>
          <a:p>
            <a:fld id="{14DDC337-DF3B-4CD5-8D39-E5A69899CC2C}" type="slidenum">
              <a:rPr lang="en-US" smtClean="0"/>
              <a:t>12</a:t>
            </a:fld>
            <a:endParaRPr lang="en-US" dirty="0"/>
          </a:p>
        </p:txBody>
      </p:sp>
    </p:spTree>
    <p:extLst>
      <p:ext uri="{BB962C8B-B14F-4D97-AF65-F5344CB8AC3E}">
        <p14:creationId xmlns:p14="http://schemas.microsoft.com/office/powerpoint/2010/main" val="3662570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food waste recycling) While the industrial uses and composting strategies don’t offer the cost savings and environmental benefits of food waste prevention or the social benefits of food donation, they are still useful for deriving value and nutrients from food scraps.</a:t>
            </a:r>
          </a:p>
          <a:p>
            <a:endParaRPr lang="en-US" dirty="0" smtClean="0"/>
          </a:p>
          <a:p>
            <a:r>
              <a:rPr lang="en-US" dirty="0" smtClean="0"/>
              <a:t>Missouri Organic Recycling - https://www.missouriorganic.com/food-waste-recycling/ picks</a:t>
            </a:r>
            <a:r>
              <a:rPr lang="en-US" baseline="0" dirty="0" smtClean="0"/>
              <a:t> up in the KC and Lawrence areas</a:t>
            </a:r>
            <a:endParaRPr lang="en-US" dirty="0" smtClean="0"/>
          </a:p>
          <a:p>
            <a:endParaRPr lang="en-US" dirty="0" smtClean="0"/>
          </a:p>
          <a:p>
            <a:pPr defTabSz="915040">
              <a:defRPr/>
            </a:pPr>
            <a:r>
              <a:rPr lang="en-US" b="1" dirty="0" smtClean="0"/>
              <a:t>As food scraps in landfills decompose, they produce methane, a potent greenhouse gas. </a:t>
            </a:r>
            <a:r>
              <a:rPr lang="en-US" b="1" spc="-25" dirty="0">
                <a:cs typeface="Calibri"/>
              </a:rPr>
              <a:t>B</a:t>
            </a:r>
            <a:r>
              <a:rPr lang="en-US" b="1" spc="-10" dirty="0">
                <a:cs typeface="Calibri"/>
              </a:rPr>
              <a:t>y</a:t>
            </a:r>
            <a:r>
              <a:rPr lang="en-US" b="1" spc="-5" dirty="0">
                <a:cs typeface="Calibri"/>
              </a:rPr>
              <a:t> c</a:t>
            </a:r>
            <a:r>
              <a:rPr lang="en-US" b="1" dirty="0" smtClean="0">
                <a:cs typeface="Calibri"/>
              </a:rPr>
              <a:t>o</a:t>
            </a:r>
            <a:r>
              <a:rPr lang="en-US" b="1" spc="-25" dirty="0">
                <a:cs typeface="Calibri"/>
              </a:rPr>
              <a:t>n</a:t>
            </a:r>
            <a:r>
              <a:rPr lang="en-US" b="1" spc="-10" dirty="0">
                <a:cs typeface="Calibri"/>
              </a:rPr>
              <a:t>t</a:t>
            </a:r>
            <a:r>
              <a:rPr lang="en-US" b="1" spc="-31" dirty="0">
                <a:cs typeface="Calibri"/>
              </a:rPr>
              <a:t>r</a:t>
            </a:r>
            <a:r>
              <a:rPr lang="en-US" b="1" spc="-10" dirty="0">
                <a:cs typeface="Calibri"/>
              </a:rPr>
              <a:t>a</a:t>
            </a:r>
            <a:r>
              <a:rPr lang="en-US" b="1" spc="-20" dirty="0">
                <a:cs typeface="Calibri"/>
              </a:rPr>
              <a:t>s</a:t>
            </a:r>
            <a:r>
              <a:rPr lang="en-US" b="1" spc="-10" dirty="0">
                <a:cs typeface="Calibri"/>
              </a:rPr>
              <a:t>t</a:t>
            </a:r>
            <a:r>
              <a:rPr lang="en-US" b="1" spc="-5" dirty="0">
                <a:cs typeface="Calibri"/>
              </a:rPr>
              <a:t>,</a:t>
            </a:r>
            <a:r>
              <a:rPr lang="en-US" b="1" spc="-10" dirty="0">
                <a:cs typeface="Calibri"/>
              </a:rPr>
              <a:t> </a:t>
            </a:r>
            <a:r>
              <a:rPr lang="en-US" b="1" dirty="0" smtClean="0">
                <a:cs typeface="Calibri"/>
              </a:rPr>
              <a:t>p</a:t>
            </a:r>
            <a:r>
              <a:rPr lang="en-US" b="1" spc="-15" dirty="0">
                <a:cs typeface="Calibri"/>
              </a:rPr>
              <a:t>r</a:t>
            </a:r>
            <a:r>
              <a:rPr lang="en-US" b="1" spc="-10" dirty="0">
                <a:cs typeface="Calibri"/>
              </a:rPr>
              <a:t>operly</a:t>
            </a:r>
            <a:r>
              <a:rPr lang="en-US" b="1" spc="10" dirty="0">
                <a:cs typeface="Calibri"/>
              </a:rPr>
              <a:t> </a:t>
            </a:r>
            <a:r>
              <a:rPr lang="en-US" b="1" spc="-10" dirty="0">
                <a:cs typeface="Calibri"/>
              </a:rPr>
              <a:t>mana</a:t>
            </a:r>
            <a:r>
              <a:rPr lang="en-US" b="1" spc="-20" dirty="0">
                <a:cs typeface="Calibri"/>
              </a:rPr>
              <a:t>g</a:t>
            </a:r>
            <a:r>
              <a:rPr lang="en-US" b="1" dirty="0" smtClean="0">
                <a:cs typeface="Calibri"/>
              </a:rPr>
              <a:t>e</a:t>
            </a:r>
            <a:r>
              <a:rPr lang="en-US" b="1" spc="-10" dirty="0">
                <a:cs typeface="Calibri"/>
              </a:rPr>
              <a:t>d</a:t>
            </a:r>
            <a:r>
              <a:rPr lang="en-US" b="1" spc="-5" dirty="0">
                <a:cs typeface="Calibri"/>
              </a:rPr>
              <a:t> c</a:t>
            </a:r>
            <a:r>
              <a:rPr lang="en-US" b="1" dirty="0" smtClean="0">
                <a:cs typeface="Calibri"/>
              </a:rPr>
              <a:t>o</a:t>
            </a:r>
            <a:r>
              <a:rPr lang="en-US" b="1" spc="-15" dirty="0">
                <a:cs typeface="Calibri"/>
              </a:rPr>
              <a:t>mp</a:t>
            </a:r>
            <a:r>
              <a:rPr lang="en-US" b="1" spc="-10" dirty="0">
                <a:cs typeface="Calibri"/>
              </a:rPr>
              <a:t>o</a:t>
            </a:r>
            <a:r>
              <a:rPr lang="en-US" b="1" spc="-20" dirty="0">
                <a:cs typeface="Calibri"/>
              </a:rPr>
              <a:t>s</a:t>
            </a:r>
            <a:r>
              <a:rPr lang="en-US" b="1" spc="-10" dirty="0">
                <a:cs typeface="Calibri"/>
              </a:rPr>
              <a:t>ting</a:t>
            </a:r>
            <a:r>
              <a:rPr lang="en-US" b="1" spc="20" dirty="0">
                <a:cs typeface="Calibri"/>
              </a:rPr>
              <a:t> </a:t>
            </a:r>
            <a:r>
              <a:rPr lang="en-US" b="1" spc="-10" dirty="0">
                <a:cs typeface="Calibri"/>
              </a:rPr>
              <a:t>i</a:t>
            </a:r>
            <a:r>
              <a:rPr lang="en-US" b="1" spc="-5" dirty="0">
                <a:cs typeface="Calibri"/>
              </a:rPr>
              <a:t>s</a:t>
            </a:r>
            <a:r>
              <a:rPr lang="en-US" b="1" spc="5" dirty="0">
                <a:cs typeface="Calibri"/>
              </a:rPr>
              <a:t> </a:t>
            </a:r>
            <a:r>
              <a:rPr lang="en-US" b="1" spc="-10" dirty="0">
                <a:cs typeface="Calibri"/>
              </a:rPr>
              <a:t>not</a:t>
            </a:r>
            <a:r>
              <a:rPr lang="en-US" b="1" spc="5" dirty="0">
                <a:cs typeface="Calibri"/>
              </a:rPr>
              <a:t> </a:t>
            </a:r>
            <a:r>
              <a:rPr lang="en-US" b="1" spc="-10" dirty="0">
                <a:cs typeface="Calibri"/>
              </a:rPr>
              <a:t>a</a:t>
            </a:r>
            <a:r>
              <a:rPr lang="en-US" b="1" spc="-5" dirty="0">
                <a:cs typeface="Calibri"/>
              </a:rPr>
              <a:t> </a:t>
            </a:r>
            <a:r>
              <a:rPr lang="en-US" b="1" dirty="0" smtClean="0">
                <a:cs typeface="Calibri"/>
              </a:rPr>
              <a:t>major</a:t>
            </a:r>
            <a:r>
              <a:rPr lang="en-US" b="1" spc="5" dirty="0">
                <a:cs typeface="Calibri"/>
              </a:rPr>
              <a:t> </a:t>
            </a:r>
            <a:r>
              <a:rPr lang="en-US" b="1" spc="-10" dirty="0">
                <a:cs typeface="Calibri"/>
              </a:rPr>
              <a:t>sou</a:t>
            </a:r>
            <a:r>
              <a:rPr lang="en-US" b="1" spc="-25" dirty="0">
                <a:cs typeface="Calibri"/>
              </a:rPr>
              <a:t>r</a:t>
            </a:r>
            <a:r>
              <a:rPr lang="en-US" b="1" dirty="0" smtClean="0">
                <a:cs typeface="Calibri"/>
              </a:rPr>
              <a:t>ce of</a:t>
            </a:r>
            <a:r>
              <a:rPr lang="en-US" b="1" spc="-5" dirty="0">
                <a:cs typeface="Calibri"/>
              </a:rPr>
              <a:t> </a:t>
            </a:r>
            <a:r>
              <a:rPr lang="en-US" b="1" spc="-15" dirty="0">
                <a:cs typeface="Calibri"/>
              </a:rPr>
              <a:t>methane. Discuss backyard composting.</a:t>
            </a:r>
          </a:p>
          <a:p>
            <a:endParaRPr lang="en-US" dirty="0"/>
          </a:p>
        </p:txBody>
      </p:sp>
      <p:sp>
        <p:nvSpPr>
          <p:cNvPr id="4" name="Slide Number Placeholder 3"/>
          <p:cNvSpPr>
            <a:spLocks noGrp="1"/>
          </p:cNvSpPr>
          <p:nvPr>
            <p:ph type="sldNum" sz="quarter" idx="10"/>
          </p:nvPr>
        </p:nvSpPr>
        <p:spPr/>
        <p:txBody>
          <a:bodyPr/>
          <a:lstStyle/>
          <a:p>
            <a:fld id="{14DDC337-DF3B-4CD5-8D39-E5A69899CC2C}" type="slidenum">
              <a:rPr lang="en-US" smtClean="0"/>
              <a:t>13</a:t>
            </a:fld>
            <a:endParaRPr lang="en-US" dirty="0"/>
          </a:p>
        </p:txBody>
      </p:sp>
    </p:spTree>
    <p:extLst>
      <p:ext uri="{BB962C8B-B14F-4D97-AF65-F5344CB8AC3E}">
        <p14:creationId xmlns:p14="http://schemas.microsoft.com/office/powerpoint/2010/main" val="3670357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DDC337-DF3B-4CD5-8D39-E5A69899CC2C}" type="slidenum">
              <a:rPr lang="en-US" smtClean="0"/>
              <a:t>14</a:t>
            </a:fld>
            <a:endParaRPr lang="en-US" dirty="0"/>
          </a:p>
        </p:txBody>
      </p:sp>
    </p:spTree>
    <p:extLst>
      <p:ext uri="{BB962C8B-B14F-4D97-AF65-F5344CB8AC3E}">
        <p14:creationId xmlns:p14="http://schemas.microsoft.com/office/powerpoint/2010/main" val="2234423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18F275-3C79-41E2-A48B-DD1FB4C8D559}" type="slidenum">
              <a:rPr lang="en-US" smtClean="0"/>
              <a:t>15</a:t>
            </a:fld>
            <a:endParaRPr lang="en-US" dirty="0"/>
          </a:p>
        </p:txBody>
      </p:sp>
    </p:spTree>
    <p:extLst>
      <p:ext uri="{BB962C8B-B14F-4D97-AF65-F5344CB8AC3E}">
        <p14:creationId xmlns:p14="http://schemas.microsoft.com/office/powerpoint/2010/main" val="4165571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94">
              <a:defRPr/>
            </a:pPr>
            <a:r>
              <a:rPr lang="en-US" dirty="0" smtClean="0"/>
              <a:t>The Goal is to prevent </a:t>
            </a:r>
            <a:r>
              <a:rPr lang="en-US" b="1" dirty="0" smtClean="0"/>
              <a:t>household</a:t>
            </a:r>
            <a:r>
              <a:rPr lang="en-US" dirty="0" smtClean="0"/>
              <a:t> wasted food. EPA has another program</a:t>
            </a:r>
            <a:r>
              <a:rPr lang="en-US" baseline="0" dirty="0" smtClean="0"/>
              <a:t> called the</a:t>
            </a:r>
            <a:r>
              <a:rPr lang="en-US" dirty="0" smtClean="0"/>
              <a:t> Food Recovery Challenge</a:t>
            </a:r>
            <a:r>
              <a:rPr lang="en-US" baseline="0" dirty="0" smtClean="0"/>
              <a:t> that’s geared for businesses and institutions</a:t>
            </a:r>
            <a:endParaRPr lang="en-US" dirty="0" smtClean="0"/>
          </a:p>
          <a:p>
            <a:endParaRPr lang="en-US" dirty="0" smtClean="0"/>
          </a:p>
          <a:p>
            <a:r>
              <a:rPr lang="en-US" b="1" spc="-5" dirty="0">
                <a:cs typeface="Calibri"/>
              </a:rPr>
              <a:t>Th</a:t>
            </a:r>
            <a:r>
              <a:rPr lang="en-US" b="1" dirty="0">
                <a:cs typeface="Calibri"/>
              </a:rPr>
              <a:t>e</a:t>
            </a:r>
            <a:r>
              <a:rPr lang="en-US" b="1" spc="10" dirty="0">
                <a:cs typeface="Calibri"/>
              </a:rPr>
              <a:t> </a:t>
            </a:r>
            <a:r>
              <a:rPr lang="en-US" b="1" dirty="0">
                <a:cs typeface="Calibri"/>
              </a:rPr>
              <a:t>p</a:t>
            </a:r>
            <a:r>
              <a:rPr lang="en-US" b="1" spc="-15" dirty="0">
                <a:cs typeface="Calibri"/>
              </a:rPr>
              <a:t>r</a:t>
            </a:r>
            <a:r>
              <a:rPr lang="en-US" b="1" spc="-5" dirty="0">
                <a:cs typeface="Calibri"/>
              </a:rPr>
              <a:t>emis</a:t>
            </a:r>
            <a:r>
              <a:rPr lang="en-US" b="1" dirty="0">
                <a:cs typeface="Calibri"/>
              </a:rPr>
              <a:t>e </a:t>
            </a:r>
            <a:r>
              <a:rPr lang="en-US" b="1" spc="-15" dirty="0">
                <a:cs typeface="Calibri"/>
              </a:rPr>
              <a:t>behin</a:t>
            </a:r>
            <a:r>
              <a:rPr lang="en-US" b="1" spc="-10" dirty="0">
                <a:cs typeface="Calibri"/>
              </a:rPr>
              <a:t>d</a:t>
            </a:r>
            <a:r>
              <a:rPr lang="en-US" b="1" spc="31" dirty="0">
                <a:cs typeface="Calibri"/>
              </a:rPr>
              <a:t> </a:t>
            </a:r>
            <a:r>
              <a:rPr lang="en-US" b="1" spc="-15" dirty="0">
                <a:cs typeface="Calibri"/>
              </a:rPr>
              <a:t>th</a:t>
            </a:r>
            <a:r>
              <a:rPr lang="en-US" b="1" spc="-10" dirty="0">
                <a:cs typeface="Calibri"/>
              </a:rPr>
              <a:t>e</a:t>
            </a:r>
            <a:r>
              <a:rPr lang="en-US" b="1" spc="5" dirty="0">
                <a:cs typeface="Calibri"/>
              </a:rPr>
              <a:t> </a:t>
            </a:r>
            <a:r>
              <a:rPr lang="en-US" b="1" dirty="0">
                <a:cs typeface="Calibri"/>
              </a:rPr>
              <a:t>F</a:t>
            </a:r>
            <a:r>
              <a:rPr lang="en-US" b="1" spc="-41" dirty="0">
                <a:cs typeface="Calibri"/>
              </a:rPr>
              <a:t>T</a:t>
            </a:r>
            <a:r>
              <a:rPr lang="en-US" b="1" spc="-10" dirty="0">
                <a:cs typeface="Calibri"/>
              </a:rPr>
              <a:t>G</a:t>
            </a:r>
            <a:r>
              <a:rPr lang="en-US" b="1" spc="-5" dirty="0">
                <a:cs typeface="Calibri"/>
              </a:rPr>
              <a:t>T</a:t>
            </a:r>
            <a:r>
              <a:rPr lang="en-US" b="1" dirty="0">
                <a:cs typeface="Calibri"/>
              </a:rPr>
              <a:t>W</a:t>
            </a:r>
            <a:r>
              <a:rPr lang="en-US" b="1" spc="15" dirty="0">
                <a:cs typeface="Calibri"/>
              </a:rPr>
              <a:t> </a:t>
            </a:r>
            <a:r>
              <a:rPr lang="en-US" b="1" spc="-5" dirty="0">
                <a:cs typeface="Calibri"/>
              </a:rPr>
              <a:t>c</a:t>
            </a:r>
            <a:r>
              <a:rPr lang="en-US" b="1" spc="-10" dirty="0">
                <a:cs typeface="Calibri"/>
              </a:rPr>
              <a:t>ampaign</a:t>
            </a:r>
            <a:r>
              <a:rPr lang="en-US" b="1" spc="5" dirty="0">
                <a:cs typeface="Calibri"/>
              </a:rPr>
              <a:t> </a:t>
            </a:r>
            <a:r>
              <a:rPr lang="en-US" b="1" spc="-10" dirty="0">
                <a:cs typeface="Calibri"/>
              </a:rPr>
              <a:t>i</a:t>
            </a:r>
            <a:r>
              <a:rPr lang="en-US" b="1" spc="-5" dirty="0">
                <a:cs typeface="Calibri"/>
              </a:rPr>
              <a:t>s</a:t>
            </a:r>
            <a:r>
              <a:rPr lang="en-US" b="1" spc="5" dirty="0">
                <a:cs typeface="Calibri"/>
              </a:rPr>
              <a:t> </a:t>
            </a:r>
            <a:r>
              <a:rPr lang="en-US" b="1" spc="-15" dirty="0">
                <a:cs typeface="Calibri"/>
              </a:rPr>
              <a:t>th</a:t>
            </a:r>
            <a:r>
              <a:rPr lang="en-US" b="1" spc="-20" dirty="0">
                <a:cs typeface="Calibri"/>
              </a:rPr>
              <a:t>a</a:t>
            </a:r>
            <a:r>
              <a:rPr lang="en-US" b="1" spc="-5" dirty="0">
                <a:cs typeface="Calibri"/>
              </a:rPr>
              <a:t>t</a:t>
            </a:r>
            <a:r>
              <a:rPr lang="en-US" b="1" dirty="0">
                <a:cs typeface="Calibri"/>
              </a:rPr>
              <a:t> </a:t>
            </a:r>
            <a:r>
              <a:rPr lang="en-US" b="1" spc="-20" dirty="0">
                <a:cs typeface="Calibri"/>
              </a:rPr>
              <a:t>b</a:t>
            </a:r>
            <a:r>
              <a:rPr lang="en-US" b="1" spc="-10" dirty="0">
                <a:cs typeface="Calibri"/>
              </a:rPr>
              <a:t>y</a:t>
            </a:r>
            <a:r>
              <a:rPr lang="en-US" b="1" dirty="0">
                <a:cs typeface="Calibri"/>
              </a:rPr>
              <a:t> </a:t>
            </a:r>
            <a:r>
              <a:rPr lang="en-US" b="1" spc="-15" dirty="0">
                <a:cs typeface="Calibri"/>
              </a:rPr>
              <a:t>makin</a:t>
            </a:r>
            <a:r>
              <a:rPr lang="en-US" b="1" spc="-10" dirty="0">
                <a:cs typeface="Calibri"/>
              </a:rPr>
              <a:t>g</a:t>
            </a:r>
            <a:r>
              <a:rPr lang="en-US" b="1" spc="20" dirty="0">
                <a:cs typeface="Calibri"/>
              </a:rPr>
              <a:t> </a:t>
            </a:r>
            <a:r>
              <a:rPr lang="en-US" b="1" spc="-10" dirty="0">
                <a:cs typeface="Calibri"/>
              </a:rPr>
              <a:t>small</a:t>
            </a:r>
            <a:r>
              <a:rPr lang="en-US" b="1" spc="-5" dirty="0">
                <a:cs typeface="Calibri"/>
              </a:rPr>
              <a:t> </a:t>
            </a:r>
            <a:r>
              <a:rPr lang="en-US" b="1" spc="-15" dirty="0">
                <a:cs typeface="Calibri"/>
              </a:rPr>
              <a:t>chan</a:t>
            </a:r>
            <a:r>
              <a:rPr lang="en-US" b="1" spc="-20" dirty="0">
                <a:cs typeface="Calibri"/>
              </a:rPr>
              <a:t>g</a:t>
            </a:r>
            <a:r>
              <a:rPr lang="en-US" b="1" dirty="0">
                <a:cs typeface="Calibri"/>
              </a:rPr>
              <a:t>e</a:t>
            </a:r>
            <a:r>
              <a:rPr lang="en-US" b="1" spc="-5" dirty="0">
                <a:cs typeface="Calibri"/>
              </a:rPr>
              <a:t>s</a:t>
            </a:r>
            <a:r>
              <a:rPr lang="en-US" b="1" spc="5" dirty="0">
                <a:cs typeface="Calibri"/>
              </a:rPr>
              <a:t> </a:t>
            </a:r>
            <a:r>
              <a:rPr lang="en-US" b="1" spc="-10" dirty="0">
                <a:cs typeface="Calibri"/>
              </a:rPr>
              <a:t>in</a:t>
            </a:r>
            <a:r>
              <a:rPr lang="en-US" b="1" spc="10" dirty="0">
                <a:cs typeface="Calibri"/>
              </a:rPr>
              <a:t> </a:t>
            </a:r>
            <a:r>
              <a:rPr lang="en-US" b="1" spc="-10" dirty="0">
                <a:cs typeface="Calibri"/>
              </a:rPr>
              <a:t>our</a:t>
            </a:r>
            <a:r>
              <a:rPr lang="en-US" b="1" spc="5" dirty="0">
                <a:cs typeface="Calibri"/>
              </a:rPr>
              <a:t> </a:t>
            </a:r>
            <a:r>
              <a:rPr lang="en-US" b="1" spc="-25" dirty="0">
                <a:cs typeface="Calibri"/>
              </a:rPr>
              <a:t>f</a:t>
            </a:r>
            <a:r>
              <a:rPr lang="en-US" b="1" spc="-10" dirty="0">
                <a:cs typeface="Calibri"/>
              </a:rPr>
              <a:t>ood mana</a:t>
            </a:r>
            <a:r>
              <a:rPr lang="en-US" b="1" spc="-20" dirty="0">
                <a:cs typeface="Calibri"/>
              </a:rPr>
              <a:t>g</a:t>
            </a:r>
            <a:r>
              <a:rPr lang="en-US" b="1" dirty="0">
                <a:cs typeface="Calibri"/>
              </a:rPr>
              <a:t>eme</a:t>
            </a:r>
            <a:r>
              <a:rPr lang="en-US" b="1" spc="-15" dirty="0">
                <a:cs typeface="Calibri"/>
              </a:rPr>
              <a:t>n</a:t>
            </a:r>
            <a:r>
              <a:rPr lang="en-US" b="1" spc="-5" dirty="0">
                <a:cs typeface="Calibri"/>
              </a:rPr>
              <a:t>t</a:t>
            </a:r>
            <a:r>
              <a:rPr lang="en-US" b="1" spc="-10" dirty="0">
                <a:cs typeface="Calibri"/>
              </a:rPr>
              <a:t> beh</a:t>
            </a:r>
            <a:r>
              <a:rPr lang="en-US" b="1" spc="-31" dirty="0">
                <a:cs typeface="Calibri"/>
              </a:rPr>
              <a:t>a</a:t>
            </a:r>
            <a:r>
              <a:rPr lang="en-US" b="1" spc="-5" dirty="0">
                <a:cs typeface="Calibri"/>
              </a:rPr>
              <a:t>vio</a:t>
            </a:r>
            <a:r>
              <a:rPr lang="en-US" b="1" spc="-20" dirty="0">
                <a:cs typeface="Calibri"/>
              </a:rPr>
              <a:t>r</a:t>
            </a:r>
            <a:r>
              <a:rPr lang="en-US" b="1" spc="-5" dirty="0">
                <a:cs typeface="Calibri"/>
              </a:rPr>
              <a:t>s,</a:t>
            </a:r>
            <a:r>
              <a:rPr lang="en-US" dirty="0" smtClean="0"/>
              <a:t> </a:t>
            </a:r>
            <a:r>
              <a:rPr lang="en-US" b="1" spc="-15" dirty="0">
                <a:cs typeface="Calibri"/>
              </a:rPr>
              <a:t>w</a:t>
            </a:r>
            <a:r>
              <a:rPr lang="en-US" b="1" dirty="0">
                <a:cs typeface="Calibri"/>
              </a:rPr>
              <a:t>e</a:t>
            </a:r>
            <a:r>
              <a:rPr lang="en-US" b="1" spc="10" dirty="0">
                <a:cs typeface="Calibri"/>
              </a:rPr>
              <a:t> </a:t>
            </a:r>
            <a:r>
              <a:rPr lang="en-US" b="1" spc="-15" dirty="0">
                <a:cs typeface="Calibri"/>
              </a:rPr>
              <a:t>ca</a:t>
            </a:r>
            <a:r>
              <a:rPr lang="en-US" b="1" spc="-10" dirty="0">
                <a:cs typeface="Calibri"/>
              </a:rPr>
              <a:t>n</a:t>
            </a:r>
            <a:r>
              <a:rPr lang="en-US" b="1" spc="-5" dirty="0">
                <a:cs typeface="Calibri"/>
              </a:rPr>
              <a:t> </a:t>
            </a:r>
            <a:r>
              <a:rPr lang="en-US" b="1" spc="-15" dirty="0">
                <a:cs typeface="Calibri"/>
              </a:rPr>
              <a:t>h</a:t>
            </a:r>
            <a:r>
              <a:rPr lang="en-US" b="1" spc="-31" dirty="0">
                <a:cs typeface="Calibri"/>
              </a:rPr>
              <a:t>a</a:t>
            </a:r>
            <a:r>
              <a:rPr lang="en-US" b="1" spc="-10" dirty="0">
                <a:cs typeface="Calibri"/>
              </a:rPr>
              <a:t>v</a:t>
            </a:r>
            <a:r>
              <a:rPr lang="en-US" b="1" dirty="0">
                <a:cs typeface="Calibri"/>
              </a:rPr>
              <a:t>e</a:t>
            </a:r>
            <a:r>
              <a:rPr lang="en-US" b="1" spc="-10" dirty="0">
                <a:cs typeface="Calibri"/>
              </a:rPr>
              <a:t> a</a:t>
            </a:r>
            <a:r>
              <a:rPr lang="en-US" b="1" dirty="0">
                <a:cs typeface="Calibri"/>
              </a:rPr>
              <a:t> </a:t>
            </a:r>
            <a:r>
              <a:rPr lang="en-US" b="1" spc="-5" dirty="0">
                <a:cs typeface="Calibri"/>
              </a:rPr>
              <a:t>la</a:t>
            </a:r>
            <a:r>
              <a:rPr lang="en-US" b="1" spc="-20" dirty="0">
                <a:cs typeface="Calibri"/>
              </a:rPr>
              <a:t>r</a:t>
            </a:r>
            <a:r>
              <a:rPr lang="en-US" b="1" spc="-15" dirty="0">
                <a:cs typeface="Calibri"/>
              </a:rPr>
              <a:t>g</a:t>
            </a:r>
            <a:r>
              <a:rPr lang="en-US" b="1" dirty="0">
                <a:cs typeface="Calibri"/>
              </a:rPr>
              <a:t>e </a:t>
            </a:r>
            <a:r>
              <a:rPr lang="en-US" b="1" spc="-10" dirty="0">
                <a:cs typeface="Calibri"/>
              </a:rPr>
              <a:t>impact,</a:t>
            </a:r>
            <a:r>
              <a:rPr lang="en-US" b="1" spc="-5" dirty="0">
                <a:cs typeface="Calibri"/>
              </a:rPr>
              <a:t> </a:t>
            </a:r>
            <a:r>
              <a:rPr lang="en-US" b="1" spc="-15" dirty="0">
                <a:cs typeface="Calibri"/>
              </a:rPr>
              <a:t>bot</a:t>
            </a:r>
            <a:r>
              <a:rPr lang="en-US" b="1" spc="-10" dirty="0">
                <a:cs typeface="Calibri"/>
              </a:rPr>
              <a:t>h</a:t>
            </a:r>
            <a:r>
              <a:rPr lang="en-US" b="1" spc="20" dirty="0">
                <a:cs typeface="Calibri"/>
              </a:rPr>
              <a:t> </a:t>
            </a:r>
            <a:r>
              <a:rPr lang="en-US" b="1" spc="-25" dirty="0">
                <a:cs typeface="Calibri"/>
              </a:rPr>
              <a:t>f</a:t>
            </a:r>
            <a:r>
              <a:rPr lang="en-US" b="1" dirty="0">
                <a:cs typeface="Calibri"/>
              </a:rPr>
              <a:t>or</a:t>
            </a:r>
            <a:r>
              <a:rPr lang="en-US" b="1" spc="-5" dirty="0">
                <a:cs typeface="Calibri"/>
              </a:rPr>
              <a:t> </a:t>
            </a:r>
            <a:r>
              <a:rPr lang="en-US" b="1" spc="-10" dirty="0">
                <a:cs typeface="Calibri"/>
              </a:rPr>
              <a:t>ou</a:t>
            </a:r>
            <a:r>
              <a:rPr lang="en-US" b="1" spc="-20" dirty="0">
                <a:cs typeface="Calibri"/>
              </a:rPr>
              <a:t>r</a:t>
            </a:r>
            <a:r>
              <a:rPr lang="en-US" b="1" spc="-5" dirty="0">
                <a:cs typeface="Calibri"/>
              </a:rPr>
              <a:t>sel</a:t>
            </a:r>
            <a:r>
              <a:rPr lang="en-US" b="1" spc="-10" dirty="0">
                <a:cs typeface="Calibri"/>
              </a:rPr>
              <a:t>v</a:t>
            </a:r>
            <a:r>
              <a:rPr lang="en-US" b="1" dirty="0">
                <a:cs typeface="Calibri"/>
              </a:rPr>
              <a:t>e</a:t>
            </a:r>
            <a:r>
              <a:rPr lang="en-US" b="1" spc="-5" dirty="0">
                <a:cs typeface="Calibri"/>
              </a:rPr>
              <a:t>s</a:t>
            </a:r>
            <a:r>
              <a:rPr lang="en-US" b="1" spc="-10" dirty="0">
                <a:cs typeface="Calibri"/>
              </a:rPr>
              <a:t> and</a:t>
            </a:r>
            <a:r>
              <a:rPr lang="en-US" b="1" spc="5" dirty="0">
                <a:cs typeface="Calibri"/>
              </a:rPr>
              <a:t> </a:t>
            </a:r>
            <a:r>
              <a:rPr lang="en-US" b="1" spc="-25" dirty="0">
                <a:cs typeface="Calibri"/>
              </a:rPr>
              <a:t>f</a:t>
            </a:r>
            <a:r>
              <a:rPr lang="en-US" b="1" dirty="0">
                <a:cs typeface="Calibri"/>
              </a:rPr>
              <a:t>or </a:t>
            </a:r>
            <a:r>
              <a:rPr lang="en-US" b="1" spc="-15" dirty="0">
                <a:cs typeface="Calibri"/>
              </a:rPr>
              <a:t>the</a:t>
            </a:r>
            <a:r>
              <a:rPr lang="en-US" b="1" spc="-10" dirty="0">
                <a:cs typeface="Calibri"/>
              </a:rPr>
              <a:t> </a:t>
            </a:r>
            <a:r>
              <a:rPr lang="en-US" b="1" dirty="0">
                <a:cs typeface="Calibri"/>
              </a:rPr>
              <a:t>e</a:t>
            </a:r>
            <a:r>
              <a:rPr lang="en-US" b="1" spc="-20" dirty="0">
                <a:cs typeface="Calibri"/>
              </a:rPr>
              <a:t>n</a:t>
            </a:r>
            <a:r>
              <a:rPr lang="en-US" b="1" dirty="0">
                <a:cs typeface="Calibri"/>
              </a:rPr>
              <a:t>vi</a:t>
            </a:r>
            <a:r>
              <a:rPr lang="en-US" b="1" spc="-15" dirty="0">
                <a:cs typeface="Calibri"/>
              </a:rPr>
              <a:t>r</a:t>
            </a:r>
            <a:r>
              <a:rPr lang="en-US" b="1" spc="-10" dirty="0">
                <a:cs typeface="Calibri"/>
              </a:rPr>
              <a:t>o</a:t>
            </a:r>
            <a:r>
              <a:rPr lang="en-US" b="1" dirty="0">
                <a:cs typeface="Calibri"/>
              </a:rPr>
              <a:t>nme</a:t>
            </a:r>
            <a:r>
              <a:rPr lang="en-US" b="1" spc="-20" dirty="0">
                <a:cs typeface="Calibri"/>
              </a:rPr>
              <a:t>n</a:t>
            </a:r>
            <a:r>
              <a:rPr lang="en-US" b="1" spc="-5" dirty="0">
                <a:cs typeface="Calibri"/>
              </a:rPr>
              <a:t>t</a:t>
            </a:r>
            <a:r>
              <a:rPr lang="en-US" b="1" spc="5" dirty="0">
                <a:cs typeface="Calibri"/>
              </a:rPr>
              <a:t> </a:t>
            </a:r>
            <a:r>
              <a:rPr lang="en-US" b="1" spc="-10" dirty="0">
                <a:cs typeface="Calibri"/>
              </a:rPr>
              <a:t>and</a:t>
            </a:r>
            <a:r>
              <a:rPr lang="en-US" b="1" spc="5" dirty="0">
                <a:cs typeface="Calibri"/>
              </a:rPr>
              <a:t> </a:t>
            </a:r>
            <a:r>
              <a:rPr lang="en-US" b="1" spc="-10" dirty="0">
                <a:cs typeface="Calibri"/>
              </a:rPr>
              <a:t>our</a:t>
            </a:r>
            <a:r>
              <a:rPr lang="en-US" b="1" spc="15" dirty="0">
                <a:cs typeface="Calibri"/>
              </a:rPr>
              <a:t> </a:t>
            </a:r>
            <a:r>
              <a:rPr lang="en-US" b="1" spc="-15" dirty="0" smtClean="0">
                <a:cs typeface="Calibri"/>
              </a:rPr>
              <a:t>communities. </a:t>
            </a:r>
            <a:r>
              <a:rPr lang="en-US" b="1" spc="-15" dirty="0">
                <a:cs typeface="Calibri"/>
              </a:rPr>
              <a:t>When we make small changes in</a:t>
            </a:r>
            <a:r>
              <a:rPr lang="en-US" baseline="0" dirty="0" smtClean="0"/>
              <a:t> </a:t>
            </a:r>
            <a:r>
              <a:rPr lang="en-US" b="1" dirty="0" smtClean="0"/>
              <a:t>how we shop, prepare and store food…. we can waste less, save money, and keep the valuable resources used to produce and distribute food from going to waste. </a:t>
            </a:r>
          </a:p>
          <a:p>
            <a:endParaRPr lang="en-US" b="1" dirty="0" smtClean="0"/>
          </a:p>
          <a:p>
            <a:r>
              <a:rPr lang="en-US" b="1" dirty="0" smtClean="0"/>
              <a:t>The campaign is relatively simple.</a:t>
            </a:r>
            <a:r>
              <a:rPr lang="en-US" b="1" baseline="0" dirty="0" smtClean="0"/>
              <a:t> You as the community leader, decide on food waste objectives; you select the group you want to target; You give the audience compelling reasons to waste less food; then give them some tools to accomplish it. EPA’s FTGTW tool consists of an implementation guide and tool kit. The tool kit has behavior change and outreach tools</a:t>
            </a:r>
            <a:endParaRPr lang="en-US" b="1" dirty="0"/>
          </a:p>
        </p:txBody>
      </p:sp>
      <p:sp>
        <p:nvSpPr>
          <p:cNvPr id="4" name="Slide Number Placeholder 3"/>
          <p:cNvSpPr>
            <a:spLocks noGrp="1"/>
          </p:cNvSpPr>
          <p:nvPr>
            <p:ph type="sldNum" sz="quarter" idx="10"/>
          </p:nvPr>
        </p:nvSpPr>
        <p:spPr/>
        <p:txBody>
          <a:bodyPr/>
          <a:lstStyle/>
          <a:p>
            <a:fld id="{EAF73655-8A81-4701-84A8-C7A32BC2584B}" type="slidenum">
              <a:rPr lang="en-US" smtClean="0"/>
              <a:t>16</a:t>
            </a:fld>
            <a:endParaRPr lang="en-US"/>
          </a:p>
        </p:txBody>
      </p:sp>
    </p:spTree>
    <p:extLst>
      <p:ext uri="{BB962C8B-B14F-4D97-AF65-F5344CB8AC3E}">
        <p14:creationId xmlns:p14="http://schemas.microsoft.com/office/powerpoint/2010/main" val="1840291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FTGTW tools</a:t>
            </a:r>
            <a:r>
              <a:rPr lang="en-US" baseline="0" dirty="0" smtClean="0"/>
              <a:t> uses </a:t>
            </a:r>
            <a:r>
              <a:rPr lang="en-US" dirty="0" smtClean="0"/>
              <a:t>CBSM principles.</a:t>
            </a:r>
            <a:r>
              <a:rPr lang="en-US" baseline="0" dirty="0" smtClean="0"/>
              <a:t> CBSM </a:t>
            </a:r>
            <a:r>
              <a:rPr lang="en-US" dirty="0" smtClean="0"/>
              <a:t>is an approach to driving behavioral change through community initiatives. These initiatives </a:t>
            </a:r>
            <a:r>
              <a:rPr lang="en-US" b="1" dirty="0" smtClean="0"/>
              <a:t>remove barriers to desired behaviors,</a:t>
            </a:r>
            <a:r>
              <a:rPr lang="en-US" b="1" baseline="0" dirty="0" smtClean="0"/>
              <a:t> w</a:t>
            </a:r>
            <a:r>
              <a:rPr lang="en-US" b="1" dirty="0" smtClean="0"/>
              <a:t>hile enhancing the benefits to the desired behaviors.</a:t>
            </a:r>
            <a:r>
              <a:rPr lang="en-US" dirty="0" smtClean="0"/>
              <a:t> </a:t>
            </a:r>
          </a:p>
          <a:p>
            <a:endParaRPr lang="en-US" dirty="0" smtClean="0"/>
          </a:p>
          <a:p>
            <a:r>
              <a:rPr lang="en-US" dirty="0" smtClean="0"/>
              <a:t>This slide is a screen shot of the website, Fostering Sustainable Behavior,</a:t>
            </a:r>
            <a:r>
              <a:rPr lang="en-US" baseline="0" dirty="0" smtClean="0"/>
              <a:t> Community-based social marketing</a:t>
            </a:r>
            <a:endParaRPr lang="en-US" dirty="0" smtClean="0"/>
          </a:p>
          <a:p>
            <a:pPr defTabSz="931694">
              <a:defRPr/>
            </a:pPr>
            <a:endParaRPr lang="en-US" baseline="0" dirty="0" smtClean="0"/>
          </a:p>
          <a:p>
            <a:pPr defTabSz="931694">
              <a:defRPr/>
            </a:pPr>
            <a:r>
              <a:rPr lang="en-US" baseline="0" dirty="0" smtClean="0"/>
              <a:t>(Show book, Fostering Sustainable Behavior by Doug McKenzie-Mohr). One of the main messages is information alone does not change behavior. </a:t>
            </a:r>
          </a:p>
          <a:p>
            <a:pPr defTabSz="931694">
              <a:defRPr/>
            </a:pPr>
            <a:endParaRPr lang="en-US" dirty="0" smtClean="0"/>
          </a:p>
          <a:p>
            <a:r>
              <a:rPr lang="en-US" dirty="0" smtClean="0"/>
              <a:t>Read</a:t>
            </a:r>
            <a:r>
              <a:rPr lang="en-US" baseline="0" dirty="0" smtClean="0"/>
              <a:t> where marked in book. Book is available online. It introduces the five steps…</a:t>
            </a:r>
          </a:p>
          <a:p>
            <a:endParaRPr lang="en-US" baseline="0" dirty="0" smtClean="0"/>
          </a:p>
          <a:p>
            <a:r>
              <a:rPr lang="en-US" baseline="0" dirty="0" smtClean="0"/>
              <a:t>From the book: </a:t>
            </a:r>
            <a:r>
              <a:rPr lang="en-US" dirty="0"/>
              <a:t>Community-based social </a:t>
            </a:r>
            <a:r>
              <a:rPr lang="en-US" dirty="0" smtClean="0"/>
              <a:t>marketing…</a:t>
            </a:r>
          </a:p>
          <a:p>
            <a:endParaRPr lang="en-US" dirty="0" smtClean="0"/>
          </a:p>
          <a:p>
            <a:r>
              <a:rPr lang="en-US" dirty="0" smtClean="0"/>
              <a:t>(Look at</a:t>
            </a:r>
            <a:r>
              <a:rPr lang="en-US" baseline="0" dirty="0" smtClean="0"/>
              <a:t> 5 steps. #2 next)</a:t>
            </a:r>
            <a:endParaRPr lang="en-US" dirty="0"/>
          </a:p>
        </p:txBody>
      </p:sp>
      <p:sp>
        <p:nvSpPr>
          <p:cNvPr id="4" name="Slide Number Placeholder 3"/>
          <p:cNvSpPr>
            <a:spLocks noGrp="1"/>
          </p:cNvSpPr>
          <p:nvPr>
            <p:ph type="sldNum" sz="quarter" idx="10"/>
          </p:nvPr>
        </p:nvSpPr>
        <p:spPr/>
        <p:txBody>
          <a:bodyPr/>
          <a:lstStyle/>
          <a:p>
            <a:fld id="{EAF73655-8A81-4701-84A8-C7A32BC2584B}" type="slidenum">
              <a:rPr lang="en-US" smtClean="0"/>
              <a:t>17</a:t>
            </a:fld>
            <a:endParaRPr lang="en-US"/>
          </a:p>
        </p:txBody>
      </p:sp>
    </p:spTree>
    <p:extLst>
      <p:ext uri="{BB962C8B-B14F-4D97-AF65-F5344CB8AC3E}">
        <p14:creationId xmlns:p14="http://schemas.microsoft.com/office/powerpoint/2010/main" val="1249535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940" marR="5176"/>
            <a:r>
              <a:rPr lang="en-US" b="1" spc="-5" dirty="0" smtClean="0">
                <a:cs typeface="Calibri"/>
              </a:rPr>
              <a:t>Slide</a:t>
            </a:r>
            <a:r>
              <a:rPr lang="en-US" b="1" spc="-5" baseline="0" dirty="0" smtClean="0">
                <a:cs typeface="Calibri"/>
              </a:rPr>
              <a:t> from EPA FTGTW tool. </a:t>
            </a:r>
            <a:r>
              <a:rPr lang="en-US" b="1" spc="-5" dirty="0" smtClean="0">
                <a:cs typeface="Calibri"/>
              </a:rPr>
              <a:t>It </a:t>
            </a:r>
            <a:r>
              <a:rPr lang="en-US" b="1" spc="-5" dirty="0">
                <a:cs typeface="Calibri"/>
              </a:rPr>
              <a:t>is somewhat a</a:t>
            </a:r>
            <a:r>
              <a:rPr lang="en-US" b="1" spc="10" dirty="0">
                <a:cs typeface="Calibri"/>
              </a:rPr>
              <a:t> </a:t>
            </a:r>
            <a:r>
              <a:rPr lang="en-US" b="1" spc="-25" dirty="0">
                <a:cs typeface="Calibri"/>
              </a:rPr>
              <a:t>m</a:t>
            </a:r>
            <a:r>
              <a:rPr lang="en-US" b="1" spc="-15" dirty="0">
                <a:cs typeface="Calibri"/>
              </a:rPr>
              <a:t>y</a:t>
            </a:r>
            <a:r>
              <a:rPr lang="en-US" b="1" spc="-20" dirty="0">
                <a:cs typeface="Calibri"/>
              </a:rPr>
              <a:t>st</a:t>
            </a:r>
            <a:r>
              <a:rPr lang="en-US" b="1" spc="-5" dirty="0">
                <a:cs typeface="Calibri"/>
              </a:rPr>
              <a:t>er</a:t>
            </a:r>
            <a:r>
              <a:rPr lang="en-US" b="1" dirty="0">
                <a:cs typeface="Calibri"/>
              </a:rPr>
              <a:t>y</a:t>
            </a:r>
            <a:r>
              <a:rPr lang="en-US" b="1" spc="-5" dirty="0">
                <a:cs typeface="Calibri"/>
              </a:rPr>
              <a:t> </a:t>
            </a:r>
            <a:r>
              <a:rPr lang="en-US" b="1" spc="-15" dirty="0">
                <a:cs typeface="Calibri"/>
              </a:rPr>
              <a:t>w</a:t>
            </a:r>
            <a:r>
              <a:rPr lang="en-US" b="1" spc="-41" dirty="0">
                <a:cs typeface="Calibri"/>
              </a:rPr>
              <a:t>h</a:t>
            </a:r>
            <a:r>
              <a:rPr lang="en-US" b="1" spc="-10" dirty="0">
                <a:cs typeface="Calibri"/>
              </a:rPr>
              <a:t>y</a:t>
            </a:r>
            <a:r>
              <a:rPr lang="en-US" b="1" spc="15" dirty="0">
                <a:cs typeface="Calibri"/>
              </a:rPr>
              <a:t> </a:t>
            </a:r>
            <a:r>
              <a:rPr lang="en-US" b="1" spc="-15" dirty="0">
                <a:cs typeface="Calibri"/>
              </a:rPr>
              <a:t>w</a:t>
            </a:r>
            <a:r>
              <a:rPr lang="en-US" b="1" dirty="0">
                <a:cs typeface="Calibri"/>
              </a:rPr>
              <a:t>e</a:t>
            </a:r>
            <a:r>
              <a:rPr lang="en-US" b="1" spc="5" dirty="0">
                <a:cs typeface="Calibri"/>
              </a:rPr>
              <a:t> </a:t>
            </a:r>
            <a:r>
              <a:rPr lang="en-US" b="1" spc="-25" dirty="0">
                <a:cs typeface="Calibri"/>
              </a:rPr>
              <a:t>w</a:t>
            </a:r>
            <a:r>
              <a:rPr lang="en-US" b="1" spc="-10" dirty="0">
                <a:cs typeface="Calibri"/>
              </a:rPr>
              <a:t>a</a:t>
            </a:r>
            <a:r>
              <a:rPr lang="en-US" b="1" spc="-15" dirty="0">
                <a:cs typeface="Calibri"/>
              </a:rPr>
              <a:t>st</a:t>
            </a:r>
            <a:r>
              <a:rPr lang="en-US" b="1" dirty="0">
                <a:cs typeface="Calibri"/>
              </a:rPr>
              <a:t>e</a:t>
            </a:r>
            <a:r>
              <a:rPr lang="en-US" b="1" spc="-15" dirty="0">
                <a:cs typeface="Calibri"/>
              </a:rPr>
              <a:t> </a:t>
            </a:r>
            <a:r>
              <a:rPr lang="en-US" b="1" spc="-10" dirty="0">
                <a:cs typeface="Calibri"/>
              </a:rPr>
              <a:t>so</a:t>
            </a:r>
            <a:r>
              <a:rPr lang="en-US" b="1" dirty="0">
                <a:cs typeface="Calibri"/>
              </a:rPr>
              <a:t> much</a:t>
            </a:r>
            <a:r>
              <a:rPr lang="en-US" b="1" spc="5" dirty="0">
                <a:cs typeface="Calibri"/>
              </a:rPr>
              <a:t> </a:t>
            </a:r>
            <a:r>
              <a:rPr lang="en-US" b="1" spc="-10" dirty="0">
                <a:cs typeface="Calibri"/>
              </a:rPr>
              <a:t>especially</a:t>
            </a:r>
            <a:r>
              <a:rPr lang="en-US" b="1" spc="5" dirty="0">
                <a:cs typeface="Calibri"/>
              </a:rPr>
              <a:t> </a:t>
            </a:r>
            <a:r>
              <a:rPr lang="en-US" b="1" dirty="0">
                <a:cs typeface="Calibri"/>
              </a:rPr>
              <a:t>since relatively </a:t>
            </a:r>
            <a:r>
              <a:rPr lang="en-US" b="1" spc="-15" dirty="0">
                <a:cs typeface="Calibri"/>
              </a:rPr>
              <a:t>r</a:t>
            </a:r>
            <a:r>
              <a:rPr lang="en-US" b="1" dirty="0">
                <a:cs typeface="Calibri"/>
              </a:rPr>
              <a:t>ece</a:t>
            </a:r>
            <a:r>
              <a:rPr lang="en-US" b="1" spc="-25" dirty="0">
                <a:cs typeface="Calibri"/>
              </a:rPr>
              <a:t>n</a:t>
            </a:r>
            <a:r>
              <a:rPr lang="en-US" b="1" spc="-5" dirty="0">
                <a:cs typeface="Calibri"/>
              </a:rPr>
              <a:t>t</a:t>
            </a:r>
            <a:r>
              <a:rPr lang="en-US" b="1" spc="-10" dirty="0">
                <a:cs typeface="Calibri"/>
              </a:rPr>
              <a:t> </a:t>
            </a:r>
            <a:r>
              <a:rPr lang="en-US" b="1" spc="-5" dirty="0">
                <a:cs typeface="Calibri"/>
              </a:rPr>
              <a:t>b</a:t>
            </a:r>
            <a:r>
              <a:rPr lang="en-US" b="1" spc="-31" dirty="0">
                <a:cs typeface="Calibri"/>
              </a:rPr>
              <a:t>r</a:t>
            </a:r>
            <a:r>
              <a:rPr lang="en-US" b="1" spc="-10" dirty="0">
                <a:cs typeface="Calibri"/>
              </a:rPr>
              <a:t>ain</a:t>
            </a:r>
            <a:r>
              <a:rPr lang="en-US" b="1" spc="15" dirty="0">
                <a:cs typeface="Calibri"/>
              </a:rPr>
              <a:t> </a:t>
            </a:r>
            <a:r>
              <a:rPr lang="en-US" b="1" spc="-15" dirty="0">
                <a:cs typeface="Calibri"/>
              </a:rPr>
              <a:t>r</a:t>
            </a:r>
            <a:r>
              <a:rPr lang="en-US" b="1" dirty="0">
                <a:cs typeface="Calibri"/>
              </a:rPr>
              <a:t>e</a:t>
            </a:r>
            <a:r>
              <a:rPr lang="en-US" b="1" spc="-5" dirty="0">
                <a:cs typeface="Calibri"/>
              </a:rPr>
              <a:t>s</a:t>
            </a:r>
            <a:r>
              <a:rPr lang="en-US" b="1" dirty="0">
                <a:cs typeface="Calibri"/>
              </a:rPr>
              <a:t>e</a:t>
            </a:r>
            <a:r>
              <a:rPr lang="en-US" b="1" spc="-15" dirty="0">
                <a:cs typeface="Calibri"/>
              </a:rPr>
              <a:t>a</a:t>
            </a:r>
            <a:r>
              <a:rPr lang="en-US" b="1" spc="-20" dirty="0">
                <a:cs typeface="Calibri"/>
              </a:rPr>
              <a:t>r</a:t>
            </a:r>
            <a:r>
              <a:rPr lang="en-US" b="1" spc="-5" dirty="0">
                <a:cs typeface="Calibri"/>
              </a:rPr>
              <a:t>c</a:t>
            </a:r>
            <a:r>
              <a:rPr lang="en-US" b="1" spc="-10" dirty="0">
                <a:cs typeface="Calibri"/>
              </a:rPr>
              <a:t>h sho</a:t>
            </a:r>
            <a:r>
              <a:rPr lang="en-US" b="1" spc="-20" dirty="0">
                <a:cs typeface="Calibri"/>
              </a:rPr>
              <a:t>w</a:t>
            </a:r>
            <a:r>
              <a:rPr lang="en-US" b="1" spc="-5" dirty="0">
                <a:cs typeface="Calibri"/>
              </a:rPr>
              <a:t>s</a:t>
            </a:r>
            <a:r>
              <a:rPr lang="en-US" b="1" dirty="0">
                <a:cs typeface="Calibri"/>
              </a:rPr>
              <a:t> </a:t>
            </a:r>
            <a:r>
              <a:rPr lang="en-US" b="1" spc="-15" dirty="0">
                <a:cs typeface="Calibri"/>
              </a:rPr>
              <a:t>th</a:t>
            </a:r>
            <a:r>
              <a:rPr lang="en-US" b="1" spc="-20" dirty="0">
                <a:cs typeface="Calibri"/>
              </a:rPr>
              <a:t>a</a:t>
            </a:r>
            <a:r>
              <a:rPr lang="en-US" b="1" spc="-5" dirty="0">
                <a:cs typeface="Calibri"/>
              </a:rPr>
              <a:t>t </a:t>
            </a:r>
            <a:r>
              <a:rPr lang="en-US" b="1" spc="-15" dirty="0">
                <a:cs typeface="Calibri"/>
              </a:rPr>
              <a:t>w</a:t>
            </a:r>
            <a:r>
              <a:rPr lang="en-US" b="1" dirty="0">
                <a:cs typeface="Calibri"/>
              </a:rPr>
              <a:t>e</a:t>
            </a:r>
            <a:r>
              <a:rPr lang="en-US" b="1" spc="5" dirty="0">
                <a:cs typeface="Calibri"/>
              </a:rPr>
              <a:t> </a:t>
            </a:r>
            <a:r>
              <a:rPr lang="en-US" b="1" spc="-15" dirty="0">
                <a:cs typeface="Calibri"/>
              </a:rPr>
              <a:t>r</a:t>
            </a:r>
            <a:r>
              <a:rPr lang="en-US" b="1" dirty="0">
                <a:cs typeface="Calibri"/>
              </a:rPr>
              <a:t>e</a:t>
            </a:r>
            <a:r>
              <a:rPr lang="en-US" b="1" spc="-5" dirty="0">
                <a:cs typeface="Calibri"/>
              </a:rPr>
              <a:t>ally</a:t>
            </a:r>
            <a:r>
              <a:rPr lang="en-US" b="1" spc="-10" dirty="0">
                <a:cs typeface="Calibri"/>
              </a:rPr>
              <a:t> disli</a:t>
            </a:r>
            <a:r>
              <a:rPr lang="en-US" b="1" spc="-51" dirty="0">
                <a:cs typeface="Calibri"/>
              </a:rPr>
              <a:t>k</a:t>
            </a:r>
            <a:r>
              <a:rPr lang="en-US" b="1" dirty="0">
                <a:cs typeface="Calibri"/>
              </a:rPr>
              <a:t>e</a:t>
            </a:r>
            <a:r>
              <a:rPr lang="en-US" b="1" spc="20" dirty="0">
                <a:cs typeface="Calibri"/>
              </a:rPr>
              <a:t> </a:t>
            </a:r>
            <a:r>
              <a:rPr lang="en-US" b="1" spc="-25" dirty="0">
                <a:cs typeface="Calibri"/>
              </a:rPr>
              <a:t>w</a:t>
            </a:r>
            <a:r>
              <a:rPr lang="en-US" b="1" spc="-10" dirty="0">
                <a:cs typeface="Calibri"/>
              </a:rPr>
              <a:t>a</a:t>
            </a:r>
            <a:r>
              <a:rPr lang="en-US" b="1" spc="-15" dirty="0">
                <a:cs typeface="Calibri"/>
              </a:rPr>
              <a:t>st</a:t>
            </a:r>
            <a:r>
              <a:rPr lang="en-US" b="1" dirty="0">
                <a:cs typeface="Calibri"/>
              </a:rPr>
              <a:t>e</a:t>
            </a:r>
            <a:r>
              <a:rPr lang="en-US" b="1" spc="-5" dirty="0">
                <a:cs typeface="Calibri"/>
              </a:rPr>
              <a:t>,</a:t>
            </a:r>
            <a:r>
              <a:rPr lang="en-US" b="1" spc="-15" dirty="0">
                <a:cs typeface="Calibri"/>
              </a:rPr>
              <a:t> </a:t>
            </a:r>
            <a:r>
              <a:rPr lang="en-US" b="1" spc="-10" dirty="0">
                <a:cs typeface="Calibri"/>
              </a:rPr>
              <a:t>especially</a:t>
            </a:r>
            <a:r>
              <a:rPr lang="en-US" b="1" dirty="0">
                <a:cs typeface="Calibri"/>
              </a:rPr>
              <a:t> </a:t>
            </a:r>
            <a:r>
              <a:rPr lang="en-US" b="1" spc="-10" dirty="0">
                <a:cs typeface="Calibri"/>
              </a:rPr>
              <a:t>when</a:t>
            </a:r>
            <a:r>
              <a:rPr lang="en-US" b="1" spc="15" dirty="0">
                <a:cs typeface="Calibri"/>
              </a:rPr>
              <a:t> </a:t>
            </a:r>
            <a:r>
              <a:rPr lang="en-US" b="1" spc="-10" dirty="0">
                <a:cs typeface="Calibri"/>
              </a:rPr>
              <a:t>i</a:t>
            </a:r>
            <a:r>
              <a:rPr lang="en-US" b="1" spc="-5" dirty="0">
                <a:cs typeface="Calibri"/>
              </a:rPr>
              <a:t>t</a:t>
            </a:r>
            <a:r>
              <a:rPr lang="en-US" b="1" dirty="0">
                <a:cs typeface="Calibri"/>
              </a:rPr>
              <a:t> </a:t>
            </a:r>
            <a:r>
              <a:rPr lang="en-US" b="1" spc="-10" dirty="0">
                <a:cs typeface="Calibri"/>
              </a:rPr>
              <a:t>i</a:t>
            </a:r>
            <a:r>
              <a:rPr lang="en-US" b="1" spc="-5" dirty="0">
                <a:cs typeface="Calibri"/>
              </a:rPr>
              <a:t>s</a:t>
            </a:r>
            <a:r>
              <a:rPr lang="en-US" b="1" spc="5" dirty="0">
                <a:cs typeface="Calibri"/>
              </a:rPr>
              <a:t> </a:t>
            </a:r>
            <a:r>
              <a:rPr lang="en-US" b="1" spc="-15" dirty="0">
                <a:cs typeface="Calibri"/>
              </a:rPr>
              <a:t>somethin</a:t>
            </a:r>
            <a:r>
              <a:rPr lang="en-US" b="1" spc="-10" dirty="0">
                <a:cs typeface="Calibri"/>
              </a:rPr>
              <a:t>g</a:t>
            </a:r>
            <a:r>
              <a:rPr lang="en-US" b="1" spc="15" dirty="0">
                <a:cs typeface="Calibri"/>
              </a:rPr>
              <a:t> </a:t>
            </a:r>
            <a:r>
              <a:rPr lang="en-US" b="1" spc="-15" dirty="0">
                <a:cs typeface="Calibri"/>
              </a:rPr>
              <a:t>th</a:t>
            </a:r>
            <a:r>
              <a:rPr lang="en-US" b="1" spc="-20" dirty="0">
                <a:cs typeface="Calibri"/>
              </a:rPr>
              <a:t>a</a:t>
            </a:r>
            <a:r>
              <a:rPr lang="en-US" b="1" spc="-5" dirty="0">
                <a:cs typeface="Calibri"/>
              </a:rPr>
              <a:t>t</a:t>
            </a:r>
            <a:r>
              <a:rPr lang="en-US" b="1" dirty="0">
                <a:cs typeface="Calibri"/>
              </a:rPr>
              <a:t> </a:t>
            </a:r>
            <a:r>
              <a:rPr lang="en-US" b="1" spc="-15" dirty="0">
                <a:cs typeface="Calibri"/>
              </a:rPr>
              <a:t>w</a:t>
            </a:r>
            <a:r>
              <a:rPr lang="en-US" b="1" dirty="0">
                <a:cs typeface="Calibri"/>
              </a:rPr>
              <a:t>e</a:t>
            </a:r>
            <a:r>
              <a:rPr lang="en-US" b="1" spc="5" dirty="0">
                <a:cs typeface="Calibri"/>
              </a:rPr>
              <a:t> </a:t>
            </a:r>
            <a:r>
              <a:rPr lang="en-US" b="1" spc="-5" dirty="0">
                <a:cs typeface="Calibri"/>
              </a:rPr>
              <a:t>c</a:t>
            </a:r>
            <a:r>
              <a:rPr lang="en-US" b="1" dirty="0">
                <a:cs typeface="Calibri"/>
              </a:rPr>
              <a:t>o</a:t>
            </a:r>
            <a:r>
              <a:rPr lang="en-US" b="1" spc="-15" dirty="0">
                <a:cs typeface="Calibri"/>
              </a:rPr>
              <a:t>nsid</a:t>
            </a:r>
            <a:r>
              <a:rPr lang="en-US" b="1" spc="-10" dirty="0">
                <a:cs typeface="Calibri"/>
              </a:rPr>
              <a:t>e</a:t>
            </a:r>
            <a:r>
              <a:rPr lang="en-US" b="1" dirty="0">
                <a:cs typeface="Calibri"/>
              </a:rPr>
              <a:t>r</a:t>
            </a:r>
            <a:r>
              <a:rPr lang="en-US" b="1" spc="10" dirty="0">
                <a:cs typeface="Calibri"/>
              </a:rPr>
              <a:t> </a:t>
            </a:r>
            <a:r>
              <a:rPr lang="en-US" b="1" spc="-10" dirty="0">
                <a:cs typeface="Calibri"/>
              </a:rPr>
              <a:t>ou</a:t>
            </a:r>
            <a:r>
              <a:rPr lang="en-US" b="1" spc="-20" dirty="0">
                <a:cs typeface="Calibri"/>
              </a:rPr>
              <a:t>r</a:t>
            </a:r>
            <a:r>
              <a:rPr lang="en-US" b="1" spc="-5" dirty="0">
                <a:cs typeface="Calibri"/>
              </a:rPr>
              <a:t>s</a:t>
            </a:r>
            <a:r>
              <a:rPr lang="en-US" b="1" dirty="0">
                <a:cs typeface="Calibri"/>
              </a:rPr>
              <a:t>. </a:t>
            </a:r>
            <a:r>
              <a:rPr lang="en-US" b="1" spc="10" dirty="0">
                <a:cs typeface="Calibri"/>
              </a:rPr>
              <a:t> </a:t>
            </a:r>
            <a:r>
              <a:rPr lang="en-US" b="1" dirty="0">
                <a:cs typeface="Calibri"/>
              </a:rPr>
              <a:t>They </a:t>
            </a:r>
            <a:r>
              <a:rPr lang="en-US" b="1" spc="-15" dirty="0">
                <a:cs typeface="Calibri"/>
              </a:rPr>
              <a:t>t</a:t>
            </a:r>
            <a:r>
              <a:rPr lang="en-US" b="1" dirty="0">
                <a:cs typeface="Calibri"/>
              </a:rPr>
              <a:t>e</a:t>
            </a:r>
            <a:r>
              <a:rPr lang="en-US" b="1" spc="-5" dirty="0">
                <a:cs typeface="Calibri"/>
              </a:rPr>
              <a:t>r</a:t>
            </a:r>
            <a:r>
              <a:rPr lang="en-US" b="1" dirty="0">
                <a:cs typeface="Calibri"/>
              </a:rPr>
              <a:t>m</a:t>
            </a:r>
            <a:r>
              <a:rPr lang="en-US" b="1" spc="-15" dirty="0">
                <a:cs typeface="Calibri"/>
              </a:rPr>
              <a:t>ed</a:t>
            </a:r>
            <a:r>
              <a:rPr lang="en-US" b="1" dirty="0">
                <a:cs typeface="Calibri"/>
              </a:rPr>
              <a:t> </a:t>
            </a:r>
            <a:r>
              <a:rPr lang="en-US" b="1" spc="-10" dirty="0">
                <a:cs typeface="Calibri"/>
              </a:rPr>
              <a:t>it</a:t>
            </a:r>
            <a:r>
              <a:rPr lang="en-US" b="1" spc="-5" dirty="0">
                <a:cs typeface="Calibri"/>
              </a:rPr>
              <a:t>:</a:t>
            </a:r>
            <a:r>
              <a:rPr lang="en-US" b="1" dirty="0">
                <a:cs typeface="Calibri"/>
              </a:rPr>
              <a:t> </a:t>
            </a:r>
            <a:r>
              <a:rPr lang="en-US" b="1" spc="-5" dirty="0">
                <a:cs typeface="Calibri"/>
              </a:rPr>
              <a:t>loss </a:t>
            </a:r>
            <a:r>
              <a:rPr lang="en-US" b="1" spc="-31" dirty="0">
                <a:cs typeface="Calibri"/>
              </a:rPr>
              <a:t>a</a:t>
            </a:r>
            <a:r>
              <a:rPr lang="en-US" b="1" spc="-20" dirty="0">
                <a:cs typeface="Calibri"/>
              </a:rPr>
              <a:t>v</a:t>
            </a:r>
            <a:r>
              <a:rPr lang="en-US" b="1" dirty="0">
                <a:cs typeface="Calibri"/>
              </a:rPr>
              <a:t>e</a:t>
            </a:r>
            <a:r>
              <a:rPr lang="en-US" b="1" spc="-15" dirty="0">
                <a:cs typeface="Calibri"/>
              </a:rPr>
              <a:t>r</a:t>
            </a:r>
            <a:r>
              <a:rPr lang="en-US" b="1" spc="-10" dirty="0">
                <a:cs typeface="Calibri"/>
              </a:rPr>
              <a:t>sio</a:t>
            </a:r>
            <a:r>
              <a:rPr lang="en-US" b="1" spc="-15" dirty="0">
                <a:cs typeface="Calibri"/>
              </a:rPr>
              <a:t>n</a:t>
            </a:r>
            <a:r>
              <a:rPr lang="en-US" b="1" dirty="0">
                <a:cs typeface="Calibri"/>
              </a:rPr>
              <a:t>. E</a:t>
            </a:r>
            <a:r>
              <a:rPr lang="en-US" b="1" spc="-10" dirty="0">
                <a:cs typeface="Calibri"/>
              </a:rPr>
              <a:t>sse</a:t>
            </a:r>
            <a:r>
              <a:rPr lang="en-US" b="1" spc="-25" dirty="0">
                <a:cs typeface="Calibri"/>
              </a:rPr>
              <a:t>n</a:t>
            </a:r>
            <a:r>
              <a:rPr lang="en-US" b="1" spc="-10" dirty="0">
                <a:cs typeface="Calibri"/>
              </a:rPr>
              <a:t>t</a:t>
            </a:r>
            <a:r>
              <a:rPr lang="en-US" b="1" spc="-5" dirty="0">
                <a:cs typeface="Calibri"/>
              </a:rPr>
              <a:t>iall</a:t>
            </a:r>
            <a:r>
              <a:rPr lang="en-US" b="1" spc="-81" dirty="0">
                <a:cs typeface="Calibri"/>
              </a:rPr>
              <a:t>y</a:t>
            </a:r>
            <a:r>
              <a:rPr lang="en-US" b="1" spc="-5" dirty="0">
                <a:cs typeface="Calibri"/>
              </a:rPr>
              <a:t>,</a:t>
            </a:r>
            <a:r>
              <a:rPr lang="en-US" b="1" dirty="0">
                <a:cs typeface="Calibri"/>
              </a:rPr>
              <a:t> </a:t>
            </a:r>
            <a:r>
              <a:rPr lang="en-US" b="1" spc="-15" dirty="0">
                <a:cs typeface="Calibri"/>
              </a:rPr>
              <a:t>w</a:t>
            </a:r>
            <a:r>
              <a:rPr lang="en-US" b="1" dirty="0">
                <a:cs typeface="Calibri"/>
              </a:rPr>
              <a:t>e</a:t>
            </a:r>
            <a:r>
              <a:rPr lang="en-US" b="1" spc="5" dirty="0">
                <a:cs typeface="Calibri"/>
              </a:rPr>
              <a:t> </a:t>
            </a:r>
            <a:r>
              <a:rPr lang="en-US" b="1" dirty="0">
                <a:cs typeface="Calibri"/>
              </a:rPr>
              <a:t>a</a:t>
            </a:r>
            <a:r>
              <a:rPr lang="en-US" b="1" spc="-15" dirty="0">
                <a:cs typeface="Calibri"/>
              </a:rPr>
              <a:t>r</a:t>
            </a:r>
            <a:r>
              <a:rPr lang="en-US" b="1" dirty="0">
                <a:cs typeface="Calibri"/>
              </a:rPr>
              <a:t>e</a:t>
            </a:r>
            <a:r>
              <a:rPr lang="en-US" b="1" spc="-5" dirty="0">
                <a:cs typeface="Calibri"/>
              </a:rPr>
              <a:t> wi</a:t>
            </a:r>
            <a:r>
              <a:rPr lang="en-US" b="1" spc="-15" dirty="0">
                <a:cs typeface="Calibri"/>
              </a:rPr>
              <a:t>r</a:t>
            </a:r>
            <a:r>
              <a:rPr lang="en-US" b="1" dirty="0">
                <a:cs typeface="Calibri"/>
              </a:rPr>
              <a:t>e</a:t>
            </a:r>
            <a:r>
              <a:rPr lang="en-US" b="1" spc="-10" dirty="0">
                <a:cs typeface="Calibri"/>
              </a:rPr>
              <a:t>d</a:t>
            </a:r>
            <a:r>
              <a:rPr lang="en-US" b="1" spc="15" dirty="0">
                <a:cs typeface="Calibri"/>
              </a:rPr>
              <a:t> </a:t>
            </a:r>
            <a:r>
              <a:rPr lang="en-US" b="1" spc="-20" dirty="0">
                <a:cs typeface="Calibri"/>
              </a:rPr>
              <a:t>t</a:t>
            </a:r>
            <a:r>
              <a:rPr lang="en-US" b="1" spc="-10" dirty="0">
                <a:cs typeface="Calibri"/>
              </a:rPr>
              <a:t>o</a:t>
            </a:r>
            <a:r>
              <a:rPr lang="en-US" b="1" spc="5" dirty="0">
                <a:cs typeface="Calibri"/>
              </a:rPr>
              <a:t> </a:t>
            </a:r>
            <a:r>
              <a:rPr lang="en-US" b="1" spc="-15" dirty="0">
                <a:cs typeface="Calibri"/>
              </a:rPr>
              <a:t>h</a:t>
            </a:r>
            <a:r>
              <a:rPr lang="en-US" b="1" spc="-20" dirty="0">
                <a:cs typeface="Calibri"/>
              </a:rPr>
              <a:t>at</a:t>
            </a:r>
            <a:r>
              <a:rPr lang="en-US" b="1" dirty="0">
                <a:cs typeface="Calibri"/>
              </a:rPr>
              <a:t>e</a:t>
            </a:r>
            <a:r>
              <a:rPr lang="en-US" b="1" spc="-10" dirty="0">
                <a:cs typeface="Calibri"/>
              </a:rPr>
              <a:t> </a:t>
            </a:r>
            <a:r>
              <a:rPr lang="en-US" b="1" spc="-5" dirty="0">
                <a:cs typeface="Calibri"/>
              </a:rPr>
              <a:t>losing</a:t>
            </a:r>
            <a:r>
              <a:rPr lang="en-US" b="1" spc="25" dirty="0">
                <a:cs typeface="Calibri"/>
              </a:rPr>
              <a:t> </a:t>
            </a:r>
            <a:r>
              <a:rPr lang="en-US" b="1" spc="-15" dirty="0">
                <a:cs typeface="Calibri"/>
              </a:rPr>
              <a:t>th</a:t>
            </a:r>
            <a:r>
              <a:rPr lang="en-US" b="1" spc="-10" dirty="0">
                <a:cs typeface="Calibri"/>
              </a:rPr>
              <a:t>e</a:t>
            </a:r>
            <a:r>
              <a:rPr lang="en-US" b="1" spc="5" dirty="0">
                <a:cs typeface="Calibri"/>
              </a:rPr>
              <a:t> </a:t>
            </a:r>
            <a:r>
              <a:rPr lang="en-US" b="1" spc="-15" dirty="0">
                <a:cs typeface="Calibri"/>
              </a:rPr>
              <a:t>r</a:t>
            </a:r>
            <a:r>
              <a:rPr lang="en-US" b="1" dirty="0">
                <a:cs typeface="Calibri"/>
              </a:rPr>
              <a:t>e</a:t>
            </a:r>
            <a:r>
              <a:rPr lang="en-US" b="1" spc="-10" dirty="0">
                <a:cs typeface="Calibri"/>
              </a:rPr>
              <a:t>so</a:t>
            </a:r>
            <a:r>
              <a:rPr lang="en-US" b="1" spc="-15" dirty="0">
                <a:cs typeface="Calibri"/>
              </a:rPr>
              <a:t>u</a:t>
            </a:r>
            <a:r>
              <a:rPr lang="en-US" b="1" spc="-20" dirty="0">
                <a:cs typeface="Calibri"/>
              </a:rPr>
              <a:t>r</a:t>
            </a:r>
            <a:r>
              <a:rPr lang="en-US" b="1" dirty="0">
                <a:cs typeface="Calibri"/>
              </a:rPr>
              <a:t>ce</a:t>
            </a:r>
            <a:r>
              <a:rPr lang="en-US" b="1" spc="-5" dirty="0">
                <a:cs typeface="Calibri"/>
              </a:rPr>
              <a:t>s </a:t>
            </a:r>
            <a:r>
              <a:rPr lang="en-US" b="1" spc="-15" dirty="0">
                <a:cs typeface="Calibri"/>
              </a:rPr>
              <a:t>we h</a:t>
            </a:r>
            <a:r>
              <a:rPr lang="en-US" b="1" spc="-31" dirty="0">
                <a:cs typeface="Calibri"/>
              </a:rPr>
              <a:t>a</a:t>
            </a:r>
            <a:r>
              <a:rPr lang="en-US" b="1" spc="-10" dirty="0">
                <a:cs typeface="Calibri"/>
              </a:rPr>
              <a:t>v</a:t>
            </a:r>
            <a:r>
              <a:rPr lang="en-US" b="1" dirty="0">
                <a:cs typeface="Calibri"/>
              </a:rPr>
              <a:t>e</a:t>
            </a:r>
            <a:r>
              <a:rPr lang="en-US" b="1" spc="-10" dirty="0">
                <a:cs typeface="Calibri"/>
              </a:rPr>
              <a:t> in</a:t>
            </a:r>
            <a:r>
              <a:rPr lang="en-US" b="1" spc="10" dirty="0">
                <a:cs typeface="Calibri"/>
              </a:rPr>
              <a:t> </a:t>
            </a:r>
            <a:r>
              <a:rPr lang="en-US" b="1" spc="-15" dirty="0">
                <a:cs typeface="Calibri"/>
              </a:rPr>
              <a:t>hand. </a:t>
            </a:r>
            <a:r>
              <a:rPr lang="en-US" b="1" spc="-5" dirty="0">
                <a:cs typeface="Calibri"/>
              </a:rPr>
              <a:t>So th</a:t>
            </a:r>
            <a:r>
              <a:rPr lang="en-US" b="1" dirty="0">
                <a:cs typeface="Calibri"/>
              </a:rPr>
              <a:t>e</a:t>
            </a:r>
            <a:r>
              <a:rPr lang="en-US" b="1" spc="10" dirty="0">
                <a:cs typeface="Calibri"/>
              </a:rPr>
              <a:t> </a:t>
            </a:r>
            <a:r>
              <a:rPr lang="en-US" b="1" spc="-15" dirty="0">
                <a:cs typeface="Calibri"/>
              </a:rPr>
              <a:t>g</a:t>
            </a:r>
            <a:r>
              <a:rPr lang="en-US" b="1" spc="-10" dirty="0">
                <a:cs typeface="Calibri"/>
              </a:rPr>
              <a:t>ood</a:t>
            </a:r>
            <a:r>
              <a:rPr lang="en-US" b="1" spc="20" dirty="0">
                <a:cs typeface="Calibri"/>
              </a:rPr>
              <a:t> </a:t>
            </a:r>
            <a:r>
              <a:rPr lang="en-US" b="1" spc="-5" dirty="0">
                <a:cs typeface="Calibri"/>
              </a:rPr>
              <a:t>new</a:t>
            </a:r>
            <a:r>
              <a:rPr lang="en-US" b="1" dirty="0">
                <a:cs typeface="Calibri"/>
              </a:rPr>
              <a:t>s</a:t>
            </a:r>
            <a:r>
              <a:rPr lang="en-US" b="1" spc="5" dirty="0">
                <a:cs typeface="Calibri"/>
              </a:rPr>
              <a:t> </a:t>
            </a:r>
            <a:r>
              <a:rPr lang="en-US" b="1" dirty="0">
                <a:cs typeface="Calibri"/>
              </a:rPr>
              <a:t>he</a:t>
            </a:r>
            <a:r>
              <a:rPr lang="en-US" b="1" spc="-15" dirty="0">
                <a:cs typeface="Calibri"/>
              </a:rPr>
              <a:t>r</a:t>
            </a:r>
            <a:r>
              <a:rPr lang="en-US" b="1" dirty="0">
                <a:cs typeface="Calibri"/>
              </a:rPr>
              <a:t>e </a:t>
            </a:r>
            <a:r>
              <a:rPr lang="en-US" b="1" spc="-10" dirty="0">
                <a:cs typeface="Calibri"/>
              </a:rPr>
              <a:t>i</a:t>
            </a:r>
            <a:r>
              <a:rPr lang="en-US" b="1" spc="-5" dirty="0">
                <a:cs typeface="Calibri"/>
              </a:rPr>
              <a:t>s</a:t>
            </a:r>
            <a:r>
              <a:rPr lang="en-US" b="1" spc="5" dirty="0">
                <a:cs typeface="Calibri"/>
              </a:rPr>
              <a:t> </a:t>
            </a:r>
            <a:r>
              <a:rPr lang="en-US" b="1" spc="-15" dirty="0">
                <a:cs typeface="Calibri"/>
              </a:rPr>
              <a:t>th</a:t>
            </a:r>
            <a:r>
              <a:rPr lang="en-US" b="1" spc="-20" dirty="0">
                <a:cs typeface="Calibri"/>
              </a:rPr>
              <a:t>a</a:t>
            </a:r>
            <a:r>
              <a:rPr lang="en-US" b="1" spc="-5" dirty="0">
                <a:cs typeface="Calibri"/>
              </a:rPr>
              <a:t>t</a:t>
            </a:r>
            <a:r>
              <a:rPr lang="en-US" b="1" dirty="0">
                <a:cs typeface="Calibri"/>
              </a:rPr>
              <a:t> </a:t>
            </a:r>
            <a:r>
              <a:rPr lang="en-US" b="1" spc="-15" dirty="0">
                <a:cs typeface="Calibri"/>
              </a:rPr>
              <a:t>w</a:t>
            </a:r>
            <a:r>
              <a:rPr lang="en-US" b="1" dirty="0">
                <a:cs typeface="Calibri"/>
              </a:rPr>
              <a:t>e</a:t>
            </a:r>
            <a:r>
              <a:rPr lang="en-US" b="1" spc="5" dirty="0">
                <a:cs typeface="Calibri"/>
              </a:rPr>
              <a:t> </a:t>
            </a:r>
            <a:r>
              <a:rPr lang="en-US" b="1" spc="-15" dirty="0">
                <a:cs typeface="Calibri"/>
              </a:rPr>
              <a:t>h</a:t>
            </a:r>
            <a:r>
              <a:rPr lang="en-US" b="1" spc="-31" dirty="0">
                <a:cs typeface="Calibri"/>
              </a:rPr>
              <a:t>a</a:t>
            </a:r>
            <a:r>
              <a:rPr lang="en-US" b="1" spc="-10" dirty="0">
                <a:cs typeface="Calibri"/>
              </a:rPr>
              <a:t>v</a:t>
            </a:r>
            <a:r>
              <a:rPr lang="en-US" b="1" dirty="0">
                <a:cs typeface="Calibri"/>
              </a:rPr>
              <a:t>e</a:t>
            </a:r>
            <a:r>
              <a:rPr lang="en-US" b="1" spc="-10" dirty="0">
                <a:cs typeface="Calibri"/>
              </a:rPr>
              <a:t> an</a:t>
            </a:r>
            <a:r>
              <a:rPr lang="en-US" b="1" dirty="0">
                <a:cs typeface="Calibri"/>
              </a:rPr>
              <a:t> </a:t>
            </a:r>
            <a:r>
              <a:rPr lang="en-US" b="1" spc="-10" dirty="0">
                <a:cs typeface="Calibri"/>
              </a:rPr>
              <a:t>in</a:t>
            </a:r>
            <a:r>
              <a:rPr lang="en-US" b="1" spc="-5" dirty="0">
                <a:cs typeface="Calibri"/>
              </a:rPr>
              <a:t>‐</a:t>
            </a:r>
            <a:r>
              <a:rPr lang="en-US" b="1" spc="-15" dirty="0">
                <a:cs typeface="Calibri"/>
              </a:rPr>
              <a:t>bu</a:t>
            </a:r>
            <a:r>
              <a:rPr lang="en-US" b="1" dirty="0">
                <a:cs typeface="Calibri"/>
              </a:rPr>
              <a:t>i</a:t>
            </a:r>
            <a:r>
              <a:rPr lang="en-US" b="1" spc="-10" dirty="0">
                <a:cs typeface="Calibri"/>
              </a:rPr>
              <a:t>l</a:t>
            </a:r>
            <a:r>
              <a:rPr lang="en-US" b="1" spc="-5" dirty="0">
                <a:cs typeface="Calibri"/>
              </a:rPr>
              <a:t>t</a:t>
            </a:r>
            <a:r>
              <a:rPr lang="en-US" b="1" spc="31" dirty="0">
                <a:cs typeface="Calibri"/>
              </a:rPr>
              <a:t> </a:t>
            </a:r>
            <a:r>
              <a:rPr lang="en-US" b="1" spc="-10" dirty="0">
                <a:cs typeface="Calibri"/>
              </a:rPr>
              <a:t>moti</a:t>
            </a:r>
            <a:r>
              <a:rPr lang="en-US" b="1" spc="-25" dirty="0">
                <a:cs typeface="Calibri"/>
              </a:rPr>
              <a:t>v</a:t>
            </a:r>
            <a:r>
              <a:rPr lang="en-US" b="1" spc="-20" dirty="0">
                <a:cs typeface="Calibri"/>
              </a:rPr>
              <a:t>a</a:t>
            </a:r>
            <a:r>
              <a:rPr lang="en-US" b="1" spc="-5" dirty="0">
                <a:cs typeface="Calibri"/>
              </a:rPr>
              <a:t>tion</a:t>
            </a:r>
            <a:r>
              <a:rPr lang="en-US" b="1" dirty="0">
                <a:cs typeface="Calibri"/>
              </a:rPr>
              <a:t> </a:t>
            </a:r>
            <a:r>
              <a:rPr lang="en-US" b="1" spc="-20" dirty="0">
                <a:cs typeface="Calibri"/>
              </a:rPr>
              <a:t>t</a:t>
            </a:r>
            <a:r>
              <a:rPr lang="en-US" b="1" spc="-10" dirty="0">
                <a:cs typeface="Calibri"/>
              </a:rPr>
              <a:t>o</a:t>
            </a:r>
            <a:r>
              <a:rPr lang="en-US" b="1" spc="5" dirty="0">
                <a:cs typeface="Calibri"/>
              </a:rPr>
              <a:t> </a:t>
            </a:r>
            <a:r>
              <a:rPr lang="en-US" b="1" spc="-25" dirty="0">
                <a:cs typeface="Calibri"/>
              </a:rPr>
              <a:t>w</a:t>
            </a:r>
            <a:r>
              <a:rPr lang="en-US" b="1" spc="-10" dirty="0">
                <a:cs typeface="Calibri"/>
              </a:rPr>
              <a:t>a</a:t>
            </a:r>
            <a:r>
              <a:rPr lang="en-US" b="1" spc="-15" dirty="0">
                <a:cs typeface="Calibri"/>
              </a:rPr>
              <a:t>st</a:t>
            </a:r>
            <a:r>
              <a:rPr lang="en-US" b="1" dirty="0">
                <a:cs typeface="Calibri"/>
              </a:rPr>
              <a:t>e</a:t>
            </a:r>
            <a:r>
              <a:rPr lang="en-US" b="1" spc="-15" dirty="0">
                <a:cs typeface="Calibri"/>
              </a:rPr>
              <a:t> </a:t>
            </a:r>
            <a:r>
              <a:rPr lang="en-US" b="1" spc="-5" dirty="0">
                <a:cs typeface="Calibri"/>
              </a:rPr>
              <a:t>less!</a:t>
            </a:r>
          </a:p>
          <a:p>
            <a:pPr marL="12940" marR="5176"/>
            <a:endParaRPr lang="en-US" b="1" spc="-5" dirty="0">
              <a:cs typeface="Calibri"/>
            </a:endParaRPr>
          </a:p>
          <a:p>
            <a:pPr marL="12940" marR="115168" algn="just"/>
            <a:r>
              <a:rPr lang="en-US" dirty="0">
                <a:cs typeface="Calibri"/>
              </a:rPr>
              <a:t>Explan</a:t>
            </a:r>
            <a:r>
              <a:rPr lang="en-US" spc="-15" dirty="0">
                <a:cs typeface="Calibri"/>
              </a:rPr>
              <a:t>a</a:t>
            </a:r>
            <a:r>
              <a:rPr lang="en-US" spc="-5" dirty="0">
                <a:cs typeface="Calibri"/>
              </a:rPr>
              <a:t>tio</a:t>
            </a:r>
            <a:r>
              <a:rPr lang="en-US" dirty="0">
                <a:cs typeface="Calibri"/>
              </a:rPr>
              <a:t>n</a:t>
            </a:r>
            <a:r>
              <a:rPr lang="en-US" spc="-5" dirty="0">
                <a:cs typeface="Calibri"/>
              </a:rPr>
              <a:t> o</a:t>
            </a:r>
            <a:r>
              <a:rPr lang="en-US" dirty="0">
                <a:cs typeface="Calibri"/>
              </a:rPr>
              <a:t>f</a:t>
            </a:r>
            <a:r>
              <a:rPr lang="en-US" spc="10" dirty="0">
                <a:cs typeface="Calibri"/>
              </a:rPr>
              <a:t> </a:t>
            </a:r>
            <a:r>
              <a:rPr lang="en-US" spc="-5" dirty="0">
                <a:cs typeface="Calibri"/>
              </a:rPr>
              <a:t>los</a:t>
            </a:r>
            <a:r>
              <a:rPr lang="en-US" dirty="0">
                <a:cs typeface="Calibri"/>
              </a:rPr>
              <a:t>s</a:t>
            </a:r>
            <a:r>
              <a:rPr lang="en-US" spc="20" dirty="0">
                <a:cs typeface="Calibri"/>
              </a:rPr>
              <a:t> </a:t>
            </a:r>
            <a:r>
              <a:rPr lang="en-US" spc="-31" dirty="0">
                <a:cs typeface="Calibri"/>
              </a:rPr>
              <a:t>av</a:t>
            </a:r>
            <a:r>
              <a:rPr lang="en-US" spc="-10" dirty="0">
                <a:cs typeface="Calibri"/>
              </a:rPr>
              <a:t>e</a:t>
            </a:r>
            <a:r>
              <a:rPr lang="en-US" spc="-25" dirty="0">
                <a:cs typeface="Calibri"/>
              </a:rPr>
              <a:t>r</a:t>
            </a:r>
            <a:r>
              <a:rPr lang="en-US" spc="-5" dirty="0">
                <a:cs typeface="Calibri"/>
              </a:rPr>
              <a:t>s</a:t>
            </a:r>
            <a:r>
              <a:rPr lang="en-US" dirty="0">
                <a:cs typeface="Calibri"/>
              </a:rPr>
              <a:t>i</a:t>
            </a:r>
            <a:r>
              <a:rPr lang="en-US" spc="-5" dirty="0">
                <a:cs typeface="Calibri"/>
              </a:rPr>
              <a:t>on:</a:t>
            </a:r>
            <a:r>
              <a:rPr lang="en-US" dirty="0">
                <a:cs typeface="Calibri"/>
              </a:rPr>
              <a:t> </a:t>
            </a:r>
            <a:r>
              <a:rPr lang="en-US" spc="5" dirty="0">
                <a:cs typeface="Calibri"/>
              </a:rPr>
              <a:t> </a:t>
            </a:r>
            <a:r>
              <a:rPr lang="en-US" spc="-5" dirty="0">
                <a:cs typeface="Calibri"/>
              </a:rPr>
              <a:t>Losse</a:t>
            </a:r>
            <a:r>
              <a:rPr lang="en-US" dirty="0">
                <a:cs typeface="Calibri"/>
              </a:rPr>
              <a:t>s</a:t>
            </a:r>
            <a:r>
              <a:rPr lang="en-US" spc="25" dirty="0">
                <a:cs typeface="Calibri"/>
              </a:rPr>
              <a:t> </a:t>
            </a:r>
            <a:r>
              <a:rPr lang="en-US" spc="-10" dirty="0">
                <a:cs typeface="Calibri"/>
              </a:rPr>
              <a:t>a</a:t>
            </a:r>
            <a:r>
              <a:rPr lang="en-US" spc="-25" dirty="0">
                <a:cs typeface="Calibri"/>
              </a:rPr>
              <a:t>r</a:t>
            </a:r>
            <a:r>
              <a:rPr lang="en-US" spc="-10" dirty="0">
                <a:cs typeface="Calibri"/>
              </a:rPr>
              <a:t>e</a:t>
            </a:r>
            <a:r>
              <a:rPr lang="en-US" spc="-5" dirty="0">
                <a:cs typeface="Calibri"/>
              </a:rPr>
              <a:t> </a:t>
            </a:r>
            <a:r>
              <a:rPr lang="en-US" spc="-15" dirty="0">
                <a:cs typeface="Calibri"/>
              </a:rPr>
              <a:t>mo</a:t>
            </a:r>
            <a:r>
              <a:rPr lang="en-US" spc="-25" dirty="0">
                <a:cs typeface="Calibri"/>
              </a:rPr>
              <a:t>r</a:t>
            </a:r>
            <a:r>
              <a:rPr lang="en-US" spc="-10" dirty="0">
                <a:cs typeface="Calibri"/>
              </a:rPr>
              <a:t>e</a:t>
            </a:r>
            <a:r>
              <a:rPr lang="en-US" spc="10" dirty="0">
                <a:cs typeface="Calibri"/>
              </a:rPr>
              <a:t> </a:t>
            </a:r>
            <a:r>
              <a:rPr lang="en-US" spc="-5" dirty="0">
                <a:cs typeface="Calibri"/>
              </a:rPr>
              <a:t>p</a:t>
            </a:r>
            <a:r>
              <a:rPr lang="en-US" spc="-10" dirty="0">
                <a:cs typeface="Calibri"/>
              </a:rPr>
              <a:t>o</a:t>
            </a:r>
            <a:r>
              <a:rPr lang="en-US" spc="-25" dirty="0">
                <a:cs typeface="Calibri"/>
              </a:rPr>
              <a:t>w</a:t>
            </a:r>
            <a:r>
              <a:rPr lang="en-US" spc="-10" dirty="0">
                <a:cs typeface="Calibri"/>
              </a:rPr>
              <a:t>e</a:t>
            </a:r>
            <a:r>
              <a:rPr lang="en-US" dirty="0">
                <a:cs typeface="Calibri"/>
              </a:rPr>
              <a:t>rful</a:t>
            </a:r>
            <a:r>
              <a:rPr lang="en-US" spc="-5" dirty="0">
                <a:cs typeface="Calibri"/>
              </a:rPr>
              <a:t> beh</a:t>
            </a:r>
            <a:r>
              <a:rPr lang="en-US" spc="-20" dirty="0">
                <a:cs typeface="Calibri"/>
              </a:rPr>
              <a:t>a</a:t>
            </a:r>
            <a:r>
              <a:rPr lang="en-US" dirty="0">
                <a:cs typeface="Calibri"/>
              </a:rPr>
              <a:t>vio</a:t>
            </a:r>
            <a:r>
              <a:rPr lang="en-US" spc="-25" dirty="0">
                <a:cs typeface="Calibri"/>
              </a:rPr>
              <a:t>r</a:t>
            </a:r>
            <a:r>
              <a:rPr lang="en-US" spc="-5" dirty="0">
                <a:cs typeface="Calibri"/>
              </a:rPr>
              <a:t>a</a:t>
            </a:r>
            <a:r>
              <a:rPr lang="en-US" dirty="0">
                <a:cs typeface="Calibri"/>
              </a:rPr>
              <a:t>l</a:t>
            </a:r>
            <a:r>
              <a:rPr lang="en-US" spc="-5" dirty="0">
                <a:cs typeface="Calibri"/>
              </a:rPr>
              <a:t> </a:t>
            </a:r>
            <a:r>
              <a:rPr lang="en-US" dirty="0">
                <a:cs typeface="Calibri"/>
              </a:rPr>
              <a:t>moti</a:t>
            </a:r>
            <a:r>
              <a:rPr lang="en-US" spc="-25" dirty="0">
                <a:cs typeface="Calibri"/>
              </a:rPr>
              <a:t>v</a:t>
            </a:r>
            <a:r>
              <a:rPr lang="en-US" spc="-15" dirty="0">
                <a:cs typeface="Calibri"/>
              </a:rPr>
              <a:t>a</a:t>
            </a:r>
            <a:r>
              <a:rPr lang="en-US" spc="-20" dirty="0">
                <a:cs typeface="Calibri"/>
              </a:rPr>
              <a:t>t</a:t>
            </a:r>
            <a:r>
              <a:rPr lang="en-US" spc="-5" dirty="0">
                <a:cs typeface="Calibri"/>
              </a:rPr>
              <a:t>o</a:t>
            </a:r>
            <a:r>
              <a:rPr lang="en-US" spc="-25" dirty="0">
                <a:cs typeface="Calibri"/>
              </a:rPr>
              <a:t>r</a:t>
            </a:r>
            <a:r>
              <a:rPr lang="en-US" dirty="0">
                <a:cs typeface="Calibri"/>
              </a:rPr>
              <a:t>s</a:t>
            </a:r>
            <a:r>
              <a:rPr lang="en-US" spc="-5" dirty="0">
                <a:cs typeface="Calibri"/>
              </a:rPr>
              <a:t> </a:t>
            </a:r>
            <a:r>
              <a:rPr lang="en-US" dirty="0">
                <a:cs typeface="Calibri"/>
              </a:rPr>
              <a:t>than</a:t>
            </a:r>
            <a:r>
              <a:rPr lang="en-US" spc="-10" dirty="0">
                <a:cs typeface="Calibri"/>
              </a:rPr>
              <a:t> </a:t>
            </a:r>
            <a:r>
              <a:rPr lang="en-US" spc="-36" dirty="0">
                <a:cs typeface="Calibri"/>
              </a:rPr>
              <a:t>g</a:t>
            </a:r>
            <a:r>
              <a:rPr lang="en-US" spc="-10" dirty="0">
                <a:cs typeface="Calibri"/>
              </a:rPr>
              <a:t>a</a:t>
            </a:r>
            <a:r>
              <a:rPr lang="en-US" dirty="0">
                <a:cs typeface="Calibri"/>
              </a:rPr>
              <a:t>i</a:t>
            </a:r>
            <a:r>
              <a:rPr lang="en-US" spc="-5" dirty="0">
                <a:cs typeface="Calibri"/>
              </a:rPr>
              <a:t>ns</a:t>
            </a:r>
            <a:r>
              <a:rPr lang="en-US" dirty="0">
                <a:cs typeface="Calibri"/>
              </a:rPr>
              <a:t>. </a:t>
            </a:r>
            <a:r>
              <a:rPr lang="en-US" spc="-5" dirty="0">
                <a:cs typeface="Calibri"/>
              </a:rPr>
              <a:t>Ownin</a:t>
            </a:r>
            <a:r>
              <a:rPr lang="en-US" dirty="0">
                <a:cs typeface="Calibri"/>
              </a:rPr>
              <a:t>g </a:t>
            </a:r>
            <a:r>
              <a:rPr lang="en-US" spc="-5" dirty="0">
                <a:cs typeface="Calibri"/>
              </a:rPr>
              <a:t>somethin</a:t>
            </a:r>
            <a:r>
              <a:rPr lang="en-US" dirty="0">
                <a:cs typeface="Calibri"/>
              </a:rPr>
              <a:t>g inc</a:t>
            </a:r>
            <a:r>
              <a:rPr lang="en-US" spc="-15" dirty="0">
                <a:cs typeface="Calibri"/>
              </a:rPr>
              <a:t>r</a:t>
            </a:r>
            <a:r>
              <a:rPr lang="en-US" spc="-10" dirty="0">
                <a:cs typeface="Calibri"/>
              </a:rPr>
              <a:t>eases</a:t>
            </a:r>
            <a:r>
              <a:rPr lang="en-US" spc="5" dirty="0">
                <a:cs typeface="Calibri"/>
              </a:rPr>
              <a:t> </a:t>
            </a:r>
            <a:r>
              <a:rPr lang="en-US" spc="-5" dirty="0">
                <a:cs typeface="Calibri"/>
              </a:rPr>
              <a:t>it</a:t>
            </a:r>
            <a:r>
              <a:rPr lang="en-US" dirty="0">
                <a:cs typeface="Calibri"/>
              </a:rPr>
              <a:t>s </a:t>
            </a:r>
            <a:r>
              <a:rPr lang="en-US" spc="-31" dirty="0">
                <a:cs typeface="Calibri"/>
              </a:rPr>
              <a:t>v</a:t>
            </a:r>
            <a:r>
              <a:rPr lang="en-US" spc="-10" dirty="0">
                <a:cs typeface="Calibri"/>
              </a:rPr>
              <a:t>a</a:t>
            </a:r>
            <a:r>
              <a:rPr lang="en-US" dirty="0">
                <a:cs typeface="Calibri"/>
              </a:rPr>
              <a:t>l</a:t>
            </a:r>
            <a:r>
              <a:rPr lang="en-US" spc="-5" dirty="0">
                <a:cs typeface="Calibri"/>
              </a:rPr>
              <a:t>u</a:t>
            </a:r>
            <a:r>
              <a:rPr lang="en-US" spc="-10" dirty="0">
                <a:cs typeface="Calibri"/>
              </a:rPr>
              <a:t>e</a:t>
            </a:r>
            <a:r>
              <a:rPr lang="en-US" dirty="0">
                <a:cs typeface="Calibri"/>
              </a:rPr>
              <a:t>. </a:t>
            </a:r>
            <a:r>
              <a:rPr lang="en-US" spc="-5" dirty="0">
                <a:cs typeface="Calibri"/>
              </a:rPr>
              <a:t> Losin</a:t>
            </a:r>
            <a:r>
              <a:rPr lang="en-US" dirty="0">
                <a:cs typeface="Calibri"/>
              </a:rPr>
              <a:t>g</a:t>
            </a:r>
            <a:r>
              <a:rPr lang="en-US" spc="10" dirty="0">
                <a:cs typeface="Calibri"/>
              </a:rPr>
              <a:t> </a:t>
            </a:r>
            <a:r>
              <a:rPr lang="en-US" spc="-15" dirty="0">
                <a:cs typeface="Calibri"/>
              </a:rPr>
              <a:t>$10</a:t>
            </a:r>
            <a:r>
              <a:rPr lang="en-US" spc="-10" dirty="0">
                <a:cs typeface="Calibri"/>
              </a:rPr>
              <a:t>0</a:t>
            </a:r>
            <a:r>
              <a:rPr lang="en-US" spc="25" dirty="0">
                <a:cs typeface="Calibri"/>
              </a:rPr>
              <a:t> </a:t>
            </a:r>
            <a:r>
              <a:rPr lang="en-US" spc="-15" dirty="0">
                <a:cs typeface="Calibri"/>
              </a:rPr>
              <a:t>w</a:t>
            </a:r>
            <a:r>
              <a:rPr lang="en-US" spc="-5" dirty="0">
                <a:cs typeface="Calibri"/>
              </a:rPr>
              <a:t>ort</a:t>
            </a:r>
            <a:r>
              <a:rPr lang="en-US" dirty="0">
                <a:cs typeface="Calibri"/>
              </a:rPr>
              <a:t>h</a:t>
            </a:r>
            <a:r>
              <a:rPr lang="en-US" spc="-5" dirty="0">
                <a:cs typeface="Calibri"/>
              </a:rPr>
              <a:t> o</a:t>
            </a:r>
            <a:r>
              <a:rPr lang="en-US" dirty="0">
                <a:cs typeface="Calibri"/>
              </a:rPr>
              <a:t>f</a:t>
            </a:r>
            <a:r>
              <a:rPr lang="en-US" spc="10" dirty="0">
                <a:cs typeface="Calibri"/>
              </a:rPr>
              <a:t> </a:t>
            </a:r>
            <a:r>
              <a:rPr lang="en-US" spc="-25" dirty="0">
                <a:cs typeface="Calibri"/>
              </a:rPr>
              <a:t>f</a:t>
            </a:r>
            <a:r>
              <a:rPr lang="en-US" spc="-5" dirty="0">
                <a:cs typeface="Calibri"/>
              </a:rPr>
              <a:t>oo</a:t>
            </a:r>
            <a:r>
              <a:rPr lang="en-US" dirty="0">
                <a:cs typeface="Calibri"/>
              </a:rPr>
              <a:t>d</a:t>
            </a:r>
            <a:r>
              <a:rPr lang="en-US" spc="10" dirty="0">
                <a:cs typeface="Calibri"/>
              </a:rPr>
              <a:t> </a:t>
            </a:r>
            <a:r>
              <a:rPr lang="en-US" spc="-5" dirty="0">
                <a:cs typeface="Calibri"/>
              </a:rPr>
              <a:t>ha</a:t>
            </a:r>
            <a:r>
              <a:rPr lang="en-US" dirty="0">
                <a:cs typeface="Calibri"/>
              </a:rPr>
              <a:t>s a </a:t>
            </a:r>
            <a:r>
              <a:rPr lang="en-US" spc="-10" dirty="0">
                <a:cs typeface="Calibri"/>
              </a:rPr>
              <a:t>g</a:t>
            </a:r>
            <a:r>
              <a:rPr lang="en-US" spc="-25" dirty="0">
                <a:cs typeface="Calibri"/>
              </a:rPr>
              <a:t>r</a:t>
            </a:r>
            <a:r>
              <a:rPr lang="en-US" spc="-10" dirty="0">
                <a:cs typeface="Calibri"/>
              </a:rPr>
              <a:t>e</a:t>
            </a:r>
            <a:r>
              <a:rPr lang="en-US" spc="-20" dirty="0">
                <a:cs typeface="Calibri"/>
              </a:rPr>
              <a:t>at</a:t>
            </a:r>
            <a:r>
              <a:rPr lang="en-US" spc="-5" dirty="0">
                <a:cs typeface="Calibri"/>
              </a:rPr>
              <a:t>er</a:t>
            </a:r>
            <a:r>
              <a:rPr lang="en-US" spc="-15" dirty="0">
                <a:cs typeface="Calibri"/>
              </a:rPr>
              <a:t> </a:t>
            </a:r>
            <a:r>
              <a:rPr lang="en-US" dirty="0">
                <a:cs typeface="Calibri"/>
              </a:rPr>
              <a:t>impact </a:t>
            </a:r>
            <a:r>
              <a:rPr lang="en-US" spc="-5" dirty="0">
                <a:cs typeface="Calibri"/>
              </a:rPr>
              <a:t>on h</a:t>
            </a:r>
            <a:r>
              <a:rPr lang="en-US" spc="-10" dirty="0">
                <a:cs typeface="Calibri"/>
              </a:rPr>
              <a:t>ow</a:t>
            </a:r>
            <a:r>
              <a:rPr lang="en-US" spc="10" dirty="0">
                <a:cs typeface="Calibri"/>
              </a:rPr>
              <a:t> </a:t>
            </a:r>
            <a:r>
              <a:rPr lang="en-US" dirty="0">
                <a:cs typeface="Calibri"/>
              </a:rPr>
              <a:t>s</a:t>
            </a:r>
            <a:r>
              <a:rPr lang="en-US" spc="-15" dirty="0">
                <a:cs typeface="Calibri"/>
              </a:rPr>
              <a:t>a</a:t>
            </a:r>
            <a:r>
              <a:rPr lang="en-US" dirty="0">
                <a:cs typeface="Calibri"/>
              </a:rPr>
              <a:t>ti</a:t>
            </a:r>
            <a:r>
              <a:rPr lang="en-US" spc="-15" dirty="0">
                <a:cs typeface="Calibri"/>
              </a:rPr>
              <a:t>s</a:t>
            </a:r>
            <a:r>
              <a:rPr lang="en-US" spc="-5" dirty="0">
                <a:cs typeface="Calibri"/>
              </a:rPr>
              <a:t>fie</a:t>
            </a:r>
            <a:r>
              <a:rPr lang="en-US" dirty="0">
                <a:cs typeface="Calibri"/>
              </a:rPr>
              <a:t>d</a:t>
            </a:r>
            <a:r>
              <a:rPr lang="en-US" spc="10" dirty="0">
                <a:cs typeface="Calibri"/>
              </a:rPr>
              <a:t> </a:t>
            </a:r>
            <a:r>
              <a:rPr lang="en-US" spc="-20" dirty="0">
                <a:cs typeface="Calibri"/>
              </a:rPr>
              <a:t>we</a:t>
            </a:r>
            <a:r>
              <a:rPr lang="en-US" spc="-10" dirty="0">
                <a:cs typeface="Calibri"/>
              </a:rPr>
              <a:t> a</a:t>
            </a:r>
            <a:r>
              <a:rPr lang="en-US" spc="-25" dirty="0">
                <a:cs typeface="Calibri"/>
              </a:rPr>
              <a:t>r</a:t>
            </a:r>
            <a:r>
              <a:rPr lang="en-US" spc="-10" dirty="0">
                <a:cs typeface="Calibri"/>
              </a:rPr>
              <a:t>e</a:t>
            </a:r>
            <a:r>
              <a:rPr lang="en-US" dirty="0">
                <a:cs typeface="Calibri"/>
              </a:rPr>
              <a:t> than</a:t>
            </a:r>
            <a:r>
              <a:rPr lang="en-US" spc="-15" dirty="0">
                <a:cs typeface="Calibri"/>
              </a:rPr>
              <a:t> </a:t>
            </a:r>
            <a:r>
              <a:rPr lang="en-US" spc="-5" dirty="0">
                <a:cs typeface="Calibri"/>
              </a:rPr>
              <a:t>s</a:t>
            </a:r>
            <a:r>
              <a:rPr lang="en-US" spc="-20" dirty="0">
                <a:cs typeface="Calibri"/>
              </a:rPr>
              <a:t>a</a:t>
            </a:r>
            <a:r>
              <a:rPr lang="en-US" spc="-5" dirty="0">
                <a:cs typeface="Calibri"/>
              </a:rPr>
              <a:t>vin</a:t>
            </a:r>
            <a:r>
              <a:rPr lang="en-US" dirty="0">
                <a:cs typeface="Calibri"/>
              </a:rPr>
              <a:t>g</a:t>
            </a:r>
            <a:r>
              <a:rPr lang="en-US" spc="-5" dirty="0">
                <a:cs typeface="Calibri"/>
              </a:rPr>
              <a:t> </a:t>
            </a:r>
            <a:r>
              <a:rPr lang="en-US" spc="-15" dirty="0">
                <a:cs typeface="Calibri"/>
              </a:rPr>
              <a:t>$10</a:t>
            </a:r>
            <a:r>
              <a:rPr lang="en-US" spc="-10" dirty="0">
                <a:cs typeface="Calibri"/>
              </a:rPr>
              <a:t>0</a:t>
            </a:r>
            <a:r>
              <a:rPr lang="en-US" spc="25" dirty="0">
                <a:cs typeface="Calibri"/>
              </a:rPr>
              <a:t> </a:t>
            </a:r>
            <a:r>
              <a:rPr lang="en-US" spc="-5" dirty="0">
                <a:cs typeface="Calibri"/>
              </a:rPr>
              <a:t>o</a:t>
            </a:r>
            <a:r>
              <a:rPr lang="en-US" dirty="0">
                <a:cs typeface="Calibri"/>
              </a:rPr>
              <a:t>n</a:t>
            </a:r>
            <a:r>
              <a:rPr lang="en-US" spc="10" dirty="0">
                <a:cs typeface="Calibri"/>
              </a:rPr>
              <a:t> </a:t>
            </a:r>
            <a:r>
              <a:rPr lang="en-US" spc="-25" dirty="0">
                <a:cs typeface="Calibri"/>
              </a:rPr>
              <a:t>f</a:t>
            </a:r>
            <a:r>
              <a:rPr lang="en-US" spc="-5" dirty="0">
                <a:cs typeface="Calibri"/>
              </a:rPr>
              <a:t>ood.</a:t>
            </a:r>
            <a:endParaRPr lang="en-US" dirty="0">
              <a:cs typeface="Calibri"/>
            </a:endParaRPr>
          </a:p>
          <a:p>
            <a:pPr>
              <a:spcBef>
                <a:spcPts val="2"/>
              </a:spcBef>
            </a:pPr>
            <a:endParaRPr lang="en-US" sz="1300" dirty="0">
              <a:latin typeface="Times New Roman"/>
              <a:cs typeface="Times New Roman"/>
            </a:endParaRPr>
          </a:p>
          <a:p>
            <a:pPr marL="12940" marR="100934"/>
            <a:r>
              <a:rPr lang="en-US" spc="-5" dirty="0">
                <a:cs typeface="Calibri"/>
              </a:rPr>
              <a:t>Sou</a:t>
            </a:r>
            <a:r>
              <a:rPr lang="en-US" spc="-20" dirty="0">
                <a:cs typeface="Calibri"/>
              </a:rPr>
              <a:t>r</a:t>
            </a:r>
            <a:r>
              <a:rPr lang="en-US" spc="-5" dirty="0">
                <a:cs typeface="Calibri"/>
              </a:rPr>
              <a:t>ce:</a:t>
            </a:r>
            <a:r>
              <a:rPr lang="en-US" dirty="0">
                <a:cs typeface="Calibri"/>
              </a:rPr>
              <a:t> </a:t>
            </a:r>
            <a:r>
              <a:rPr lang="en-US" spc="5" dirty="0">
                <a:cs typeface="Calibri"/>
              </a:rPr>
              <a:t> </a:t>
            </a:r>
            <a:r>
              <a:rPr lang="en-US" dirty="0" err="1">
                <a:cs typeface="Calibri"/>
              </a:rPr>
              <a:t>Thaler</a:t>
            </a:r>
            <a:r>
              <a:rPr lang="en-US" dirty="0">
                <a:cs typeface="Calibri"/>
              </a:rPr>
              <a:t> and</a:t>
            </a:r>
            <a:r>
              <a:rPr lang="en-US" spc="-10" dirty="0">
                <a:cs typeface="Calibri"/>
              </a:rPr>
              <a:t> </a:t>
            </a:r>
            <a:r>
              <a:rPr lang="en-US" spc="-5" dirty="0" err="1">
                <a:cs typeface="Calibri"/>
              </a:rPr>
              <a:t>Sun</a:t>
            </a:r>
            <a:r>
              <a:rPr lang="en-US" spc="-15" dirty="0" err="1">
                <a:cs typeface="Calibri"/>
              </a:rPr>
              <a:t>s</a:t>
            </a:r>
            <a:r>
              <a:rPr lang="en-US" spc="-20" dirty="0" err="1">
                <a:cs typeface="Calibri"/>
              </a:rPr>
              <a:t>t</a:t>
            </a:r>
            <a:r>
              <a:rPr lang="en-US" spc="-10" dirty="0" err="1">
                <a:cs typeface="Calibri"/>
              </a:rPr>
              <a:t>e</a:t>
            </a:r>
            <a:r>
              <a:rPr lang="en-US" spc="-5" dirty="0" err="1">
                <a:cs typeface="Calibri"/>
              </a:rPr>
              <a:t>in</a:t>
            </a:r>
            <a:r>
              <a:rPr lang="en-US" dirty="0">
                <a:cs typeface="Calibri"/>
              </a:rPr>
              <a:t>,</a:t>
            </a:r>
            <a:r>
              <a:rPr lang="en-US" spc="-10" dirty="0">
                <a:cs typeface="Calibri"/>
              </a:rPr>
              <a:t> </a:t>
            </a:r>
            <a:r>
              <a:rPr lang="en-US" spc="-15" dirty="0">
                <a:cs typeface="Calibri"/>
              </a:rPr>
              <a:t>2008</a:t>
            </a:r>
            <a:r>
              <a:rPr lang="en-US" spc="-5" dirty="0">
                <a:cs typeface="Calibri"/>
              </a:rPr>
              <a:t>,</a:t>
            </a:r>
            <a:r>
              <a:rPr lang="en-US" spc="25" dirty="0">
                <a:cs typeface="Calibri"/>
              </a:rPr>
              <a:t> </a:t>
            </a:r>
            <a:r>
              <a:rPr lang="en-US" spc="-10" dirty="0">
                <a:cs typeface="Calibri"/>
              </a:rPr>
              <a:t>Nud</a:t>
            </a:r>
            <a:r>
              <a:rPr lang="en-US" spc="-25" dirty="0">
                <a:cs typeface="Calibri"/>
              </a:rPr>
              <a:t>g</a:t>
            </a:r>
            <a:r>
              <a:rPr lang="en-US" spc="-5" dirty="0">
                <a:cs typeface="Calibri"/>
              </a:rPr>
              <a:t>e:</a:t>
            </a:r>
            <a:r>
              <a:rPr lang="en-US" dirty="0">
                <a:cs typeface="Calibri"/>
              </a:rPr>
              <a:t> </a:t>
            </a:r>
            <a:r>
              <a:rPr lang="en-US" spc="-15" dirty="0">
                <a:cs typeface="Calibri"/>
              </a:rPr>
              <a:t>Imp</a:t>
            </a:r>
            <a:r>
              <a:rPr lang="en-US" spc="-25" dirty="0">
                <a:cs typeface="Calibri"/>
              </a:rPr>
              <a:t>r</a:t>
            </a:r>
            <a:r>
              <a:rPr lang="en-US" spc="-10" dirty="0">
                <a:cs typeface="Calibri"/>
              </a:rPr>
              <a:t>o</a:t>
            </a:r>
            <a:r>
              <a:rPr lang="en-US" spc="-15" dirty="0">
                <a:cs typeface="Calibri"/>
              </a:rPr>
              <a:t>v</a:t>
            </a:r>
            <a:r>
              <a:rPr lang="en-US" spc="-5" dirty="0">
                <a:cs typeface="Calibri"/>
              </a:rPr>
              <a:t>in</a:t>
            </a:r>
            <a:r>
              <a:rPr lang="en-US" dirty="0">
                <a:cs typeface="Calibri"/>
              </a:rPr>
              <a:t>g</a:t>
            </a:r>
            <a:r>
              <a:rPr lang="en-US" spc="-15" dirty="0">
                <a:cs typeface="Calibri"/>
              </a:rPr>
              <a:t> </a:t>
            </a:r>
            <a:r>
              <a:rPr lang="en-US" dirty="0">
                <a:cs typeface="Calibri"/>
              </a:rPr>
              <a:t>Decisions</a:t>
            </a:r>
            <a:r>
              <a:rPr lang="en-US" spc="20" dirty="0">
                <a:cs typeface="Calibri"/>
              </a:rPr>
              <a:t> </a:t>
            </a:r>
            <a:r>
              <a:rPr lang="en-US" spc="-5" dirty="0">
                <a:cs typeface="Calibri"/>
              </a:rPr>
              <a:t>abou</a:t>
            </a:r>
            <a:r>
              <a:rPr lang="en-US" dirty="0">
                <a:cs typeface="Calibri"/>
              </a:rPr>
              <a:t>t</a:t>
            </a:r>
            <a:r>
              <a:rPr lang="en-US" spc="-5" dirty="0">
                <a:cs typeface="Calibri"/>
              </a:rPr>
              <a:t> Health,</a:t>
            </a:r>
            <a:r>
              <a:rPr lang="en-US" spc="-10" dirty="0">
                <a:cs typeface="Calibri"/>
              </a:rPr>
              <a:t> </a:t>
            </a:r>
            <a:r>
              <a:rPr lang="en-US" spc="-61" dirty="0">
                <a:cs typeface="Calibri"/>
              </a:rPr>
              <a:t>W</a:t>
            </a:r>
            <a:r>
              <a:rPr lang="en-US" spc="-10" dirty="0">
                <a:cs typeface="Calibri"/>
              </a:rPr>
              <a:t>e</a:t>
            </a:r>
            <a:r>
              <a:rPr lang="en-US" dirty="0">
                <a:cs typeface="Calibri"/>
              </a:rPr>
              <a:t>al</a:t>
            </a:r>
            <a:r>
              <a:rPr lang="en-US" spc="-5" dirty="0">
                <a:cs typeface="Calibri"/>
              </a:rPr>
              <a:t>t</a:t>
            </a:r>
            <a:r>
              <a:rPr lang="en-US" dirty="0">
                <a:cs typeface="Calibri"/>
              </a:rPr>
              <a:t>h</a:t>
            </a:r>
            <a:r>
              <a:rPr lang="en-US" spc="-15" dirty="0">
                <a:cs typeface="Calibri"/>
              </a:rPr>
              <a:t> </a:t>
            </a:r>
            <a:r>
              <a:rPr lang="en-US" dirty="0">
                <a:cs typeface="Calibri"/>
              </a:rPr>
              <a:t>and Happiness;</a:t>
            </a:r>
            <a:r>
              <a:rPr lang="en-US" spc="10" dirty="0">
                <a:cs typeface="Calibri"/>
              </a:rPr>
              <a:t> </a:t>
            </a:r>
            <a:r>
              <a:rPr lang="en-US" spc="-31" dirty="0" err="1">
                <a:cs typeface="Calibri"/>
              </a:rPr>
              <a:t>K</a:t>
            </a:r>
            <a:r>
              <a:rPr lang="en-US" dirty="0" err="1">
                <a:cs typeface="Calibri"/>
              </a:rPr>
              <a:t>ahneman</a:t>
            </a:r>
            <a:r>
              <a:rPr lang="en-US" dirty="0">
                <a:cs typeface="Calibri"/>
              </a:rPr>
              <a:t>,</a:t>
            </a:r>
            <a:r>
              <a:rPr lang="en-US" spc="-10" dirty="0">
                <a:cs typeface="Calibri"/>
              </a:rPr>
              <a:t> </a:t>
            </a:r>
            <a:r>
              <a:rPr lang="en-US" spc="-15" dirty="0">
                <a:cs typeface="Calibri"/>
              </a:rPr>
              <a:t>2011</a:t>
            </a:r>
            <a:r>
              <a:rPr lang="en-US" spc="-5" dirty="0">
                <a:cs typeface="Calibri"/>
              </a:rPr>
              <a:t>,</a:t>
            </a:r>
            <a:r>
              <a:rPr lang="en-US" spc="25" dirty="0">
                <a:cs typeface="Calibri"/>
              </a:rPr>
              <a:t> </a:t>
            </a:r>
            <a:r>
              <a:rPr lang="en-US" spc="-5" dirty="0">
                <a:cs typeface="Calibri"/>
              </a:rPr>
              <a:t>Thinkin</a:t>
            </a:r>
            <a:r>
              <a:rPr lang="en-US" spc="10" dirty="0">
                <a:cs typeface="Calibri"/>
              </a:rPr>
              <a:t>g</a:t>
            </a:r>
            <a:r>
              <a:rPr lang="en-US" spc="-5" dirty="0">
                <a:cs typeface="Calibri"/>
              </a:rPr>
              <a:t>,</a:t>
            </a:r>
            <a:r>
              <a:rPr lang="en-US" dirty="0">
                <a:cs typeface="Calibri"/>
              </a:rPr>
              <a:t> </a:t>
            </a:r>
            <a:r>
              <a:rPr lang="en-US" spc="-31" dirty="0">
                <a:cs typeface="Calibri"/>
              </a:rPr>
              <a:t>F</a:t>
            </a:r>
            <a:r>
              <a:rPr lang="en-US" dirty="0">
                <a:cs typeface="Calibri"/>
              </a:rPr>
              <a:t>a</a:t>
            </a:r>
            <a:r>
              <a:rPr lang="en-US" spc="-15" dirty="0">
                <a:cs typeface="Calibri"/>
              </a:rPr>
              <a:t>s</a:t>
            </a:r>
            <a:r>
              <a:rPr lang="en-US" spc="-5" dirty="0">
                <a:cs typeface="Calibri"/>
              </a:rPr>
              <a:t>t </a:t>
            </a:r>
            <a:r>
              <a:rPr lang="en-US" dirty="0">
                <a:cs typeface="Calibri"/>
              </a:rPr>
              <a:t>and</a:t>
            </a:r>
            <a:r>
              <a:rPr lang="en-US" spc="-10" dirty="0">
                <a:cs typeface="Calibri"/>
              </a:rPr>
              <a:t> </a:t>
            </a:r>
            <a:r>
              <a:rPr lang="en-US" dirty="0">
                <a:cs typeface="Calibri"/>
              </a:rPr>
              <a:t>Sl</a:t>
            </a:r>
            <a:r>
              <a:rPr lang="en-US" spc="-10" dirty="0">
                <a:cs typeface="Calibri"/>
              </a:rPr>
              <a:t>ow</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EAF73655-8A81-4701-84A8-C7A32BC2584B}" type="slidenum">
              <a:rPr lang="en-US" smtClean="0"/>
              <a:t>18</a:t>
            </a:fld>
            <a:endParaRPr lang="en-US"/>
          </a:p>
        </p:txBody>
      </p:sp>
    </p:spTree>
    <p:extLst>
      <p:ext uri="{BB962C8B-B14F-4D97-AF65-F5344CB8AC3E}">
        <p14:creationId xmlns:p14="http://schemas.microsoft.com/office/powerpoint/2010/main" val="3810338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940" marR="288566"/>
            <a:r>
              <a:rPr lang="en-US" b="1" spc="-5" dirty="0" smtClean="0">
                <a:cs typeface="Calibri"/>
              </a:rPr>
              <a:t>Slide</a:t>
            </a:r>
            <a:r>
              <a:rPr lang="en-US" b="1" spc="-5" baseline="0" dirty="0" smtClean="0">
                <a:cs typeface="Calibri"/>
              </a:rPr>
              <a:t> from EPA FTGTW tool. </a:t>
            </a:r>
            <a:r>
              <a:rPr lang="en-US" spc="-5" dirty="0" smtClean="0">
                <a:cs typeface="Calibri"/>
              </a:rPr>
              <a:t>Still</a:t>
            </a:r>
            <a:r>
              <a:rPr lang="en-US" spc="-5" dirty="0">
                <a:cs typeface="Calibri"/>
              </a:rPr>
              <a:t>,</a:t>
            </a:r>
            <a:r>
              <a:rPr lang="en-US" spc="10" dirty="0">
                <a:cs typeface="Calibri"/>
              </a:rPr>
              <a:t> </a:t>
            </a:r>
            <a:r>
              <a:rPr lang="en-US" dirty="0">
                <a:cs typeface="Calibri"/>
              </a:rPr>
              <a:t>the</a:t>
            </a:r>
            <a:r>
              <a:rPr lang="en-US" spc="-15" dirty="0">
                <a:cs typeface="Calibri"/>
              </a:rPr>
              <a:t>r</a:t>
            </a:r>
            <a:r>
              <a:rPr lang="en-US" dirty="0">
                <a:cs typeface="Calibri"/>
              </a:rPr>
              <a:t>e</a:t>
            </a:r>
            <a:r>
              <a:rPr lang="en-US" spc="-5" dirty="0">
                <a:cs typeface="Calibri"/>
              </a:rPr>
              <a:t> mu</a:t>
            </a:r>
            <a:r>
              <a:rPr lang="en-US" spc="-10" dirty="0">
                <a:cs typeface="Calibri"/>
              </a:rPr>
              <a:t>s</a:t>
            </a:r>
            <a:r>
              <a:rPr lang="en-US" spc="-5" dirty="0">
                <a:cs typeface="Calibri"/>
              </a:rPr>
              <a:t>t b</a:t>
            </a:r>
            <a:r>
              <a:rPr lang="en-US" dirty="0">
                <a:cs typeface="Calibri"/>
              </a:rPr>
              <a:t>e</a:t>
            </a:r>
            <a:r>
              <a:rPr lang="en-US" spc="5" dirty="0">
                <a:cs typeface="Calibri"/>
              </a:rPr>
              <a:t> </a:t>
            </a:r>
            <a:r>
              <a:rPr lang="en-US" spc="-10" dirty="0">
                <a:cs typeface="Calibri"/>
              </a:rPr>
              <a:t>other</a:t>
            </a:r>
            <a:r>
              <a:rPr lang="en-US" spc="5" dirty="0">
                <a:cs typeface="Calibri"/>
              </a:rPr>
              <a:t> </a:t>
            </a:r>
            <a:r>
              <a:rPr lang="en-US" spc="-15" dirty="0">
                <a:cs typeface="Calibri"/>
              </a:rPr>
              <a:t>thing</a:t>
            </a:r>
            <a:r>
              <a:rPr lang="en-US" spc="-5" dirty="0">
                <a:cs typeface="Calibri"/>
              </a:rPr>
              <a:t>s</a:t>
            </a:r>
            <a:r>
              <a:rPr lang="en-US" spc="20" dirty="0">
                <a:cs typeface="Calibri"/>
              </a:rPr>
              <a:t> </a:t>
            </a:r>
            <a:r>
              <a:rPr lang="en-US" spc="-20" dirty="0">
                <a:cs typeface="Calibri"/>
              </a:rPr>
              <a:t>a</a:t>
            </a:r>
            <a:r>
              <a:rPr lang="en-US" spc="-5" dirty="0">
                <a:cs typeface="Calibri"/>
              </a:rPr>
              <a:t>t</a:t>
            </a:r>
            <a:r>
              <a:rPr lang="en-US" spc="-10" dirty="0">
                <a:cs typeface="Calibri"/>
              </a:rPr>
              <a:t> pl</a:t>
            </a:r>
            <a:r>
              <a:rPr lang="en-US" spc="-36" dirty="0">
                <a:cs typeface="Calibri"/>
              </a:rPr>
              <a:t>a</a:t>
            </a:r>
            <a:r>
              <a:rPr lang="en-US" spc="-81" dirty="0">
                <a:cs typeface="Calibri"/>
              </a:rPr>
              <a:t>y</a:t>
            </a:r>
            <a:r>
              <a:rPr lang="en-US" dirty="0">
                <a:cs typeface="Calibri"/>
              </a:rPr>
              <a:t>. </a:t>
            </a:r>
            <a:r>
              <a:rPr lang="en-US" spc="15" dirty="0">
                <a:cs typeface="Calibri"/>
              </a:rPr>
              <a:t> </a:t>
            </a:r>
            <a:r>
              <a:rPr lang="en-US" spc="-5" dirty="0">
                <a:cs typeface="Calibri"/>
              </a:rPr>
              <a:t>On</a:t>
            </a:r>
            <a:r>
              <a:rPr lang="en-US" dirty="0">
                <a:cs typeface="Calibri"/>
              </a:rPr>
              <a:t>e</a:t>
            </a:r>
            <a:r>
              <a:rPr lang="en-US" spc="5" dirty="0">
                <a:cs typeface="Calibri"/>
              </a:rPr>
              <a:t> </a:t>
            </a:r>
            <a:r>
              <a:rPr lang="en-US" spc="-10" dirty="0">
                <a:cs typeface="Calibri"/>
              </a:rPr>
              <a:t>i</a:t>
            </a:r>
            <a:r>
              <a:rPr lang="en-US" spc="-5" dirty="0">
                <a:cs typeface="Calibri"/>
              </a:rPr>
              <a:t>s</a:t>
            </a:r>
            <a:r>
              <a:rPr lang="en-US" spc="5" dirty="0">
                <a:cs typeface="Calibri"/>
              </a:rPr>
              <a:t> </a:t>
            </a:r>
            <a:r>
              <a:rPr lang="en-US" spc="-15" dirty="0">
                <a:cs typeface="Calibri"/>
              </a:rPr>
              <a:t>w</a:t>
            </a:r>
            <a:r>
              <a:rPr lang="en-US" dirty="0">
                <a:cs typeface="Calibri"/>
              </a:rPr>
              <a:t>e</a:t>
            </a:r>
            <a:r>
              <a:rPr lang="en-US" spc="5" dirty="0">
                <a:cs typeface="Calibri"/>
              </a:rPr>
              <a:t> </a:t>
            </a:r>
            <a:r>
              <a:rPr lang="en-US" spc="-10" dirty="0">
                <a:cs typeface="Calibri"/>
              </a:rPr>
              <a:t>of</a:t>
            </a:r>
            <a:r>
              <a:rPr lang="en-US" spc="-20" dirty="0">
                <a:cs typeface="Calibri"/>
              </a:rPr>
              <a:t>t</a:t>
            </a:r>
            <a:r>
              <a:rPr lang="en-US" dirty="0">
                <a:cs typeface="Calibri"/>
              </a:rPr>
              <a:t>e</a:t>
            </a:r>
            <a:r>
              <a:rPr lang="en-US" spc="-10" dirty="0">
                <a:cs typeface="Calibri"/>
              </a:rPr>
              <a:t>n</a:t>
            </a:r>
            <a:r>
              <a:rPr lang="en-US" dirty="0">
                <a:cs typeface="Calibri"/>
              </a:rPr>
              <a:t> </a:t>
            </a:r>
            <a:r>
              <a:rPr lang="en-US" spc="-5" dirty="0">
                <a:cs typeface="Calibri"/>
              </a:rPr>
              <a:t>act</a:t>
            </a:r>
            <a:r>
              <a:rPr lang="en-US" spc="-10" dirty="0">
                <a:cs typeface="Calibri"/>
              </a:rPr>
              <a:t> au</a:t>
            </a:r>
            <a:r>
              <a:rPr lang="en-US" spc="-20" dirty="0">
                <a:cs typeface="Calibri"/>
              </a:rPr>
              <a:t>t</a:t>
            </a:r>
            <a:r>
              <a:rPr lang="en-US" spc="-10" dirty="0">
                <a:cs typeface="Calibri"/>
              </a:rPr>
              <a:t>o</a:t>
            </a:r>
            <a:r>
              <a:rPr lang="en-US" spc="-5" dirty="0">
                <a:cs typeface="Calibri"/>
              </a:rPr>
              <a:t>m</a:t>
            </a:r>
            <a:r>
              <a:rPr lang="en-US" spc="-10" dirty="0">
                <a:cs typeface="Calibri"/>
              </a:rPr>
              <a:t>a</a:t>
            </a:r>
            <a:r>
              <a:rPr lang="en-US" spc="-5" dirty="0">
                <a:cs typeface="Calibri"/>
              </a:rPr>
              <a:t>tically</a:t>
            </a:r>
            <a:r>
              <a:rPr lang="en-US" spc="-15" dirty="0">
                <a:cs typeface="Calibri"/>
              </a:rPr>
              <a:t> </a:t>
            </a:r>
            <a:r>
              <a:rPr lang="en-US" spc="-5" dirty="0">
                <a:cs typeface="Calibri"/>
              </a:rPr>
              <a:t>in</a:t>
            </a:r>
            <a:r>
              <a:rPr lang="en-US" spc="-20" dirty="0">
                <a:cs typeface="Calibri"/>
              </a:rPr>
              <a:t>st</a:t>
            </a:r>
            <a:r>
              <a:rPr lang="en-US" spc="-15" dirty="0">
                <a:cs typeface="Calibri"/>
              </a:rPr>
              <a:t>ea</a:t>
            </a:r>
            <a:r>
              <a:rPr lang="en-US" spc="-10" dirty="0">
                <a:cs typeface="Calibri"/>
              </a:rPr>
              <a:t>d</a:t>
            </a:r>
            <a:r>
              <a:rPr lang="en-US" dirty="0">
                <a:cs typeface="Calibri"/>
              </a:rPr>
              <a:t> of </a:t>
            </a:r>
            <a:r>
              <a:rPr lang="en-US" spc="-15" dirty="0">
                <a:cs typeface="Calibri"/>
              </a:rPr>
              <a:t>re</a:t>
            </a:r>
            <a:r>
              <a:rPr lang="en-US" spc="-5" dirty="0">
                <a:cs typeface="Calibri"/>
              </a:rPr>
              <a:t>f</a:t>
            </a:r>
            <a:r>
              <a:rPr lang="en-US" spc="-10" dirty="0">
                <a:cs typeface="Calibri"/>
              </a:rPr>
              <a:t>l</a:t>
            </a:r>
            <a:r>
              <a:rPr lang="en-US" dirty="0">
                <a:cs typeface="Calibri"/>
              </a:rPr>
              <a:t>ec</a:t>
            </a:r>
            <a:r>
              <a:rPr lang="en-US" spc="-10" dirty="0">
                <a:cs typeface="Calibri"/>
              </a:rPr>
              <a:t>tin</a:t>
            </a:r>
            <a:r>
              <a:rPr lang="en-US" dirty="0">
                <a:cs typeface="Calibri"/>
              </a:rPr>
              <a:t>g</a:t>
            </a:r>
            <a:r>
              <a:rPr lang="en-US" spc="10" dirty="0">
                <a:cs typeface="Calibri"/>
              </a:rPr>
              <a:t> </a:t>
            </a:r>
            <a:r>
              <a:rPr lang="en-US" spc="-10" dirty="0">
                <a:cs typeface="Calibri"/>
              </a:rPr>
              <a:t>on</a:t>
            </a:r>
            <a:r>
              <a:rPr lang="en-US" spc="5" dirty="0">
                <a:cs typeface="Calibri"/>
              </a:rPr>
              <a:t> </a:t>
            </a:r>
            <a:r>
              <a:rPr lang="en-US" spc="-15" dirty="0">
                <a:cs typeface="Calibri"/>
              </a:rPr>
              <a:t>wh</a:t>
            </a:r>
            <a:r>
              <a:rPr lang="en-US" spc="-20" dirty="0">
                <a:cs typeface="Calibri"/>
              </a:rPr>
              <a:t>a</a:t>
            </a:r>
            <a:r>
              <a:rPr lang="en-US" spc="-5" dirty="0">
                <a:cs typeface="Calibri"/>
              </a:rPr>
              <a:t>t</a:t>
            </a:r>
            <a:r>
              <a:rPr lang="en-US" spc="5" dirty="0">
                <a:cs typeface="Calibri"/>
              </a:rPr>
              <a:t> </a:t>
            </a:r>
            <a:r>
              <a:rPr lang="en-US" spc="-15" dirty="0">
                <a:cs typeface="Calibri"/>
              </a:rPr>
              <a:t>w</a:t>
            </a:r>
            <a:r>
              <a:rPr lang="en-US" dirty="0">
                <a:cs typeface="Calibri"/>
              </a:rPr>
              <a:t>e</a:t>
            </a:r>
            <a:r>
              <a:rPr lang="en-US" spc="5" dirty="0">
                <a:cs typeface="Calibri"/>
              </a:rPr>
              <a:t> </a:t>
            </a:r>
            <a:r>
              <a:rPr lang="en-US" dirty="0">
                <a:cs typeface="Calibri"/>
              </a:rPr>
              <a:t>a</a:t>
            </a:r>
            <a:r>
              <a:rPr lang="en-US" spc="-15" dirty="0">
                <a:cs typeface="Calibri"/>
              </a:rPr>
              <a:t>r</a:t>
            </a:r>
            <a:r>
              <a:rPr lang="en-US" dirty="0">
                <a:cs typeface="Calibri"/>
              </a:rPr>
              <a:t>e</a:t>
            </a:r>
            <a:r>
              <a:rPr lang="en-US" spc="-5" dirty="0">
                <a:cs typeface="Calibri"/>
              </a:rPr>
              <a:t> </a:t>
            </a:r>
            <a:r>
              <a:rPr lang="en-US" spc="-10" dirty="0">
                <a:cs typeface="Calibri"/>
              </a:rPr>
              <a:t>doin</a:t>
            </a:r>
            <a:r>
              <a:rPr lang="en-US" spc="-5" dirty="0">
                <a:cs typeface="Calibri"/>
              </a:rPr>
              <a:t>g</a:t>
            </a:r>
            <a:r>
              <a:rPr lang="en-US" dirty="0">
                <a:cs typeface="Calibri"/>
              </a:rPr>
              <a:t>.</a:t>
            </a:r>
          </a:p>
          <a:p>
            <a:pPr>
              <a:spcBef>
                <a:spcPts val="2"/>
              </a:spcBef>
            </a:pPr>
            <a:endParaRPr lang="en-US" sz="1300" dirty="0">
              <a:latin typeface="Times New Roman"/>
              <a:cs typeface="Times New Roman"/>
            </a:endParaRPr>
          </a:p>
          <a:p>
            <a:pPr marL="12940" marR="69230"/>
            <a:r>
              <a:rPr lang="en-US" spc="-25" dirty="0">
                <a:cs typeface="Calibri"/>
              </a:rPr>
              <a:t>F</a:t>
            </a:r>
            <a:r>
              <a:rPr lang="en-US" spc="-10" dirty="0">
                <a:cs typeface="Calibri"/>
              </a:rPr>
              <a:t>o</a:t>
            </a:r>
            <a:r>
              <a:rPr lang="en-US" dirty="0">
                <a:cs typeface="Calibri"/>
              </a:rPr>
              <a:t>r</a:t>
            </a:r>
            <a:r>
              <a:rPr lang="en-US" spc="-5" dirty="0">
                <a:cs typeface="Calibri"/>
              </a:rPr>
              <a:t> </a:t>
            </a:r>
            <a:r>
              <a:rPr lang="en-US" spc="-20" dirty="0">
                <a:cs typeface="Calibri"/>
              </a:rPr>
              <a:t>ex</a:t>
            </a:r>
            <a:r>
              <a:rPr lang="en-US" dirty="0">
                <a:cs typeface="Calibri"/>
              </a:rPr>
              <a:t>am</a:t>
            </a:r>
            <a:r>
              <a:rPr lang="en-US" spc="-10" dirty="0">
                <a:cs typeface="Calibri"/>
              </a:rPr>
              <a:t>pl</a:t>
            </a:r>
            <a:r>
              <a:rPr lang="en-US" dirty="0">
                <a:cs typeface="Calibri"/>
              </a:rPr>
              <a:t>e</a:t>
            </a:r>
            <a:r>
              <a:rPr lang="en-US" spc="-5" dirty="0">
                <a:cs typeface="Calibri"/>
              </a:rPr>
              <a:t>, </a:t>
            </a:r>
            <a:r>
              <a:rPr lang="en-US" spc="-20" dirty="0">
                <a:cs typeface="Calibri"/>
              </a:rPr>
              <a:t>y</a:t>
            </a:r>
            <a:r>
              <a:rPr lang="en-US" spc="-10" dirty="0">
                <a:cs typeface="Calibri"/>
              </a:rPr>
              <a:t>ou</a:t>
            </a:r>
            <a:r>
              <a:rPr lang="en-US" dirty="0">
                <a:cs typeface="Calibri"/>
              </a:rPr>
              <a:t> a</a:t>
            </a:r>
            <a:r>
              <a:rPr lang="en-US" spc="-15" dirty="0">
                <a:cs typeface="Calibri"/>
              </a:rPr>
              <a:t>r</a:t>
            </a:r>
            <a:r>
              <a:rPr lang="en-US" dirty="0">
                <a:cs typeface="Calibri"/>
              </a:rPr>
              <a:t>e</a:t>
            </a:r>
            <a:r>
              <a:rPr lang="en-US" spc="-5" dirty="0">
                <a:cs typeface="Calibri"/>
              </a:rPr>
              <a:t> li</a:t>
            </a:r>
            <a:r>
              <a:rPr lang="en-US" spc="-51" dirty="0">
                <a:cs typeface="Calibri"/>
              </a:rPr>
              <a:t>k</a:t>
            </a:r>
            <a:r>
              <a:rPr lang="en-US" spc="-10" dirty="0">
                <a:cs typeface="Calibri"/>
              </a:rPr>
              <a:t>ely</a:t>
            </a:r>
            <a:r>
              <a:rPr lang="en-US" spc="10" dirty="0">
                <a:cs typeface="Calibri"/>
              </a:rPr>
              <a:t> </a:t>
            </a:r>
            <a:r>
              <a:rPr lang="en-US" spc="-20" dirty="0">
                <a:cs typeface="Calibri"/>
              </a:rPr>
              <a:t>t</a:t>
            </a:r>
            <a:r>
              <a:rPr lang="en-US" spc="-10" dirty="0">
                <a:cs typeface="Calibri"/>
              </a:rPr>
              <a:t>o</a:t>
            </a:r>
            <a:r>
              <a:rPr lang="en-US" spc="5" dirty="0">
                <a:cs typeface="Calibri"/>
              </a:rPr>
              <a:t> </a:t>
            </a:r>
            <a:r>
              <a:rPr lang="en-US" dirty="0">
                <a:cs typeface="Calibri"/>
              </a:rPr>
              <a:t>se</a:t>
            </a:r>
            <a:r>
              <a:rPr lang="en-US" spc="10" dirty="0">
                <a:cs typeface="Calibri"/>
              </a:rPr>
              <a:t>r</a:t>
            </a:r>
            <a:r>
              <a:rPr lang="en-US" spc="-20" dirty="0">
                <a:cs typeface="Calibri"/>
              </a:rPr>
              <a:t>v</a:t>
            </a:r>
            <a:r>
              <a:rPr lang="en-US" dirty="0">
                <a:cs typeface="Calibri"/>
              </a:rPr>
              <a:t>e</a:t>
            </a:r>
            <a:r>
              <a:rPr lang="en-US" spc="-5" dirty="0">
                <a:cs typeface="Calibri"/>
              </a:rPr>
              <a:t> </a:t>
            </a:r>
            <a:r>
              <a:rPr lang="en-US" spc="-20" dirty="0">
                <a:cs typeface="Calibri"/>
              </a:rPr>
              <a:t>y</a:t>
            </a:r>
            <a:r>
              <a:rPr lang="en-US" spc="-10" dirty="0">
                <a:cs typeface="Calibri"/>
              </a:rPr>
              <a:t>o</a:t>
            </a:r>
            <a:r>
              <a:rPr lang="en-US" spc="-15" dirty="0">
                <a:cs typeface="Calibri"/>
              </a:rPr>
              <a:t>ur</a:t>
            </a:r>
            <a:r>
              <a:rPr lang="en-US" spc="-5" dirty="0">
                <a:cs typeface="Calibri"/>
              </a:rPr>
              <a:t>se</a:t>
            </a:r>
            <a:r>
              <a:rPr lang="en-US" spc="-10" dirty="0">
                <a:cs typeface="Calibri"/>
              </a:rPr>
              <a:t>l</a:t>
            </a:r>
            <a:r>
              <a:rPr lang="en-US" dirty="0">
                <a:cs typeface="Calibri"/>
              </a:rPr>
              <a:t>f</a:t>
            </a:r>
            <a:r>
              <a:rPr lang="en-US" spc="-20" dirty="0">
                <a:cs typeface="Calibri"/>
              </a:rPr>
              <a:t> </a:t>
            </a:r>
            <a:r>
              <a:rPr lang="en-US" dirty="0">
                <a:cs typeface="Calibri"/>
              </a:rPr>
              <a:t>mo</a:t>
            </a:r>
            <a:r>
              <a:rPr lang="en-US" spc="-15" dirty="0">
                <a:cs typeface="Calibri"/>
              </a:rPr>
              <a:t>r</a:t>
            </a:r>
            <a:r>
              <a:rPr lang="en-US" dirty="0">
                <a:cs typeface="Calibri"/>
              </a:rPr>
              <a:t>e </a:t>
            </a:r>
            <a:r>
              <a:rPr lang="en-US" spc="-5" dirty="0">
                <a:cs typeface="Calibri"/>
              </a:rPr>
              <a:t>i</a:t>
            </a:r>
            <a:r>
              <a:rPr lang="en-US" dirty="0">
                <a:cs typeface="Calibri"/>
              </a:rPr>
              <a:t>f </a:t>
            </a:r>
            <a:r>
              <a:rPr lang="en-US" spc="-20" dirty="0">
                <a:cs typeface="Calibri"/>
              </a:rPr>
              <a:t>y</a:t>
            </a:r>
            <a:r>
              <a:rPr lang="en-US" spc="-10" dirty="0">
                <a:cs typeface="Calibri"/>
              </a:rPr>
              <a:t>o</a:t>
            </a:r>
            <a:r>
              <a:rPr lang="en-US" spc="-15" dirty="0">
                <a:cs typeface="Calibri"/>
              </a:rPr>
              <a:t>u</a:t>
            </a:r>
            <a:r>
              <a:rPr lang="en-US" dirty="0">
                <a:cs typeface="Calibri"/>
              </a:rPr>
              <a:t>r </a:t>
            </a:r>
            <a:r>
              <a:rPr lang="en-US" spc="-10" dirty="0">
                <a:cs typeface="Calibri"/>
              </a:rPr>
              <a:t>pl</a:t>
            </a:r>
            <a:r>
              <a:rPr lang="en-US" spc="-20" dirty="0">
                <a:cs typeface="Calibri"/>
              </a:rPr>
              <a:t>at</a:t>
            </a:r>
            <a:r>
              <a:rPr lang="en-US" dirty="0">
                <a:cs typeface="Calibri"/>
              </a:rPr>
              <a:t>e</a:t>
            </a:r>
            <a:r>
              <a:rPr lang="en-US" spc="-5" dirty="0">
                <a:cs typeface="Calibri"/>
              </a:rPr>
              <a:t> is</a:t>
            </a:r>
            <a:r>
              <a:rPr lang="en-US" spc="5" dirty="0">
                <a:cs typeface="Calibri"/>
              </a:rPr>
              <a:t> </a:t>
            </a:r>
            <a:r>
              <a:rPr lang="en-US" spc="-5" dirty="0">
                <a:cs typeface="Calibri"/>
              </a:rPr>
              <a:t>bi</a:t>
            </a:r>
            <a:r>
              <a:rPr lang="en-US" dirty="0">
                <a:cs typeface="Calibri"/>
              </a:rPr>
              <a:t>g</a:t>
            </a:r>
            <a:r>
              <a:rPr lang="en-US" spc="-15" dirty="0">
                <a:cs typeface="Calibri"/>
              </a:rPr>
              <a:t>g</a:t>
            </a:r>
            <a:r>
              <a:rPr lang="en-US" spc="-5" dirty="0">
                <a:cs typeface="Calibri"/>
              </a:rPr>
              <a:t>e</a:t>
            </a:r>
            <a:r>
              <a:rPr lang="en-US" dirty="0">
                <a:cs typeface="Calibri"/>
              </a:rPr>
              <a:t>r</a:t>
            </a:r>
            <a:r>
              <a:rPr lang="en-US" spc="20" dirty="0">
                <a:cs typeface="Calibri"/>
              </a:rPr>
              <a:t> </a:t>
            </a:r>
            <a:r>
              <a:rPr lang="en-US" dirty="0">
                <a:cs typeface="Calibri"/>
              </a:rPr>
              <a:t>or </a:t>
            </a:r>
            <a:r>
              <a:rPr lang="en-US" spc="-5" dirty="0">
                <a:cs typeface="Calibri"/>
              </a:rPr>
              <a:t>i</a:t>
            </a:r>
            <a:r>
              <a:rPr lang="en-US" dirty="0">
                <a:cs typeface="Calibri"/>
              </a:rPr>
              <a:t>f </a:t>
            </a:r>
            <a:r>
              <a:rPr lang="en-US" spc="-15" dirty="0">
                <a:cs typeface="Calibri"/>
              </a:rPr>
              <a:t>th</a:t>
            </a:r>
            <a:r>
              <a:rPr lang="en-US" spc="-10" dirty="0">
                <a:cs typeface="Calibri"/>
              </a:rPr>
              <a:t>e</a:t>
            </a:r>
            <a:r>
              <a:rPr lang="en-US" spc="5" dirty="0">
                <a:cs typeface="Calibri"/>
              </a:rPr>
              <a:t> </a:t>
            </a:r>
            <a:r>
              <a:rPr lang="en-US" spc="-5" dirty="0">
                <a:cs typeface="Calibri"/>
              </a:rPr>
              <a:t>c</a:t>
            </a:r>
            <a:r>
              <a:rPr lang="en-US" dirty="0">
                <a:cs typeface="Calibri"/>
              </a:rPr>
              <a:t>o</a:t>
            </a:r>
            <a:r>
              <a:rPr lang="en-US" spc="-10" dirty="0">
                <a:cs typeface="Calibri"/>
              </a:rPr>
              <a:t>lo</a:t>
            </a:r>
            <a:r>
              <a:rPr lang="en-US" dirty="0">
                <a:cs typeface="Calibri"/>
              </a:rPr>
              <a:t>r </a:t>
            </a:r>
            <a:r>
              <a:rPr lang="en-US" spc="-5" dirty="0">
                <a:cs typeface="Calibri"/>
              </a:rPr>
              <a:t>c</a:t>
            </a:r>
            <a:r>
              <a:rPr lang="en-US" dirty="0">
                <a:cs typeface="Calibri"/>
              </a:rPr>
              <a:t>o</a:t>
            </a:r>
            <a:r>
              <a:rPr lang="en-US" spc="-25" dirty="0">
                <a:cs typeface="Calibri"/>
              </a:rPr>
              <a:t>n</a:t>
            </a:r>
            <a:r>
              <a:rPr lang="en-US" spc="-10" dirty="0">
                <a:cs typeface="Calibri"/>
              </a:rPr>
              <a:t>t</a:t>
            </a:r>
            <a:r>
              <a:rPr lang="en-US" spc="-31" dirty="0">
                <a:cs typeface="Calibri"/>
              </a:rPr>
              <a:t>r</a:t>
            </a:r>
            <a:r>
              <a:rPr lang="en-US" spc="-10" dirty="0">
                <a:cs typeface="Calibri"/>
              </a:rPr>
              <a:t>a</a:t>
            </a:r>
            <a:r>
              <a:rPr lang="en-US" spc="-20" dirty="0">
                <a:cs typeface="Calibri"/>
              </a:rPr>
              <a:t>s</a:t>
            </a:r>
            <a:r>
              <a:rPr lang="en-US" spc="-5" dirty="0">
                <a:cs typeface="Calibri"/>
              </a:rPr>
              <a:t>t</a:t>
            </a:r>
            <a:r>
              <a:rPr lang="en-US" spc="-10" dirty="0">
                <a:cs typeface="Calibri"/>
              </a:rPr>
              <a:t> </a:t>
            </a:r>
            <a:r>
              <a:rPr lang="en-US" spc="-15" dirty="0">
                <a:cs typeface="Calibri"/>
              </a:rPr>
              <a:t>bet</a:t>
            </a:r>
            <a:r>
              <a:rPr lang="en-US" spc="-25" dirty="0">
                <a:cs typeface="Calibri"/>
              </a:rPr>
              <a:t>w</a:t>
            </a:r>
            <a:r>
              <a:rPr lang="en-US" spc="-5" dirty="0">
                <a:cs typeface="Calibri"/>
              </a:rPr>
              <a:t>ee</a:t>
            </a:r>
            <a:r>
              <a:rPr lang="en-US" dirty="0">
                <a:cs typeface="Calibri"/>
              </a:rPr>
              <a:t>n </a:t>
            </a:r>
            <a:r>
              <a:rPr lang="en-US" spc="-15" dirty="0">
                <a:cs typeface="Calibri"/>
              </a:rPr>
              <a:t>th</a:t>
            </a:r>
            <a:r>
              <a:rPr lang="en-US" spc="-10" dirty="0">
                <a:cs typeface="Calibri"/>
              </a:rPr>
              <a:t>e</a:t>
            </a:r>
            <a:r>
              <a:rPr lang="en-US" spc="5" dirty="0">
                <a:cs typeface="Calibri"/>
              </a:rPr>
              <a:t> </a:t>
            </a:r>
            <a:r>
              <a:rPr lang="en-US" spc="-10" dirty="0">
                <a:cs typeface="Calibri"/>
              </a:rPr>
              <a:t>pl</a:t>
            </a:r>
            <a:r>
              <a:rPr lang="en-US" spc="-20" dirty="0">
                <a:cs typeface="Calibri"/>
              </a:rPr>
              <a:t>at</a:t>
            </a:r>
            <a:r>
              <a:rPr lang="en-US" dirty="0">
                <a:cs typeface="Calibri"/>
              </a:rPr>
              <a:t>e</a:t>
            </a:r>
            <a:r>
              <a:rPr lang="en-US" spc="5" dirty="0">
                <a:cs typeface="Calibri"/>
              </a:rPr>
              <a:t> </a:t>
            </a:r>
            <a:r>
              <a:rPr lang="en-US" spc="-10" dirty="0">
                <a:cs typeface="Calibri"/>
              </a:rPr>
              <a:t>and</a:t>
            </a:r>
            <a:r>
              <a:rPr lang="en-US" spc="5" dirty="0">
                <a:cs typeface="Calibri"/>
              </a:rPr>
              <a:t> </a:t>
            </a:r>
            <a:r>
              <a:rPr lang="en-US" spc="-15" dirty="0">
                <a:cs typeface="Calibri"/>
              </a:rPr>
              <a:t>th</a:t>
            </a:r>
            <a:r>
              <a:rPr lang="en-US" spc="-10" dirty="0">
                <a:cs typeface="Calibri"/>
              </a:rPr>
              <a:t>e</a:t>
            </a:r>
            <a:r>
              <a:rPr lang="en-US" spc="5" dirty="0">
                <a:cs typeface="Calibri"/>
              </a:rPr>
              <a:t> </a:t>
            </a:r>
            <a:r>
              <a:rPr lang="en-US" spc="-25" dirty="0">
                <a:cs typeface="Calibri"/>
              </a:rPr>
              <a:t>f</a:t>
            </a:r>
            <a:r>
              <a:rPr lang="en-US" spc="-10" dirty="0">
                <a:cs typeface="Calibri"/>
              </a:rPr>
              <a:t>ood</a:t>
            </a:r>
            <a:r>
              <a:rPr lang="en-US" spc="5" dirty="0">
                <a:cs typeface="Calibri"/>
              </a:rPr>
              <a:t> </a:t>
            </a:r>
            <a:r>
              <a:rPr lang="en-US" spc="-10" dirty="0">
                <a:cs typeface="Calibri"/>
              </a:rPr>
              <a:t>i</a:t>
            </a:r>
            <a:r>
              <a:rPr lang="en-US" spc="-5" dirty="0">
                <a:cs typeface="Calibri"/>
              </a:rPr>
              <a:t>s</a:t>
            </a:r>
            <a:r>
              <a:rPr lang="en-US" spc="5" dirty="0">
                <a:cs typeface="Calibri"/>
              </a:rPr>
              <a:t> </a:t>
            </a:r>
            <a:r>
              <a:rPr lang="en-US" spc="-5" dirty="0">
                <a:cs typeface="Calibri"/>
              </a:rPr>
              <a:t>lo</a:t>
            </a:r>
            <a:r>
              <a:rPr lang="en-US" spc="-87" dirty="0">
                <a:cs typeface="Calibri"/>
              </a:rPr>
              <a:t>w</a:t>
            </a:r>
            <a:r>
              <a:rPr lang="en-US" dirty="0">
                <a:cs typeface="Calibri"/>
              </a:rPr>
              <a:t>.</a:t>
            </a:r>
            <a:r>
              <a:rPr lang="en-US" spc="25" dirty="0">
                <a:cs typeface="Calibri"/>
              </a:rPr>
              <a:t> </a:t>
            </a:r>
            <a:r>
              <a:rPr lang="en-US" spc="-10" dirty="0">
                <a:cs typeface="Calibri"/>
              </a:rPr>
              <a:t>In</a:t>
            </a:r>
            <a:r>
              <a:rPr lang="en-US" spc="10" dirty="0">
                <a:cs typeface="Calibri"/>
              </a:rPr>
              <a:t> </a:t>
            </a:r>
            <a:r>
              <a:rPr lang="en-US" spc="-10" dirty="0">
                <a:cs typeface="Calibri"/>
              </a:rPr>
              <a:t>thi</a:t>
            </a:r>
            <a:r>
              <a:rPr lang="en-US" spc="-5" dirty="0">
                <a:cs typeface="Calibri"/>
              </a:rPr>
              <a:t>s</a:t>
            </a:r>
            <a:r>
              <a:rPr lang="en-US" spc="10" dirty="0">
                <a:cs typeface="Calibri"/>
              </a:rPr>
              <a:t> </a:t>
            </a:r>
            <a:r>
              <a:rPr lang="en-US" spc="-5" dirty="0">
                <a:cs typeface="Calibri"/>
              </a:rPr>
              <a:t>pictu</a:t>
            </a:r>
            <a:r>
              <a:rPr lang="en-US" spc="-20" dirty="0">
                <a:cs typeface="Calibri"/>
              </a:rPr>
              <a:t>r</a:t>
            </a:r>
            <a:r>
              <a:rPr lang="en-US" spc="-5" dirty="0">
                <a:cs typeface="Calibri"/>
              </a:rPr>
              <a:t>e</a:t>
            </a:r>
            <a:r>
              <a:rPr lang="en-US" dirty="0">
                <a:cs typeface="Calibri"/>
              </a:rPr>
              <a:t>,</a:t>
            </a:r>
            <a:r>
              <a:rPr lang="en-US" spc="10" dirty="0">
                <a:cs typeface="Calibri"/>
              </a:rPr>
              <a:t> </a:t>
            </a:r>
            <a:r>
              <a:rPr lang="en-US" spc="-15" dirty="0">
                <a:cs typeface="Calibri"/>
              </a:rPr>
              <a:t>th</a:t>
            </a:r>
            <a:r>
              <a:rPr lang="en-US" spc="-10" dirty="0">
                <a:cs typeface="Calibri"/>
              </a:rPr>
              <a:t>e</a:t>
            </a:r>
            <a:r>
              <a:rPr lang="en-US" spc="5" dirty="0">
                <a:cs typeface="Calibri"/>
              </a:rPr>
              <a:t> </a:t>
            </a:r>
            <a:r>
              <a:rPr lang="en-US" dirty="0">
                <a:cs typeface="Calibri"/>
              </a:rPr>
              <a:t>g</a:t>
            </a:r>
            <a:r>
              <a:rPr lang="en-US" spc="-15" dirty="0">
                <a:cs typeface="Calibri"/>
              </a:rPr>
              <a:t>r</a:t>
            </a:r>
            <a:r>
              <a:rPr lang="en-US" dirty="0">
                <a:cs typeface="Calibri"/>
              </a:rPr>
              <a:t>een </a:t>
            </a:r>
            <a:r>
              <a:rPr lang="en-US" spc="-10" dirty="0">
                <a:cs typeface="Calibri"/>
              </a:rPr>
              <a:t>pl</a:t>
            </a:r>
            <a:r>
              <a:rPr lang="en-US" spc="-20" dirty="0">
                <a:cs typeface="Calibri"/>
              </a:rPr>
              <a:t>at</a:t>
            </a:r>
            <a:r>
              <a:rPr lang="en-US" dirty="0">
                <a:cs typeface="Calibri"/>
              </a:rPr>
              <a:t>e</a:t>
            </a:r>
            <a:r>
              <a:rPr lang="en-US" spc="-5" dirty="0">
                <a:cs typeface="Calibri"/>
              </a:rPr>
              <a:t> </a:t>
            </a:r>
            <a:r>
              <a:rPr lang="en-US" spc="-10" dirty="0">
                <a:cs typeface="Calibri"/>
              </a:rPr>
              <a:t>has</a:t>
            </a:r>
            <a:r>
              <a:rPr lang="en-US" spc="5" dirty="0">
                <a:cs typeface="Calibri"/>
              </a:rPr>
              <a:t> </a:t>
            </a:r>
            <a:r>
              <a:rPr lang="en-US" dirty="0">
                <a:cs typeface="Calibri"/>
              </a:rPr>
              <a:t>mo</a:t>
            </a:r>
            <a:r>
              <a:rPr lang="en-US" spc="-15" dirty="0">
                <a:cs typeface="Calibri"/>
              </a:rPr>
              <a:t>r</a:t>
            </a:r>
            <a:r>
              <a:rPr lang="en-US" dirty="0">
                <a:cs typeface="Calibri"/>
              </a:rPr>
              <a:t>e </a:t>
            </a:r>
            <a:r>
              <a:rPr lang="en-US" spc="-10" dirty="0">
                <a:cs typeface="Calibri"/>
              </a:rPr>
              <a:t>beans</a:t>
            </a:r>
            <a:r>
              <a:rPr lang="en-US" dirty="0">
                <a:cs typeface="Calibri"/>
              </a:rPr>
              <a:t> </a:t>
            </a:r>
            <a:r>
              <a:rPr lang="en-US" spc="-10" dirty="0">
                <a:cs typeface="Calibri"/>
              </a:rPr>
              <a:t>than</a:t>
            </a:r>
            <a:r>
              <a:rPr lang="en-US" spc="5" dirty="0">
                <a:cs typeface="Calibri"/>
              </a:rPr>
              <a:t> </a:t>
            </a:r>
            <a:r>
              <a:rPr lang="en-US" spc="-15" dirty="0">
                <a:cs typeface="Calibri"/>
              </a:rPr>
              <a:t>th</a:t>
            </a:r>
            <a:r>
              <a:rPr lang="en-US" spc="-10" dirty="0">
                <a:cs typeface="Calibri"/>
              </a:rPr>
              <a:t>e</a:t>
            </a:r>
            <a:r>
              <a:rPr lang="en-US" spc="5" dirty="0">
                <a:cs typeface="Calibri"/>
              </a:rPr>
              <a:t> </a:t>
            </a:r>
            <a:r>
              <a:rPr lang="en-US" dirty="0">
                <a:cs typeface="Calibri"/>
              </a:rPr>
              <a:t>o</a:t>
            </a:r>
            <a:r>
              <a:rPr lang="en-US" spc="-31" dirty="0">
                <a:cs typeface="Calibri"/>
              </a:rPr>
              <a:t>r</a:t>
            </a:r>
            <a:r>
              <a:rPr lang="en-US" spc="-10" dirty="0">
                <a:cs typeface="Calibri"/>
              </a:rPr>
              <a:t>an</a:t>
            </a:r>
            <a:r>
              <a:rPr lang="en-US" spc="-25" dirty="0">
                <a:cs typeface="Calibri"/>
              </a:rPr>
              <a:t>g</a:t>
            </a:r>
            <a:r>
              <a:rPr lang="en-US" dirty="0">
                <a:cs typeface="Calibri"/>
              </a:rPr>
              <a:t>e</a:t>
            </a:r>
            <a:r>
              <a:rPr lang="en-US" spc="-5" dirty="0">
                <a:cs typeface="Calibri"/>
              </a:rPr>
              <a:t> pl</a:t>
            </a:r>
            <a:r>
              <a:rPr lang="en-US" spc="-20" dirty="0">
                <a:cs typeface="Calibri"/>
              </a:rPr>
              <a:t>at</a:t>
            </a:r>
            <a:r>
              <a:rPr lang="en-US" spc="-5" dirty="0">
                <a:cs typeface="Calibri"/>
              </a:rPr>
              <a:t>e</a:t>
            </a:r>
            <a:r>
              <a:rPr lang="en-US" dirty="0">
                <a:cs typeface="Calibri"/>
              </a:rPr>
              <a:t>. </a:t>
            </a:r>
            <a:r>
              <a:rPr lang="en-US" spc="10" dirty="0">
                <a:cs typeface="Calibri"/>
              </a:rPr>
              <a:t> </a:t>
            </a:r>
            <a:r>
              <a:rPr lang="en-US" dirty="0">
                <a:cs typeface="Calibri"/>
              </a:rPr>
              <a:t>Se</a:t>
            </a:r>
            <a:r>
              <a:rPr lang="en-US" spc="10" dirty="0">
                <a:cs typeface="Calibri"/>
              </a:rPr>
              <a:t>r</a:t>
            </a:r>
            <a:r>
              <a:rPr lang="en-US" spc="-5" dirty="0">
                <a:cs typeface="Calibri"/>
              </a:rPr>
              <a:t>ving</a:t>
            </a:r>
            <a:r>
              <a:rPr lang="en-US" spc="5" dirty="0">
                <a:cs typeface="Calibri"/>
              </a:rPr>
              <a:t> </a:t>
            </a:r>
            <a:r>
              <a:rPr lang="en-US" dirty="0">
                <a:cs typeface="Calibri"/>
              </a:rPr>
              <a:t>mo</a:t>
            </a:r>
            <a:r>
              <a:rPr lang="en-US" spc="-15" dirty="0">
                <a:cs typeface="Calibri"/>
              </a:rPr>
              <a:t>r</a:t>
            </a:r>
            <a:r>
              <a:rPr lang="en-US" dirty="0">
                <a:cs typeface="Calibri"/>
              </a:rPr>
              <a:t>e</a:t>
            </a:r>
            <a:r>
              <a:rPr lang="en-US" spc="-5" dirty="0">
                <a:cs typeface="Calibri"/>
              </a:rPr>
              <a:t> </a:t>
            </a:r>
            <a:r>
              <a:rPr lang="en-US" spc="-25" dirty="0">
                <a:cs typeface="Calibri"/>
              </a:rPr>
              <a:t>f</a:t>
            </a:r>
            <a:r>
              <a:rPr lang="en-US" spc="-10" dirty="0">
                <a:cs typeface="Calibri"/>
              </a:rPr>
              <a:t>ood</a:t>
            </a:r>
            <a:r>
              <a:rPr lang="en-US" spc="5" dirty="0">
                <a:cs typeface="Calibri"/>
              </a:rPr>
              <a:t> </a:t>
            </a:r>
            <a:r>
              <a:rPr lang="en-US" spc="-15" dirty="0">
                <a:cs typeface="Calibri"/>
              </a:rPr>
              <a:t>ca</a:t>
            </a:r>
            <a:r>
              <a:rPr lang="en-US" spc="-10" dirty="0">
                <a:cs typeface="Calibri"/>
              </a:rPr>
              <a:t>n</a:t>
            </a:r>
            <a:r>
              <a:rPr lang="en-US" dirty="0">
                <a:cs typeface="Calibri"/>
              </a:rPr>
              <a:t> </a:t>
            </a:r>
            <a:r>
              <a:rPr lang="en-US" spc="-10" dirty="0">
                <a:cs typeface="Calibri"/>
              </a:rPr>
              <a:t>lead</a:t>
            </a:r>
            <a:r>
              <a:rPr lang="en-US" dirty="0">
                <a:cs typeface="Calibri"/>
              </a:rPr>
              <a:t> </a:t>
            </a:r>
            <a:r>
              <a:rPr lang="en-US" spc="-20" dirty="0">
                <a:cs typeface="Calibri"/>
              </a:rPr>
              <a:t>t</a:t>
            </a:r>
            <a:r>
              <a:rPr lang="en-US" spc="-10" dirty="0">
                <a:cs typeface="Calibri"/>
              </a:rPr>
              <a:t>o</a:t>
            </a:r>
            <a:r>
              <a:rPr lang="en-US" spc="5" dirty="0">
                <a:cs typeface="Calibri"/>
              </a:rPr>
              <a:t> </a:t>
            </a:r>
            <a:r>
              <a:rPr lang="en-US" spc="-10" dirty="0">
                <a:cs typeface="Calibri"/>
              </a:rPr>
              <a:t>not</a:t>
            </a:r>
            <a:r>
              <a:rPr lang="en-US" spc="5" dirty="0">
                <a:cs typeface="Calibri"/>
              </a:rPr>
              <a:t> </a:t>
            </a:r>
            <a:r>
              <a:rPr lang="en-US" spc="-10" dirty="0">
                <a:cs typeface="Calibri"/>
              </a:rPr>
              <a:t>finish</a:t>
            </a:r>
            <a:r>
              <a:rPr lang="en-US" dirty="0">
                <a:cs typeface="Calibri"/>
              </a:rPr>
              <a:t>i</a:t>
            </a:r>
            <a:r>
              <a:rPr lang="en-US" spc="-10" dirty="0">
                <a:cs typeface="Calibri"/>
              </a:rPr>
              <a:t>n</a:t>
            </a:r>
            <a:r>
              <a:rPr lang="en-US" dirty="0">
                <a:cs typeface="Calibri"/>
              </a:rPr>
              <a:t>g</a:t>
            </a:r>
            <a:r>
              <a:rPr lang="en-US" spc="25" dirty="0">
                <a:cs typeface="Calibri"/>
              </a:rPr>
              <a:t> </a:t>
            </a:r>
            <a:r>
              <a:rPr lang="en-US" spc="-15" dirty="0">
                <a:cs typeface="Calibri"/>
              </a:rPr>
              <a:t>wh</a:t>
            </a:r>
            <a:r>
              <a:rPr lang="en-US" spc="-20" dirty="0">
                <a:cs typeface="Calibri"/>
              </a:rPr>
              <a:t>a</a:t>
            </a:r>
            <a:r>
              <a:rPr lang="en-US" spc="20" dirty="0">
                <a:cs typeface="Calibri"/>
              </a:rPr>
              <a:t>t</a:t>
            </a:r>
            <a:r>
              <a:rPr lang="en-US" spc="-71" dirty="0">
                <a:cs typeface="Calibri"/>
              </a:rPr>
              <a:t>’</a:t>
            </a:r>
            <a:r>
              <a:rPr lang="en-US" spc="-5" dirty="0">
                <a:cs typeface="Calibri"/>
              </a:rPr>
              <a:t>s</a:t>
            </a:r>
            <a:r>
              <a:rPr lang="en-US" spc="10" dirty="0">
                <a:cs typeface="Calibri"/>
              </a:rPr>
              <a:t> </a:t>
            </a:r>
            <a:r>
              <a:rPr lang="en-US" spc="-10" dirty="0">
                <a:cs typeface="Calibri"/>
              </a:rPr>
              <a:t>on</a:t>
            </a:r>
            <a:r>
              <a:rPr lang="en-US" spc="5" dirty="0">
                <a:cs typeface="Calibri"/>
              </a:rPr>
              <a:t> </a:t>
            </a:r>
            <a:r>
              <a:rPr lang="en-US" spc="-10" dirty="0">
                <a:cs typeface="Calibri"/>
              </a:rPr>
              <a:t>our</a:t>
            </a:r>
            <a:r>
              <a:rPr lang="en-US" spc="-5" dirty="0">
                <a:cs typeface="Calibri"/>
              </a:rPr>
              <a:t> pl</a:t>
            </a:r>
            <a:r>
              <a:rPr lang="en-US" spc="-20" dirty="0">
                <a:cs typeface="Calibri"/>
              </a:rPr>
              <a:t>at</a:t>
            </a:r>
            <a:r>
              <a:rPr lang="en-US" spc="-5" dirty="0">
                <a:cs typeface="Calibri"/>
              </a:rPr>
              <a:t>e</a:t>
            </a:r>
            <a:r>
              <a:rPr lang="en-US" dirty="0">
                <a:cs typeface="Calibri"/>
              </a:rPr>
              <a:t>s</a:t>
            </a:r>
            <a:r>
              <a:rPr lang="en-US" spc="-5" dirty="0">
                <a:cs typeface="Calibri"/>
              </a:rPr>
              <a:t> </a:t>
            </a:r>
            <a:r>
              <a:rPr lang="en-US" spc="-10" dirty="0">
                <a:cs typeface="Calibri"/>
              </a:rPr>
              <a:t>and</a:t>
            </a:r>
            <a:r>
              <a:rPr lang="en-US" spc="5" dirty="0">
                <a:cs typeface="Calibri"/>
              </a:rPr>
              <a:t> </a:t>
            </a:r>
            <a:r>
              <a:rPr lang="en-US" spc="-10" dirty="0">
                <a:cs typeface="Calibri"/>
              </a:rPr>
              <a:t>pl</a:t>
            </a:r>
            <a:r>
              <a:rPr lang="en-US" spc="-20" dirty="0">
                <a:cs typeface="Calibri"/>
              </a:rPr>
              <a:t>at</a:t>
            </a:r>
            <a:r>
              <a:rPr lang="en-US" dirty="0">
                <a:cs typeface="Calibri"/>
              </a:rPr>
              <a:t>e</a:t>
            </a:r>
            <a:r>
              <a:rPr lang="en-US" spc="5" dirty="0">
                <a:cs typeface="Calibri"/>
              </a:rPr>
              <a:t> </a:t>
            </a:r>
            <a:r>
              <a:rPr lang="en-US" spc="-25" dirty="0">
                <a:cs typeface="Calibri"/>
              </a:rPr>
              <a:t>w</a:t>
            </a:r>
            <a:r>
              <a:rPr lang="en-US" spc="-10" dirty="0">
                <a:cs typeface="Calibri"/>
              </a:rPr>
              <a:t>a</a:t>
            </a:r>
            <a:r>
              <a:rPr lang="en-US" spc="-15" dirty="0">
                <a:cs typeface="Calibri"/>
              </a:rPr>
              <a:t>st</a:t>
            </a:r>
            <a:r>
              <a:rPr lang="en-US" dirty="0">
                <a:cs typeface="Calibri"/>
              </a:rPr>
              <a:t>e.</a:t>
            </a:r>
          </a:p>
          <a:p>
            <a:pPr>
              <a:spcBef>
                <a:spcPts val="2"/>
              </a:spcBef>
            </a:pPr>
            <a:endParaRPr lang="en-US" sz="1300" dirty="0">
              <a:latin typeface="Times New Roman"/>
              <a:cs typeface="Times New Roman"/>
            </a:endParaRPr>
          </a:p>
          <a:p>
            <a:pPr marL="12940" marR="5176"/>
            <a:r>
              <a:rPr lang="en-US" spc="-5" dirty="0">
                <a:cs typeface="Calibri"/>
              </a:rPr>
              <a:t>Ou</a:t>
            </a:r>
            <a:r>
              <a:rPr lang="en-US" dirty="0">
                <a:cs typeface="Calibri"/>
              </a:rPr>
              <a:t>r</a:t>
            </a:r>
            <a:r>
              <a:rPr lang="en-US" spc="10" dirty="0">
                <a:cs typeface="Calibri"/>
              </a:rPr>
              <a:t> </a:t>
            </a:r>
            <a:r>
              <a:rPr lang="en-US" spc="-5" dirty="0">
                <a:cs typeface="Calibri"/>
              </a:rPr>
              <a:t>b</a:t>
            </a:r>
            <a:r>
              <a:rPr lang="en-US" spc="-31" dirty="0">
                <a:cs typeface="Calibri"/>
              </a:rPr>
              <a:t>r</a:t>
            </a:r>
            <a:r>
              <a:rPr lang="en-US" spc="-15" dirty="0">
                <a:cs typeface="Calibri"/>
              </a:rPr>
              <a:t>ain</a:t>
            </a:r>
            <a:r>
              <a:rPr lang="en-US" spc="-5" dirty="0">
                <a:cs typeface="Calibri"/>
              </a:rPr>
              <a:t>s</a:t>
            </a:r>
            <a:r>
              <a:rPr lang="en-US" spc="10" dirty="0">
                <a:cs typeface="Calibri"/>
              </a:rPr>
              <a:t> </a:t>
            </a:r>
            <a:r>
              <a:rPr lang="en-US" dirty="0">
                <a:cs typeface="Calibri"/>
              </a:rPr>
              <a:t>a</a:t>
            </a:r>
            <a:r>
              <a:rPr lang="en-US" spc="-15" dirty="0">
                <a:cs typeface="Calibri"/>
              </a:rPr>
              <a:t>r</a:t>
            </a:r>
            <a:r>
              <a:rPr lang="en-US" dirty="0">
                <a:cs typeface="Calibri"/>
              </a:rPr>
              <a:t>e</a:t>
            </a:r>
            <a:r>
              <a:rPr lang="en-US" spc="-5" dirty="0">
                <a:cs typeface="Calibri"/>
              </a:rPr>
              <a:t> </a:t>
            </a:r>
            <a:r>
              <a:rPr lang="en-US" spc="-10" dirty="0">
                <a:cs typeface="Calibri"/>
              </a:rPr>
              <a:t>of</a:t>
            </a:r>
            <a:r>
              <a:rPr lang="en-US" spc="-20" dirty="0">
                <a:cs typeface="Calibri"/>
              </a:rPr>
              <a:t>t</a:t>
            </a:r>
            <a:r>
              <a:rPr lang="en-US" dirty="0">
                <a:cs typeface="Calibri"/>
              </a:rPr>
              <a:t>e</a:t>
            </a:r>
            <a:r>
              <a:rPr lang="en-US" spc="-10" dirty="0">
                <a:cs typeface="Calibri"/>
              </a:rPr>
              <a:t>n</a:t>
            </a:r>
            <a:r>
              <a:rPr lang="en-US" spc="-5" dirty="0">
                <a:cs typeface="Calibri"/>
              </a:rPr>
              <a:t> </a:t>
            </a:r>
            <a:r>
              <a:rPr lang="en-US" spc="-10" dirty="0">
                <a:cs typeface="Calibri"/>
              </a:rPr>
              <a:t>on</a:t>
            </a:r>
            <a:r>
              <a:rPr lang="en-US" spc="10" dirty="0">
                <a:cs typeface="Calibri"/>
              </a:rPr>
              <a:t> </a:t>
            </a:r>
            <a:r>
              <a:rPr lang="en-US" spc="-10" dirty="0">
                <a:cs typeface="Calibri"/>
              </a:rPr>
              <a:t>au</a:t>
            </a:r>
            <a:r>
              <a:rPr lang="en-US" spc="-20" dirty="0">
                <a:cs typeface="Calibri"/>
              </a:rPr>
              <a:t>t</a:t>
            </a:r>
            <a:r>
              <a:rPr lang="en-US" spc="-10" dirty="0">
                <a:cs typeface="Calibri"/>
              </a:rPr>
              <a:t>o</a:t>
            </a:r>
            <a:r>
              <a:rPr lang="en-US" spc="-5" dirty="0">
                <a:cs typeface="Calibri"/>
              </a:rPr>
              <a:t>m</a:t>
            </a:r>
            <a:r>
              <a:rPr lang="en-US" spc="-10" dirty="0">
                <a:cs typeface="Calibri"/>
              </a:rPr>
              <a:t>a</a:t>
            </a:r>
            <a:r>
              <a:rPr lang="en-US" spc="-5" dirty="0">
                <a:cs typeface="Calibri"/>
              </a:rPr>
              <a:t>tic </a:t>
            </a:r>
            <a:r>
              <a:rPr lang="en-US" spc="-10" dirty="0">
                <a:cs typeface="Calibri"/>
              </a:rPr>
              <a:t>when</a:t>
            </a:r>
            <a:r>
              <a:rPr lang="en-US" spc="10" dirty="0">
                <a:cs typeface="Calibri"/>
              </a:rPr>
              <a:t> </a:t>
            </a:r>
            <a:r>
              <a:rPr lang="en-US" spc="-15" dirty="0">
                <a:cs typeface="Calibri"/>
              </a:rPr>
              <a:t>w</a:t>
            </a:r>
            <a:r>
              <a:rPr lang="en-US" dirty="0">
                <a:cs typeface="Calibri"/>
              </a:rPr>
              <a:t>e</a:t>
            </a:r>
            <a:r>
              <a:rPr lang="en-US" spc="5" dirty="0">
                <a:cs typeface="Calibri"/>
              </a:rPr>
              <a:t> </a:t>
            </a:r>
            <a:r>
              <a:rPr lang="en-US" spc="-15" dirty="0">
                <a:cs typeface="Calibri"/>
              </a:rPr>
              <a:t>d</a:t>
            </a:r>
            <a:r>
              <a:rPr lang="en-US" spc="-10" dirty="0">
                <a:cs typeface="Calibri"/>
              </a:rPr>
              <a:t>o</a:t>
            </a:r>
            <a:r>
              <a:rPr lang="en-US" spc="15" dirty="0">
                <a:cs typeface="Calibri"/>
              </a:rPr>
              <a:t> </a:t>
            </a:r>
            <a:r>
              <a:rPr lang="en-US" spc="-15" dirty="0">
                <a:cs typeface="Calibri"/>
              </a:rPr>
              <a:t>r</a:t>
            </a:r>
            <a:r>
              <a:rPr lang="en-US" dirty="0">
                <a:cs typeface="Calibri"/>
              </a:rPr>
              <a:t>o</a:t>
            </a:r>
            <a:r>
              <a:rPr lang="en-US" spc="-10" dirty="0">
                <a:cs typeface="Calibri"/>
              </a:rPr>
              <a:t>utin</a:t>
            </a:r>
            <a:r>
              <a:rPr lang="en-US" dirty="0">
                <a:cs typeface="Calibri"/>
              </a:rPr>
              <a:t>e</a:t>
            </a:r>
            <a:r>
              <a:rPr lang="en-US" spc="15" dirty="0">
                <a:cs typeface="Calibri"/>
              </a:rPr>
              <a:t> </a:t>
            </a:r>
            <a:r>
              <a:rPr lang="en-US" spc="-20" dirty="0">
                <a:cs typeface="Calibri"/>
              </a:rPr>
              <a:t>t</a:t>
            </a:r>
            <a:r>
              <a:rPr lang="en-US" spc="-10" dirty="0">
                <a:cs typeface="Calibri"/>
              </a:rPr>
              <a:t>as</a:t>
            </a:r>
            <a:r>
              <a:rPr lang="en-US" spc="-25" dirty="0">
                <a:cs typeface="Calibri"/>
              </a:rPr>
              <a:t>k</a:t>
            </a:r>
            <a:r>
              <a:rPr lang="en-US" spc="-5" dirty="0">
                <a:cs typeface="Calibri"/>
              </a:rPr>
              <a:t>s</a:t>
            </a:r>
            <a:r>
              <a:rPr lang="en-US" spc="-15" dirty="0">
                <a:cs typeface="Calibri"/>
              </a:rPr>
              <a:t> </a:t>
            </a:r>
            <a:r>
              <a:rPr lang="en-US" spc="-10" dirty="0">
                <a:cs typeface="Calibri"/>
              </a:rPr>
              <a:t>such</a:t>
            </a:r>
            <a:r>
              <a:rPr lang="en-US" spc="5" dirty="0">
                <a:cs typeface="Calibri"/>
              </a:rPr>
              <a:t> </a:t>
            </a:r>
            <a:r>
              <a:rPr lang="en-US" spc="-10" dirty="0">
                <a:cs typeface="Calibri"/>
              </a:rPr>
              <a:t>as </a:t>
            </a:r>
            <a:r>
              <a:rPr lang="en-US" spc="-15" dirty="0">
                <a:cs typeface="Calibri"/>
              </a:rPr>
              <a:t>shopp</a:t>
            </a:r>
            <a:r>
              <a:rPr lang="en-US" dirty="0">
                <a:cs typeface="Calibri"/>
              </a:rPr>
              <a:t>i</a:t>
            </a:r>
            <a:r>
              <a:rPr lang="en-US" spc="-15" dirty="0">
                <a:cs typeface="Calibri"/>
              </a:rPr>
              <a:t>n</a:t>
            </a:r>
            <a:r>
              <a:rPr lang="en-US" spc="-10" dirty="0">
                <a:cs typeface="Calibri"/>
              </a:rPr>
              <a:t>g</a:t>
            </a:r>
            <a:r>
              <a:rPr lang="en-US" spc="36" dirty="0">
                <a:cs typeface="Calibri"/>
              </a:rPr>
              <a:t> </a:t>
            </a:r>
            <a:r>
              <a:rPr lang="en-US" spc="-10" dirty="0">
                <a:cs typeface="Calibri"/>
              </a:rPr>
              <a:t>and</a:t>
            </a:r>
            <a:r>
              <a:rPr lang="en-US" spc="10" dirty="0">
                <a:cs typeface="Calibri"/>
              </a:rPr>
              <a:t> </a:t>
            </a:r>
            <a:r>
              <a:rPr lang="en-US" spc="-10" dirty="0">
                <a:cs typeface="Calibri"/>
              </a:rPr>
              <a:t>clean</a:t>
            </a:r>
            <a:r>
              <a:rPr lang="en-US" dirty="0">
                <a:cs typeface="Calibri"/>
              </a:rPr>
              <a:t>‐ </a:t>
            </a:r>
            <a:r>
              <a:rPr lang="en-US" spc="-15" dirty="0">
                <a:cs typeface="Calibri"/>
              </a:rPr>
              <a:t>u</a:t>
            </a:r>
            <a:r>
              <a:rPr lang="en-US" spc="-10" dirty="0">
                <a:cs typeface="Calibri"/>
              </a:rPr>
              <a:t>p</a:t>
            </a:r>
            <a:r>
              <a:rPr lang="en-US" spc="20" dirty="0">
                <a:cs typeface="Calibri"/>
              </a:rPr>
              <a:t> </a:t>
            </a:r>
            <a:r>
              <a:rPr lang="en-US" spc="-10" dirty="0">
                <a:cs typeface="Calibri"/>
              </a:rPr>
              <a:t>af</a:t>
            </a:r>
            <a:r>
              <a:rPr lang="en-US" spc="-20" dirty="0">
                <a:cs typeface="Calibri"/>
              </a:rPr>
              <a:t>t</a:t>
            </a:r>
            <a:r>
              <a:rPr lang="en-US" spc="-5" dirty="0">
                <a:cs typeface="Calibri"/>
              </a:rPr>
              <a:t>e</a:t>
            </a:r>
            <a:r>
              <a:rPr lang="en-US" dirty="0">
                <a:cs typeface="Calibri"/>
              </a:rPr>
              <a:t>r</a:t>
            </a:r>
            <a:r>
              <a:rPr lang="en-US" spc="-15" dirty="0">
                <a:cs typeface="Calibri"/>
              </a:rPr>
              <a:t> </a:t>
            </a:r>
            <a:r>
              <a:rPr lang="en-US" spc="-10" dirty="0">
                <a:cs typeface="Calibri"/>
              </a:rPr>
              <a:t>meals, so</a:t>
            </a:r>
            <a:r>
              <a:rPr lang="en-US" spc="5" dirty="0">
                <a:cs typeface="Calibri"/>
              </a:rPr>
              <a:t> </a:t>
            </a:r>
            <a:r>
              <a:rPr lang="en-US" spc="-15" dirty="0">
                <a:cs typeface="Calibri"/>
              </a:rPr>
              <a:t>w</a:t>
            </a:r>
            <a:r>
              <a:rPr lang="en-US" dirty="0">
                <a:cs typeface="Calibri"/>
              </a:rPr>
              <a:t>e</a:t>
            </a:r>
            <a:r>
              <a:rPr lang="en-US" spc="5" dirty="0">
                <a:cs typeface="Calibri"/>
              </a:rPr>
              <a:t> </a:t>
            </a:r>
            <a:r>
              <a:rPr lang="en-US" spc="-10" dirty="0">
                <a:cs typeface="Calibri"/>
              </a:rPr>
              <a:t>mig</a:t>
            </a:r>
            <a:r>
              <a:rPr lang="en-US" spc="-25" dirty="0">
                <a:cs typeface="Calibri"/>
              </a:rPr>
              <a:t>h</a:t>
            </a:r>
            <a:r>
              <a:rPr lang="en-US" spc="-5" dirty="0">
                <a:cs typeface="Calibri"/>
              </a:rPr>
              <a:t>t</a:t>
            </a:r>
            <a:r>
              <a:rPr lang="en-US" spc="10" dirty="0">
                <a:cs typeface="Calibri"/>
              </a:rPr>
              <a:t> </a:t>
            </a:r>
            <a:r>
              <a:rPr lang="en-US" spc="-25" dirty="0">
                <a:cs typeface="Calibri"/>
              </a:rPr>
              <a:t>f</a:t>
            </a:r>
            <a:r>
              <a:rPr lang="en-US" dirty="0">
                <a:cs typeface="Calibri"/>
              </a:rPr>
              <a:t>o</a:t>
            </a:r>
            <a:r>
              <a:rPr lang="en-US" spc="-15" dirty="0">
                <a:cs typeface="Calibri"/>
              </a:rPr>
              <a:t>rg</a:t>
            </a:r>
            <a:r>
              <a:rPr lang="en-US" spc="-5" dirty="0">
                <a:cs typeface="Calibri"/>
              </a:rPr>
              <a:t>et </a:t>
            </a:r>
            <a:r>
              <a:rPr lang="en-US" spc="-15" dirty="0">
                <a:cs typeface="Calibri"/>
              </a:rPr>
              <a:t>wh</a:t>
            </a:r>
            <a:r>
              <a:rPr lang="en-US" spc="-20" dirty="0">
                <a:cs typeface="Calibri"/>
              </a:rPr>
              <a:t>a</a:t>
            </a:r>
            <a:r>
              <a:rPr lang="en-US" spc="-5" dirty="0">
                <a:cs typeface="Calibri"/>
              </a:rPr>
              <a:t>t</a:t>
            </a:r>
            <a:r>
              <a:rPr lang="en-US" spc="5" dirty="0">
                <a:cs typeface="Calibri"/>
              </a:rPr>
              <a:t> </a:t>
            </a:r>
            <a:r>
              <a:rPr lang="en-US" spc="-5" dirty="0">
                <a:cs typeface="Calibri"/>
              </a:rPr>
              <a:t>l</a:t>
            </a:r>
            <a:r>
              <a:rPr lang="en-US" spc="-15" dirty="0">
                <a:cs typeface="Calibri"/>
              </a:rPr>
              <a:t>e</a:t>
            </a:r>
            <a:r>
              <a:rPr lang="en-US" spc="-5" dirty="0">
                <a:cs typeface="Calibri"/>
              </a:rPr>
              <a:t>f</a:t>
            </a:r>
            <a:r>
              <a:rPr lang="en-US" spc="-15" dirty="0">
                <a:cs typeface="Calibri"/>
              </a:rPr>
              <a:t>to</a:t>
            </a:r>
            <a:r>
              <a:rPr lang="en-US" spc="-20" dirty="0">
                <a:cs typeface="Calibri"/>
              </a:rPr>
              <a:t>v</a:t>
            </a:r>
            <a:r>
              <a:rPr lang="en-US" spc="-5" dirty="0">
                <a:cs typeface="Calibri"/>
              </a:rPr>
              <a:t>e</a:t>
            </a:r>
            <a:r>
              <a:rPr lang="en-US" spc="-15" dirty="0">
                <a:cs typeface="Calibri"/>
              </a:rPr>
              <a:t>r</a:t>
            </a:r>
            <a:r>
              <a:rPr lang="en-US" spc="-5" dirty="0">
                <a:cs typeface="Calibri"/>
              </a:rPr>
              <a:t>s</a:t>
            </a:r>
            <a:r>
              <a:rPr lang="en-US" spc="-15" dirty="0">
                <a:cs typeface="Calibri"/>
              </a:rPr>
              <a:t> w</a:t>
            </a:r>
            <a:r>
              <a:rPr lang="en-US" dirty="0">
                <a:cs typeface="Calibri"/>
              </a:rPr>
              <a:t>e</a:t>
            </a:r>
            <a:r>
              <a:rPr lang="en-US" spc="5" dirty="0">
                <a:cs typeface="Calibri"/>
              </a:rPr>
              <a:t> </a:t>
            </a:r>
            <a:r>
              <a:rPr lang="en-US" spc="-15" dirty="0">
                <a:cs typeface="Calibri"/>
              </a:rPr>
              <a:t>h</a:t>
            </a:r>
            <a:r>
              <a:rPr lang="en-US" spc="-31" dirty="0">
                <a:cs typeface="Calibri"/>
              </a:rPr>
              <a:t>a</a:t>
            </a:r>
            <a:r>
              <a:rPr lang="en-US" spc="-10" dirty="0">
                <a:cs typeface="Calibri"/>
              </a:rPr>
              <a:t>v</a:t>
            </a:r>
            <a:r>
              <a:rPr lang="en-US" dirty="0">
                <a:cs typeface="Calibri"/>
              </a:rPr>
              <a:t>e</a:t>
            </a:r>
            <a:r>
              <a:rPr lang="en-US" spc="-10" dirty="0">
                <a:cs typeface="Calibri"/>
              </a:rPr>
              <a:t> in</a:t>
            </a:r>
            <a:r>
              <a:rPr lang="en-US" spc="10" dirty="0">
                <a:cs typeface="Calibri"/>
              </a:rPr>
              <a:t> </a:t>
            </a:r>
            <a:r>
              <a:rPr lang="en-US" spc="-15" dirty="0">
                <a:cs typeface="Calibri"/>
              </a:rPr>
              <a:t>th</a:t>
            </a:r>
            <a:r>
              <a:rPr lang="en-US" spc="-10" dirty="0">
                <a:cs typeface="Calibri"/>
              </a:rPr>
              <a:t>e</a:t>
            </a:r>
            <a:r>
              <a:rPr lang="en-US" spc="5" dirty="0">
                <a:cs typeface="Calibri"/>
              </a:rPr>
              <a:t> </a:t>
            </a:r>
            <a:r>
              <a:rPr lang="en-US" spc="-15" dirty="0">
                <a:cs typeface="Calibri"/>
              </a:rPr>
              <a:t>re</a:t>
            </a:r>
            <a:r>
              <a:rPr lang="en-US" spc="-5" dirty="0">
                <a:cs typeface="Calibri"/>
              </a:rPr>
              <a:t>fr</a:t>
            </a:r>
            <a:r>
              <a:rPr lang="en-US" spc="-10" dirty="0">
                <a:cs typeface="Calibri"/>
              </a:rPr>
              <a:t>i</a:t>
            </a:r>
            <a:r>
              <a:rPr lang="en-US" spc="-15" dirty="0">
                <a:cs typeface="Calibri"/>
              </a:rPr>
              <a:t>g</a:t>
            </a:r>
            <a:r>
              <a:rPr lang="en-US" dirty="0">
                <a:cs typeface="Calibri"/>
              </a:rPr>
              <a:t>e</a:t>
            </a:r>
            <a:r>
              <a:rPr lang="en-US" spc="-31" dirty="0">
                <a:cs typeface="Calibri"/>
              </a:rPr>
              <a:t>r</a:t>
            </a:r>
            <a:r>
              <a:rPr lang="en-US" spc="-20" dirty="0">
                <a:cs typeface="Calibri"/>
              </a:rPr>
              <a:t>at</a:t>
            </a:r>
            <a:r>
              <a:rPr lang="en-US" spc="-10" dirty="0">
                <a:cs typeface="Calibri"/>
              </a:rPr>
              <a:t>o</a:t>
            </a:r>
            <a:r>
              <a:rPr lang="en-US" dirty="0">
                <a:cs typeface="Calibri"/>
              </a:rPr>
              <a:t>r</a:t>
            </a:r>
            <a:r>
              <a:rPr lang="en-US" spc="-15" dirty="0">
                <a:cs typeface="Calibri"/>
              </a:rPr>
              <a:t> </a:t>
            </a:r>
            <a:r>
              <a:rPr lang="en-US" dirty="0">
                <a:cs typeface="Calibri"/>
              </a:rPr>
              <a:t>or </a:t>
            </a:r>
            <a:r>
              <a:rPr lang="en-US" spc="-15" dirty="0">
                <a:cs typeface="Calibri"/>
              </a:rPr>
              <a:t>th</a:t>
            </a:r>
            <a:r>
              <a:rPr lang="en-US" spc="-20" dirty="0">
                <a:cs typeface="Calibri"/>
              </a:rPr>
              <a:t>a</a:t>
            </a:r>
            <a:r>
              <a:rPr lang="en-US" spc="-5" dirty="0">
                <a:cs typeface="Calibri"/>
              </a:rPr>
              <a:t>t</a:t>
            </a:r>
            <a:r>
              <a:rPr lang="en-US" dirty="0">
                <a:cs typeface="Calibri"/>
              </a:rPr>
              <a:t> </a:t>
            </a:r>
            <a:r>
              <a:rPr lang="en-US" spc="-15" dirty="0">
                <a:cs typeface="Calibri"/>
              </a:rPr>
              <a:t>we </a:t>
            </a:r>
            <a:r>
              <a:rPr lang="en-US" spc="-20" dirty="0">
                <a:cs typeface="Calibri"/>
              </a:rPr>
              <a:t>s</a:t>
            </a:r>
            <a:r>
              <a:rPr lang="en-US" spc="-10" dirty="0">
                <a:cs typeface="Calibri"/>
              </a:rPr>
              <a:t>til</a:t>
            </a:r>
            <a:r>
              <a:rPr lang="en-US" spc="-5" dirty="0">
                <a:cs typeface="Calibri"/>
              </a:rPr>
              <a:t>l</a:t>
            </a:r>
            <a:r>
              <a:rPr lang="en-US" spc="10" dirty="0">
                <a:cs typeface="Calibri"/>
              </a:rPr>
              <a:t> </a:t>
            </a:r>
            <a:r>
              <a:rPr lang="en-US" spc="-15" dirty="0">
                <a:cs typeface="Calibri"/>
              </a:rPr>
              <a:t>h</a:t>
            </a:r>
            <a:r>
              <a:rPr lang="en-US" spc="-31" dirty="0">
                <a:cs typeface="Calibri"/>
              </a:rPr>
              <a:t>a</a:t>
            </a:r>
            <a:r>
              <a:rPr lang="en-US" spc="-10" dirty="0">
                <a:cs typeface="Calibri"/>
              </a:rPr>
              <a:t>v</a:t>
            </a:r>
            <a:r>
              <a:rPr lang="en-US" dirty="0">
                <a:cs typeface="Calibri"/>
              </a:rPr>
              <a:t>e</a:t>
            </a:r>
            <a:r>
              <a:rPr lang="en-US" spc="-10" dirty="0">
                <a:cs typeface="Calibri"/>
              </a:rPr>
              <a:t> </a:t>
            </a:r>
            <a:r>
              <a:rPr lang="en-US" spc="-20" dirty="0">
                <a:cs typeface="Calibri"/>
              </a:rPr>
              <a:t>t</a:t>
            </a:r>
            <a:r>
              <a:rPr lang="en-US" spc="-10" dirty="0">
                <a:cs typeface="Calibri"/>
              </a:rPr>
              <a:t>o</a:t>
            </a:r>
            <a:r>
              <a:rPr lang="en-US" dirty="0">
                <a:cs typeface="Calibri"/>
              </a:rPr>
              <a:t>m</a:t>
            </a:r>
            <a:r>
              <a:rPr lang="en-US" spc="-20" dirty="0">
                <a:cs typeface="Calibri"/>
              </a:rPr>
              <a:t>at</a:t>
            </a:r>
            <a:r>
              <a:rPr lang="en-US" spc="-10" dirty="0">
                <a:cs typeface="Calibri"/>
              </a:rPr>
              <a:t>o</a:t>
            </a:r>
            <a:r>
              <a:rPr lang="en-US" dirty="0">
                <a:cs typeface="Calibri"/>
              </a:rPr>
              <a:t>e</a:t>
            </a:r>
            <a:r>
              <a:rPr lang="en-US" spc="-5" dirty="0">
                <a:cs typeface="Calibri"/>
              </a:rPr>
              <a:t>s</a:t>
            </a:r>
            <a:r>
              <a:rPr lang="en-US" spc="-15" dirty="0">
                <a:cs typeface="Calibri"/>
              </a:rPr>
              <a:t> </a:t>
            </a:r>
            <a:r>
              <a:rPr lang="en-US" spc="-10" dirty="0">
                <a:cs typeface="Calibri"/>
              </a:rPr>
              <a:t>in</a:t>
            </a:r>
            <a:r>
              <a:rPr lang="en-US" spc="10" dirty="0">
                <a:cs typeface="Calibri"/>
              </a:rPr>
              <a:t> </a:t>
            </a:r>
            <a:r>
              <a:rPr lang="en-US" spc="-15" dirty="0">
                <a:cs typeface="Calibri"/>
              </a:rPr>
              <a:t>th</a:t>
            </a:r>
            <a:r>
              <a:rPr lang="en-US" spc="-10" dirty="0">
                <a:cs typeface="Calibri"/>
              </a:rPr>
              <a:t>e</a:t>
            </a:r>
            <a:r>
              <a:rPr lang="en-US" spc="5" dirty="0">
                <a:cs typeface="Calibri"/>
              </a:rPr>
              <a:t> </a:t>
            </a:r>
            <a:r>
              <a:rPr lang="en-US" spc="-15" dirty="0">
                <a:cs typeface="Calibri"/>
              </a:rPr>
              <a:t>re</a:t>
            </a:r>
            <a:r>
              <a:rPr lang="en-US" spc="-5" dirty="0">
                <a:cs typeface="Calibri"/>
              </a:rPr>
              <a:t>fr</a:t>
            </a:r>
            <a:r>
              <a:rPr lang="en-US" spc="-10" dirty="0">
                <a:cs typeface="Calibri"/>
              </a:rPr>
              <a:t>i</a:t>
            </a:r>
            <a:r>
              <a:rPr lang="en-US" spc="-15" dirty="0">
                <a:cs typeface="Calibri"/>
              </a:rPr>
              <a:t>g</a:t>
            </a:r>
            <a:r>
              <a:rPr lang="en-US" dirty="0">
                <a:cs typeface="Calibri"/>
              </a:rPr>
              <a:t>e</a:t>
            </a:r>
            <a:r>
              <a:rPr lang="en-US" spc="-31" dirty="0">
                <a:cs typeface="Calibri"/>
              </a:rPr>
              <a:t>r</a:t>
            </a:r>
            <a:r>
              <a:rPr lang="en-US" spc="-20" dirty="0">
                <a:cs typeface="Calibri"/>
              </a:rPr>
              <a:t>at</a:t>
            </a:r>
            <a:r>
              <a:rPr lang="en-US" spc="-10" dirty="0">
                <a:cs typeface="Calibri"/>
              </a:rPr>
              <a:t>o</a:t>
            </a:r>
            <a:r>
              <a:rPr lang="en-US" dirty="0">
                <a:cs typeface="Calibri"/>
              </a:rPr>
              <a:t>r</a:t>
            </a:r>
            <a:r>
              <a:rPr lang="en-US" spc="-15" dirty="0">
                <a:cs typeface="Calibri"/>
              </a:rPr>
              <a:t> </a:t>
            </a:r>
            <a:r>
              <a:rPr lang="en-US" dirty="0">
                <a:cs typeface="Calibri"/>
              </a:rPr>
              <a:t>f</a:t>
            </a:r>
            <a:r>
              <a:rPr lang="en-US" spc="-15" dirty="0">
                <a:cs typeface="Calibri"/>
              </a:rPr>
              <a:t>r</a:t>
            </a:r>
            <a:r>
              <a:rPr lang="en-US" dirty="0">
                <a:cs typeface="Calibri"/>
              </a:rPr>
              <a:t>om </a:t>
            </a:r>
            <a:r>
              <a:rPr lang="en-US" spc="-15" dirty="0">
                <a:cs typeface="Calibri"/>
              </a:rPr>
              <a:t>th</a:t>
            </a:r>
            <a:r>
              <a:rPr lang="en-US" spc="-10" dirty="0">
                <a:cs typeface="Calibri"/>
              </a:rPr>
              <a:t>e</a:t>
            </a:r>
            <a:r>
              <a:rPr lang="en-US" spc="5" dirty="0">
                <a:cs typeface="Calibri"/>
              </a:rPr>
              <a:t> </a:t>
            </a:r>
            <a:r>
              <a:rPr lang="en-US" spc="-5" dirty="0">
                <a:cs typeface="Calibri"/>
              </a:rPr>
              <a:t>la</a:t>
            </a:r>
            <a:r>
              <a:rPr lang="en-US" spc="-20" dirty="0">
                <a:cs typeface="Calibri"/>
              </a:rPr>
              <a:t>s</a:t>
            </a:r>
            <a:r>
              <a:rPr lang="en-US" spc="-5" dirty="0">
                <a:cs typeface="Calibri"/>
              </a:rPr>
              <a:t>t</a:t>
            </a:r>
            <a:r>
              <a:rPr lang="en-US" spc="-15" dirty="0">
                <a:cs typeface="Calibri"/>
              </a:rPr>
              <a:t> </a:t>
            </a:r>
            <a:r>
              <a:rPr lang="en-US" dirty="0">
                <a:cs typeface="Calibri"/>
              </a:rPr>
              <a:t>time</a:t>
            </a:r>
            <a:r>
              <a:rPr lang="en-US" spc="-5" dirty="0">
                <a:cs typeface="Calibri"/>
              </a:rPr>
              <a:t> </a:t>
            </a:r>
            <a:r>
              <a:rPr lang="en-US" spc="-15" dirty="0">
                <a:cs typeface="Calibri"/>
              </a:rPr>
              <a:t>w</a:t>
            </a:r>
            <a:r>
              <a:rPr lang="en-US" dirty="0">
                <a:cs typeface="Calibri"/>
              </a:rPr>
              <a:t>e</a:t>
            </a:r>
            <a:r>
              <a:rPr lang="en-US" spc="5" dirty="0">
                <a:cs typeface="Calibri"/>
              </a:rPr>
              <a:t> </a:t>
            </a:r>
            <a:r>
              <a:rPr lang="en-US" spc="-15" dirty="0">
                <a:cs typeface="Calibri"/>
              </a:rPr>
              <a:t>w</a:t>
            </a:r>
            <a:r>
              <a:rPr lang="en-US" dirty="0">
                <a:cs typeface="Calibri"/>
              </a:rPr>
              <a:t>e</a:t>
            </a:r>
            <a:r>
              <a:rPr lang="en-US" spc="-25" dirty="0">
                <a:cs typeface="Calibri"/>
              </a:rPr>
              <a:t>n</a:t>
            </a:r>
            <a:r>
              <a:rPr lang="en-US" spc="-5" dirty="0">
                <a:cs typeface="Calibri"/>
              </a:rPr>
              <a:t>t</a:t>
            </a:r>
            <a:r>
              <a:rPr lang="en-US" spc="15" dirty="0">
                <a:cs typeface="Calibri"/>
              </a:rPr>
              <a:t> </a:t>
            </a:r>
            <a:r>
              <a:rPr lang="en-US" spc="-20" dirty="0">
                <a:cs typeface="Calibri"/>
              </a:rPr>
              <a:t>t</a:t>
            </a:r>
            <a:r>
              <a:rPr lang="en-US" spc="-10" dirty="0">
                <a:cs typeface="Calibri"/>
              </a:rPr>
              <a:t>o</a:t>
            </a:r>
            <a:r>
              <a:rPr lang="en-US" spc="5" dirty="0">
                <a:cs typeface="Calibri"/>
              </a:rPr>
              <a:t> </a:t>
            </a:r>
            <a:r>
              <a:rPr lang="en-US" spc="-15" dirty="0">
                <a:cs typeface="Calibri"/>
              </a:rPr>
              <a:t>th</a:t>
            </a:r>
            <a:r>
              <a:rPr lang="en-US" spc="-10" dirty="0">
                <a:cs typeface="Calibri"/>
              </a:rPr>
              <a:t>e</a:t>
            </a:r>
            <a:r>
              <a:rPr lang="en-US" spc="5" dirty="0">
                <a:cs typeface="Calibri"/>
              </a:rPr>
              <a:t> </a:t>
            </a:r>
            <a:r>
              <a:rPr lang="en-US" spc="-20" dirty="0">
                <a:cs typeface="Calibri"/>
              </a:rPr>
              <a:t>st</a:t>
            </a:r>
            <a:r>
              <a:rPr lang="en-US" spc="-10" dirty="0">
                <a:cs typeface="Calibri"/>
              </a:rPr>
              <a:t>o</a:t>
            </a:r>
            <a:r>
              <a:rPr lang="en-US" spc="-15" dirty="0">
                <a:cs typeface="Calibri"/>
              </a:rPr>
              <a:t>r</a:t>
            </a:r>
            <a:r>
              <a:rPr lang="en-US" dirty="0">
                <a:cs typeface="Calibri"/>
              </a:rPr>
              <a:t>e.</a:t>
            </a:r>
          </a:p>
          <a:p>
            <a:pPr>
              <a:spcBef>
                <a:spcPts val="2"/>
              </a:spcBef>
            </a:pPr>
            <a:endParaRPr lang="en-US" sz="1300" dirty="0">
              <a:latin typeface="Times New Roman"/>
              <a:cs typeface="Times New Roman"/>
            </a:endParaRPr>
          </a:p>
          <a:p>
            <a:pPr marL="12940"/>
            <a:r>
              <a:rPr lang="en-US" spc="-5" dirty="0">
                <a:cs typeface="Calibri"/>
              </a:rPr>
              <a:t>Sou</a:t>
            </a:r>
            <a:r>
              <a:rPr lang="en-US" spc="-20" dirty="0">
                <a:cs typeface="Calibri"/>
              </a:rPr>
              <a:t>r</a:t>
            </a:r>
            <a:r>
              <a:rPr lang="en-US" spc="-5" dirty="0">
                <a:cs typeface="Calibri"/>
              </a:rPr>
              <a:t>ce:</a:t>
            </a:r>
            <a:r>
              <a:rPr lang="en-US" dirty="0">
                <a:cs typeface="Calibri"/>
              </a:rPr>
              <a:t> </a:t>
            </a:r>
            <a:r>
              <a:rPr lang="en-US" spc="5" dirty="0">
                <a:cs typeface="Calibri"/>
              </a:rPr>
              <a:t> </a:t>
            </a:r>
            <a:r>
              <a:rPr lang="en-US" dirty="0">
                <a:cs typeface="Calibri"/>
              </a:rPr>
              <a:t>Cornell</a:t>
            </a:r>
            <a:r>
              <a:rPr lang="en-US" spc="-10" dirty="0">
                <a:cs typeface="Calibri"/>
              </a:rPr>
              <a:t> </a:t>
            </a:r>
            <a:r>
              <a:rPr lang="en-US" dirty="0">
                <a:cs typeface="Calibri"/>
              </a:rPr>
              <a:t>Uni</a:t>
            </a:r>
            <a:r>
              <a:rPr lang="en-US" spc="-20" dirty="0">
                <a:cs typeface="Calibri"/>
              </a:rPr>
              <a:t>v</a:t>
            </a:r>
            <a:r>
              <a:rPr lang="en-US" spc="-10" dirty="0">
                <a:cs typeface="Calibri"/>
              </a:rPr>
              <a:t>e</a:t>
            </a:r>
            <a:r>
              <a:rPr lang="en-US" spc="-25" dirty="0">
                <a:cs typeface="Calibri"/>
              </a:rPr>
              <a:t>r</a:t>
            </a:r>
            <a:r>
              <a:rPr lang="en-US" dirty="0">
                <a:cs typeface="Calibri"/>
              </a:rPr>
              <a:t>sity</a:t>
            </a:r>
            <a:r>
              <a:rPr lang="en-US" spc="-15" dirty="0">
                <a:cs typeface="Calibri"/>
              </a:rPr>
              <a:t> </a:t>
            </a:r>
            <a:r>
              <a:rPr lang="en-US" spc="-20" dirty="0">
                <a:cs typeface="Calibri"/>
              </a:rPr>
              <a:t>F</a:t>
            </a:r>
            <a:r>
              <a:rPr lang="en-US" spc="-5" dirty="0">
                <a:cs typeface="Calibri"/>
              </a:rPr>
              <a:t>oo</a:t>
            </a:r>
            <a:r>
              <a:rPr lang="en-US" dirty="0">
                <a:cs typeface="Calibri"/>
              </a:rPr>
              <a:t>d</a:t>
            </a:r>
            <a:r>
              <a:rPr lang="en-US" spc="15" dirty="0">
                <a:cs typeface="Calibri"/>
              </a:rPr>
              <a:t> </a:t>
            </a:r>
            <a:r>
              <a:rPr lang="en-US" dirty="0">
                <a:cs typeface="Calibri"/>
              </a:rPr>
              <a:t>and</a:t>
            </a:r>
            <a:r>
              <a:rPr lang="en-US" spc="-10" dirty="0">
                <a:cs typeface="Calibri"/>
              </a:rPr>
              <a:t> B</a:t>
            </a:r>
            <a:r>
              <a:rPr lang="en-US" spc="-31" dirty="0">
                <a:cs typeface="Calibri"/>
              </a:rPr>
              <a:t>r</a:t>
            </a:r>
            <a:r>
              <a:rPr lang="en-US" dirty="0">
                <a:cs typeface="Calibri"/>
              </a:rPr>
              <a:t>and</a:t>
            </a:r>
            <a:r>
              <a:rPr lang="en-US" spc="-10" dirty="0">
                <a:cs typeface="Calibri"/>
              </a:rPr>
              <a:t> </a:t>
            </a:r>
            <a:r>
              <a:rPr lang="en-US" spc="-5" dirty="0">
                <a:cs typeface="Calibri"/>
              </a:rPr>
              <a:t>Lab</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EAF73655-8A81-4701-84A8-C7A32BC2584B}" type="slidenum">
              <a:rPr lang="en-US" smtClean="0"/>
              <a:t>19</a:t>
            </a:fld>
            <a:endParaRPr lang="en-US"/>
          </a:p>
        </p:txBody>
      </p:sp>
    </p:spTree>
    <p:extLst>
      <p:ext uri="{BB962C8B-B14F-4D97-AF65-F5344CB8AC3E}">
        <p14:creationId xmlns:p14="http://schemas.microsoft.com/office/powerpoint/2010/main" val="2591824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DDC337-DF3B-4CD5-8D39-E5A69899CC2C}" type="slidenum">
              <a:rPr lang="en-US" smtClean="0"/>
              <a:t>2</a:t>
            </a:fld>
            <a:endParaRPr lang="en-US" dirty="0"/>
          </a:p>
        </p:txBody>
      </p:sp>
    </p:spTree>
    <p:extLst>
      <p:ext uri="{BB962C8B-B14F-4D97-AF65-F5344CB8AC3E}">
        <p14:creationId xmlns:p14="http://schemas.microsoft.com/office/powerpoint/2010/main" val="3655096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940"/>
            <a:r>
              <a:rPr lang="en-US" b="1" spc="-5" dirty="0" smtClean="0">
                <a:cs typeface="Calibri"/>
              </a:rPr>
              <a:t>Slide</a:t>
            </a:r>
            <a:r>
              <a:rPr lang="en-US" b="1" spc="-5" baseline="0" dirty="0" smtClean="0">
                <a:cs typeface="Calibri"/>
              </a:rPr>
              <a:t> from EPA FTGTW tool. </a:t>
            </a:r>
            <a:r>
              <a:rPr lang="en-US" spc="-15" dirty="0" smtClean="0">
                <a:cs typeface="Calibri"/>
              </a:rPr>
              <a:t>Anothe</a:t>
            </a:r>
            <a:r>
              <a:rPr lang="en-US" spc="-5" dirty="0" smtClean="0">
                <a:cs typeface="Calibri"/>
              </a:rPr>
              <a:t>r</a:t>
            </a:r>
            <a:r>
              <a:rPr lang="en-US" spc="5" dirty="0" smtClean="0">
                <a:cs typeface="Calibri"/>
              </a:rPr>
              <a:t> </a:t>
            </a:r>
            <a:r>
              <a:rPr lang="en-US" spc="-10" dirty="0">
                <a:cs typeface="Calibri"/>
              </a:rPr>
              <a:t>big</a:t>
            </a:r>
            <a:r>
              <a:rPr lang="en-US" spc="20" dirty="0">
                <a:cs typeface="Calibri"/>
              </a:rPr>
              <a:t> </a:t>
            </a:r>
            <a:r>
              <a:rPr lang="en-US" spc="-10" dirty="0">
                <a:cs typeface="Calibri"/>
              </a:rPr>
              <a:t>culpri</a:t>
            </a:r>
            <a:r>
              <a:rPr lang="en-US" spc="-5" dirty="0">
                <a:cs typeface="Calibri"/>
              </a:rPr>
              <a:t>t</a:t>
            </a:r>
            <a:r>
              <a:rPr lang="en-US" spc="31" dirty="0">
                <a:cs typeface="Calibri"/>
              </a:rPr>
              <a:t> </a:t>
            </a:r>
            <a:r>
              <a:rPr lang="en-US" spc="-10" dirty="0">
                <a:cs typeface="Calibri"/>
              </a:rPr>
              <a:t>in</a:t>
            </a:r>
            <a:r>
              <a:rPr lang="en-US" spc="10" dirty="0">
                <a:cs typeface="Calibri"/>
              </a:rPr>
              <a:t> </a:t>
            </a:r>
            <a:r>
              <a:rPr lang="en-US" spc="-25" dirty="0">
                <a:cs typeface="Calibri"/>
              </a:rPr>
              <a:t>w</a:t>
            </a:r>
            <a:r>
              <a:rPr lang="en-US" spc="-10" dirty="0">
                <a:cs typeface="Calibri"/>
              </a:rPr>
              <a:t>a</a:t>
            </a:r>
            <a:r>
              <a:rPr lang="en-US" spc="-15" dirty="0">
                <a:cs typeface="Calibri"/>
              </a:rPr>
              <a:t>st</a:t>
            </a:r>
            <a:r>
              <a:rPr lang="en-US" dirty="0">
                <a:cs typeface="Calibri"/>
              </a:rPr>
              <a:t>e</a:t>
            </a:r>
            <a:r>
              <a:rPr lang="en-US" spc="-10" dirty="0">
                <a:cs typeface="Calibri"/>
              </a:rPr>
              <a:t>d </a:t>
            </a:r>
            <a:r>
              <a:rPr lang="en-US" spc="-25" dirty="0">
                <a:cs typeface="Calibri"/>
              </a:rPr>
              <a:t>f</a:t>
            </a:r>
            <a:r>
              <a:rPr lang="en-US" spc="-10" dirty="0">
                <a:cs typeface="Calibri"/>
              </a:rPr>
              <a:t>ood</a:t>
            </a:r>
            <a:r>
              <a:rPr lang="en-US" spc="5" dirty="0">
                <a:cs typeface="Calibri"/>
              </a:rPr>
              <a:t> </a:t>
            </a:r>
            <a:r>
              <a:rPr lang="en-US" spc="-10" dirty="0">
                <a:cs typeface="Calibri"/>
              </a:rPr>
              <a:t>i</a:t>
            </a:r>
            <a:r>
              <a:rPr lang="en-US" spc="-5" dirty="0">
                <a:cs typeface="Calibri"/>
              </a:rPr>
              <a:t>s</a:t>
            </a:r>
            <a:r>
              <a:rPr lang="en-US" spc="5" dirty="0">
                <a:cs typeface="Calibri"/>
              </a:rPr>
              <a:t> </a:t>
            </a:r>
            <a:r>
              <a:rPr lang="en-US" spc="-10" dirty="0">
                <a:cs typeface="Calibri"/>
              </a:rPr>
              <a:t>our</a:t>
            </a:r>
            <a:r>
              <a:rPr lang="en-US" spc="15" dirty="0">
                <a:cs typeface="Calibri"/>
              </a:rPr>
              <a:t> </a:t>
            </a:r>
            <a:r>
              <a:rPr lang="en-US" spc="-10" dirty="0">
                <a:cs typeface="Calibri"/>
              </a:rPr>
              <a:t>dynamic</a:t>
            </a:r>
            <a:r>
              <a:rPr lang="en-US" dirty="0">
                <a:cs typeface="Calibri"/>
              </a:rPr>
              <a:t> </a:t>
            </a:r>
            <a:r>
              <a:rPr lang="en-US" spc="-5" dirty="0">
                <a:cs typeface="Calibri"/>
              </a:rPr>
              <a:t>li</a:t>
            </a:r>
            <a:r>
              <a:rPr lang="en-US" spc="-36" dirty="0">
                <a:cs typeface="Calibri"/>
              </a:rPr>
              <a:t>f</a:t>
            </a:r>
            <a:r>
              <a:rPr lang="en-US" dirty="0">
                <a:cs typeface="Calibri"/>
              </a:rPr>
              <a:t>e</a:t>
            </a:r>
            <a:r>
              <a:rPr lang="en-US" spc="-15" dirty="0">
                <a:cs typeface="Calibri"/>
              </a:rPr>
              <a:t>s</a:t>
            </a:r>
            <a:r>
              <a:rPr lang="en-US" spc="-5" dirty="0">
                <a:cs typeface="Calibri"/>
              </a:rPr>
              <a:t>tyles.</a:t>
            </a:r>
            <a:endParaRPr lang="en-US" dirty="0">
              <a:cs typeface="Calibri"/>
            </a:endParaRPr>
          </a:p>
          <a:p>
            <a:pPr>
              <a:spcBef>
                <a:spcPts val="2"/>
              </a:spcBef>
            </a:pPr>
            <a:endParaRPr lang="en-US" sz="1300" dirty="0">
              <a:latin typeface="Times New Roman"/>
              <a:cs typeface="Times New Roman"/>
            </a:endParaRPr>
          </a:p>
          <a:p>
            <a:pPr marL="12940" marR="62759"/>
            <a:r>
              <a:rPr lang="en-US" spc="-10" dirty="0">
                <a:cs typeface="Calibri"/>
              </a:rPr>
              <a:t>Planning</a:t>
            </a:r>
            <a:r>
              <a:rPr lang="en-US" spc="31" dirty="0">
                <a:cs typeface="Calibri"/>
              </a:rPr>
              <a:t> </a:t>
            </a:r>
            <a:r>
              <a:rPr lang="en-US" spc="-10" dirty="0">
                <a:cs typeface="Calibri"/>
              </a:rPr>
              <a:t>i</a:t>
            </a:r>
            <a:r>
              <a:rPr lang="en-US" spc="-5" dirty="0">
                <a:cs typeface="Calibri"/>
              </a:rPr>
              <a:t>s</a:t>
            </a:r>
            <a:r>
              <a:rPr lang="en-US" spc="5" dirty="0">
                <a:cs typeface="Calibri"/>
              </a:rPr>
              <a:t> </a:t>
            </a:r>
            <a:r>
              <a:rPr lang="en-US" spc="-10" dirty="0">
                <a:cs typeface="Calibri"/>
              </a:rPr>
              <a:t>one</a:t>
            </a:r>
            <a:r>
              <a:rPr lang="en-US" spc="5" dirty="0">
                <a:cs typeface="Calibri"/>
              </a:rPr>
              <a:t> </a:t>
            </a:r>
            <a:r>
              <a:rPr lang="en-US" spc="-10" dirty="0">
                <a:cs typeface="Calibri"/>
              </a:rPr>
              <a:t>thing</a:t>
            </a:r>
            <a:r>
              <a:rPr lang="en-US" spc="25" dirty="0">
                <a:cs typeface="Calibri"/>
              </a:rPr>
              <a:t> </a:t>
            </a:r>
            <a:r>
              <a:rPr lang="en-US" spc="-10" dirty="0">
                <a:cs typeface="Calibri"/>
              </a:rPr>
              <a:t>and</a:t>
            </a:r>
            <a:r>
              <a:rPr lang="en-US" spc="10" dirty="0">
                <a:cs typeface="Calibri"/>
              </a:rPr>
              <a:t> </a:t>
            </a:r>
            <a:r>
              <a:rPr lang="en-US" spc="-25" dirty="0">
                <a:cs typeface="Calibri"/>
              </a:rPr>
              <a:t>f</a:t>
            </a:r>
            <a:r>
              <a:rPr lang="en-US" spc="-10" dirty="0">
                <a:cs typeface="Calibri"/>
              </a:rPr>
              <a:t>ollowing</a:t>
            </a:r>
            <a:r>
              <a:rPr lang="en-US" spc="31" dirty="0">
                <a:cs typeface="Calibri"/>
              </a:rPr>
              <a:t> </a:t>
            </a:r>
            <a:r>
              <a:rPr lang="en-US" spc="-15" dirty="0">
                <a:cs typeface="Calibri"/>
              </a:rPr>
              <a:t>th</a:t>
            </a:r>
            <a:r>
              <a:rPr lang="en-US" spc="-20" dirty="0">
                <a:cs typeface="Calibri"/>
              </a:rPr>
              <a:t>r</a:t>
            </a:r>
            <a:r>
              <a:rPr lang="en-US" spc="-10" dirty="0">
                <a:cs typeface="Calibri"/>
              </a:rPr>
              <a:t>o</a:t>
            </a:r>
            <a:r>
              <a:rPr lang="en-US" spc="-15" dirty="0">
                <a:cs typeface="Calibri"/>
              </a:rPr>
              <a:t>ug</a:t>
            </a:r>
            <a:r>
              <a:rPr lang="en-US" spc="-10" dirty="0">
                <a:cs typeface="Calibri"/>
              </a:rPr>
              <a:t>h</a:t>
            </a:r>
            <a:r>
              <a:rPr lang="en-US" spc="25" dirty="0">
                <a:cs typeface="Calibri"/>
              </a:rPr>
              <a:t> </a:t>
            </a:r>
            <a:r>
              <a:rPr lang="en-US" spc="-10" dirty="0">
                <a:cs typeface="Calibri"/>
              </a:rPr>
              <a:t>on</a:t>
            </a:r>
            <a:r>
              <a:rPr lang="en-US" spc="5" dirty="0">
                <a:cs typeface="Calibri"/>
              </a:rPr>
              <a:t> </a:t>
            </a:r>
            <a:r>
              <a:rPr lang="en-US" spc="-15" dirty="0">
                <a:cs typeface="Calibri"/>
              </a:rPr>
              <a:t>plan</a:t>
            </a:r>
            <a:r>
              <a:rPr lang="en-US" spc="-5" dirty="0">
                <a:cs typeface="Calibri"/>
              </a:rPr>
              <a:t>s</a:t>
            </a:r>
            <a:r>
              <a:rPr lang="en-US" spc="15" dirty="0">
                <a:cs typeface="Calibri"/>
              </a:rPr>
              <a:t> </a:t>
            </a:r>
            <a:r>
              <a:rPr lang="en-US" spc="-10" dirty="0">
                <a:cs typeface="Calibri"/>
              </a:rPr>
              <a:t>i</a:t>
            </a:r>
            <a:r>
              <a:rPr lang="en-US" spc="-5" dirty="0">
                <a:cs typeface="Calibri"/>
              </a:rPr>
              <a:t>s</a:t>
            </a:r>
            <a:r>
              <a:rPr lang="en-US" spc="5" dirty="0">
                <a:cs typeface="Calibri"/>
              </a:rPr>
              <a:t> </a:t>
            </a:r>
            <a:r>
              <a:rPr lang="en-US" spc="-10" dirty="0">
                <a:cs typeface="Calibri"/>
              </a:rPr>
              <a:t>anothe</a:t>
            </a:r>
            <a:r>
              <a:rPr lang="en-US" spc="-116" dirty="0">
                <a:cs typeface="Calibri"/>
              </a:rPr>
              <a:t>r</a:t>
            </a:r>
            <a:r>
              <a:rPr lang="en-US" dirty="0">
                <a:cs typeface="Calibri"/>
              </a:rPr>
              <a:t>. </a:t>
            </a:r>
            <a:r>
              <a:rPr lang="en-US" spc="15" dirty="0">
                <a:cs typeface="Calibri"/>
              </a:rPr>
              <a:t> </a:t>
            </a:r>
            <a:r>
              <a:rPr lang="en-US" spc="-46" dirty="0">
                <a:cs typeface="Calibri"/>
              </a:rPr>
              <a:t>W</a:t>
            </a:r>
            <a:r>
              <a:rPr lang="en-US" dirty="0">
                <a:cs typeface="Calibri"/>
              </a:rPr>
              <a:t>e </a:t>
            </a:r>
            <a:r>
              <a:rPr lang="en-US" spc="-25" dirty="0">
                <a:cs typeface="Calibri"/>
              </a:rPr>
              <a:t>w</a:t>
            </a:r>
            <a:r>
              <a:rPr lang="en-US" spc="-10" dirty="0">
                <a:cs typeface="Calibri"/>
              </a:rPr>
              <a:t>a</a:t>
            </a:r>
            <a:r>
              <a:rPr lang="en-US" spc="-25" dirty="0">
                <a:cs typeface="Calibri"/>
              </a:rPr>
              <a:t>n</a:t>
            </a:r>
            <a:r>
              <a:rPr lang="en-US" spc="-5" dirty="0">
                <a:cs typeface="Calibri"/>
              </a:rPr>
              <a:t>t</a:t>
            </a:r>
            <a:r>
              <a:rPr lang="en-US" dirty="0">
                <a:cs typeface="Calibri"/>
              </a:rPr>
              <a:t> </a:t>
            </a:r>
            <a:r>
              <a:rPr lang="en-US" spc="-20" dirty="0">
                <a:cs typeface="Calibri"/>
              </a:rPr>
              <a:t>t</a:t>
            </a:r>
            <a:r>
              <a:rPr lang="en-US" spc="-10" dirty="0">
                <a:cs typeface="Calibri"/>
              </a:rPr>
              <a:t>o</a:t>
            </a:r>
            <a:r>
              <a:rPr lang="en-US" spc="5" dirty="0">
                <a:cs typeface="Calibri"/>
              </a:rPr>
              <a:t> </a:t>
            </a:r>
            <a:r>
              <a:rPr lang="en-US" dirty="0">
                <a:cs typeface="Calibri"/>
              </a:rPr>
              <a:t>e</a:t>
            </a:r>
            <a:r>
              <a:rPr lang="en-US" spc="-10" dirty="0">
                <a:cs typeface="Calibri"/>
              </a:rPr>
              <a:t>a</a:t>
            </a:r>
            <a:r>
              <a:rPr lang="en-US" spc="-5" dirty="0">
                <a:cs typeface="Calibri"/>
              </a:rPr>
              <a:t>t</a:t>
            </a:r>
            <a:r>
              <a:rPr lang="en-US" spc="-10" dirty="0">
                <a:cs typeface="Calibri"/>
              </a:rPr>
              <a:t> </a:t>
            </a:r>
            <a:r>
              <a:rPr lang="en-US" spc="-15" dirty="0">
                <a:cs typeface="Calibri"/>
              </a:rPr>
              <a:t>nearby</a:t>
            </a:r>
            <a:r>
              <a:rPr lang="en-US" spc="-10" dirty="0">
                <a:cs typeface="Calibri"/>
              </a:rPr>
              <a:t> </a:t>
            </a:r>
            <a:r>
              <a:rPr lang="en-US" dirty="0">
                <a:cs typeface="Calibri"/>
              </a:rPr>
              <a:t>or </a:t>
            </a:r>
            <a:r>
              <a:rPr lang="en-US" spc="-15" dirty="0">
                <a:cs typeface="Calibri"/>
              </a:rPr>
              <a:t>h</a:t>
            </a:r>
            <a:r>
              <a:rPr lang="en-US" spc="-31" dirty="0">
                <a:cs typeface="Calibri"/>
              </a:rPr>
              <a:t>a</a:t>
            </a:r>
            <a:r>
              <a:rPr lang="en-US" spc="-10" dirty="0">
                <a:cs typeface="Calibri"/>
              </a:rPr>
              <a:t>v</a:t>
            </a:r>
            <a:r>
              <a:rPr lang="en-US" dirty="0">
                <a:cs typeface="Calibri"/>
              </a:rPr>
              <a:t>e</a:t>
            </a:r>
            <a:r>
              <a:rPr lang="en-US" spc="-10" dirty="0">
                <a:cs typeface="Calibri"/>
              </a:rPr>
              <a:t> </a:t>
            </a:r>
            <a:r>
              <a:rPr lang="en-US" spc="-25" dirty="0">
                <a:cs typeface="Calibri"/>
              </a:rPr>
              <a:t>w</a:t>
            </a:r>
            <a:r>
              <a:rPr lang="en-US" spc="-10" dirty="0">
                <a:cs typeface="Calibri"/>
              </a:rPr>
              <a:t>o</a:t>
            </a:r>
            <a:r>
              <a:rPr lang="en-US" spc="-5" dirty="0">
                <a:cs typeface="Calibri"/>
              </a:rPr>
              <a:t>r</a:t>
            </a:r>
            <a:r>
              <a:rPr lang="en-US" spc="-10" dirty="0">
                <a:cs typeface="Calibri"/>
              </a:rPr>
              <a:t>k</a:t>
            </a:r>
            <a:r>
              <a:rPr lang="en-US" spc="10" dirty="0">
                <a:cs typeface="Calibri"/>
              </a:rPr>
              <a:t> </a:t>
            </a:r>
            <a:r>
              <a:rPr lang="en-US" spc="-5" dirty="0">
                <a:cs typeface="Calibri"/>
              </a:rPr>
              <a:t>commitme</a:t>
            </a:r>
            <a:r>
              <a:rPr lang="en-US" spc="-15" dirty="0">
                <a:cs typeface="Calibri"/>
              </a:rPr>
              <a:t>n</a:t>
            </a:r>
            <a:r>
              <a:rPr lang="en-US" spc="-5" dirty="0">
                <a:cs typeface="Calibri"/>
              </a:rPr>
              <a:t>ts.</a:t>
            </a:r>
            <a:r>
              <a:rPr lang="en-US" dirty="0">
                <a:cs typeface="Calibri"/>
              </a:rPr>
              <a:t> </a:t>
            </a:r>
            <a:r>
              <a:rPr lang="en-US" spc="5" dirty="0">
                <a:cs typeface="Calibri"/>
              </a:rPr>
              <a:t> </a:t>
            </a:r>
            <a:r>
              <a:rPr lang="en-US" spc="-10" dirty="0">
                <a:cs typeface="Calibri"/>
              </a:rPr>
              <a:t>Both</a:t>
            </a:r>
            <a:r>
              <a:rPr lang="en-US" spc="5" dirty="0">
                <a:cs typeface="Calibri"/>
              </a:rPr>
              <a:t> </a:t>
            </a:r>
            <a:r>
              <a:rPr lang="en-US" dirty="0">
                <a:cs typeface="Calibri"/>
              </a:rPr>
              <a:t>of these</a:t>
            </a:r>
            <a:r>
              <a:rPr lang="en-US" spc="-10" dirty="0">
                <a:cs typeface="Calibri"/>
              </a:rPr>
              <a:t> </a:t>
            </a:r>
            <a:r>
              <a:rPr lang="en-US" dirty="0">
                <a:cs typeface="Calibri"/>
              </a:rPr>
              <a:t>m</a:t>
            </a:r>
            <a:r>
              <a:rPr lang="en-US" spc="-25" dirty="0">
                <a:cs typeface="Calibri"/>
              </a:rPr>
              <a:t>a</a:t>
            </a:r>
            <a:r>
              <a:rPr lang="en-US" spc="-10" dirty="0">
                <a:cs typeface="Calibri"/>
              </a:rPr>
              <a:t>y</a:t>
            </a:r>
            <a:r>
              <a:rPr lang="en-US" spc="-15" dirty="0">
                <a:cs typeface="Calibri"/>
              </a:rPr>
              <a:t> </a:t>
            </a:r>
            <a:r>
              <a:rPr lang="en-US" spc="-20" dirty="0">
                <a:cs typeface="Calibri"/>
              </a:rPr>
              <a:t>t</a:t>
            </a:r>
            <a:r>
              <a:rPr lang="en-US" spc="-10" dirty="0">
                <a:cs typeface="Calibri"/>
              </a:rPr>
              <a:t>a</a:t>
            </a:r>
            <a:r>
              <a:rPr lang="en-US" spc="-51" dirty="0">
                <a:cs typeface="Calibri"/>
              </a:rPr>
              <a:t>k</a:t>
            </a:r>
            <a:r>
              <a:rPr lang="en-US" dirty="0">
                <a:cs typeface="Calibri"/>
              </a:rPr>
              <a:t>e</a:t>
            </a:r>
            <a:r>
              <a:rPr lang="en-US" spc="-10" dirty="0">
                <a:cs typeface="Calibri"/>
              </a:rPr>
              <a:t> </a:t>
            </a:r>
            <a:r>
              <a:rPr lang="en-US" dirty="0">
                <a:cs typeface="Calibri"/>
              </a:rPr>
              <a:t>p</a:t>
            </a:r>
            <a:r>
              <a:rPr lang="en-US" spc="-15" dirty="0">
                <a:cs typeface="Calibri"/>
              </a:rPr>
              <a:t>r</a:t>
            </a:r>
            <a:r>
              <a:rPr lang="en-US" spc="-5" dirty="0">
                <a:cs typeface="Calibri"/>
              </a:rPr>
              <a:t>ecedenc</a:t>
            </a:r>
            <a:r>
              <a:rPr lang="en-US" dirty="0">
                <a:cs typeface="Calibri"/>
              </a:rPr>
              <a:t>e</a:t>
            </a:r>
            <a:r>
              <a:rPr lang="en-US" spc="-5" dirty="0">
                <a:cs typeface="Calibri"/>
              </a:rPr>
              <a:t> </a:t>
            </a:r>
            <a:r>
              <a:rPr lang="en-US" spc="-15" dirty="0">
                <a:cs typeface="Calibri"/>
              </a:rPr>
              <a:t>o</a:t>
            </a:r>
            <a:r>
              <a:rPr lang="en-US" spc="-20" dirty="0">
                <a:cs typeface="Calibri"/>
              </a:rPr>
              <a:t>v</a:t>
            </a:r>
            <a:r>
              <a:rPr lang="en-US" spc="-5" dirty="0">
                <a:cs typeface="Calibri"/>
              </a:rPr>
              <a:t>e</a:t>
            </a:r>
            <a:r>
              <a:rPr lang="en-US" dirty="0">
                <a:cs typeface="Calibri"/>
              </a:rPr>
              <a:t>r</a:t>
            </a:r>
            <a:r>
              <a:rPr lang="en-US" spc="-5" dirty="0">
                <a:cs typeface="Calibri"/>
              </a:rPr>
              <a:t> </a:t>
            </a:r>
            <a:r>
              <a:rPr lang="en-US" spc="-25" dirty="0">
                <a:cs typeface="Calibri"/>
              </a:rPr>
              <a:t>g</a:t>
            </a:r>
            <a:r>
              <a:rPr lang="en-US" spc="-10" dirty="0">
                <a:cs typeface="Calibri"/>
              </a:rPr>
              <a:t>oin</a:t>
            </a:r>
            <a:r>
              <a:rPr lang="en-US" dirty="0">
                <a:cs typeface="Calibri"/>
              </a:rPr>
              <a:t>g</a:t>
            </a:r>
            <a:r>
              <a:rPr lang="en-US" spc="25" dirty="0">
                <a:cs typeface="Calibri"/>
              </a:rPr>
              <a:t> </a:t>
            </a:r>
            <a:r>
              <a:rPr lang="en-US" dirty="0">
                <a:cs typeface="Calibri"/>
              </a:rPr>
              <a:t>home </a:t>
            </a:r>
            <a:r>
              <a:rPr lang="en-US" spc="-25" dirty="0">
                <a:cs typeface="Calibri"/>
              </a:rPr>
              <a:t>to</a:t>
            </a:r>
            <a:r>
              <a:rPr lang="en-US" spc="-20" dirty="0">
                <a:cs typeface="Calibri"/>
              </a:rPr>
              <a:t> </a:t>
            </a:r>
            <a:r>
              <a:rPr lang="en-US" spc="-5" dirty="0">
                <a:cs typeface="Calibri"/>
              </a:rPr>
              <a:t>c</a:t>
            </a:r>
            <a:r>
              <a:rPr lang="en-US" spc="-10" dirty="0">
                <a:cs typeface="Calibri"/>
              </a:rPr>
              <a:t>ook</a:t>
            </a:r>
            <a:r>
              <a:rPr lang="en-US" dirty="0">
                <a:cs typeface="Calibri"/>
              </a:rPr>
              <a:t> </a:t>
            </a:r>
            <a:r>
              <a:rPr lang="en-US" spc="-15" dirty="0">
                <a:cs typeface="Calibri"/>
              </a:rPr>
              <a:t>th</a:t>
            </a:r>
            <a:r>
              <a:rPr lang="en-US" spc="-20" dirty="0">
                <a:cs typeface="Calibri"/>
              </a:rPr>
              <a:t>a</a:t>
            </a:r>
            <a:r>
              <a:rPr lang="en-US" spc="-5" dirty="0">
                <a:cs typeface="Calibri"/>
              </a:rPr>
              <a:t>t </a:t>
            </a:r>
            <a:r>
              <a:rPr lang="en-US" dirty="0">
                <a:cs typeface="Calibri"/>
              </a:rPr>
              <a:t>meal </a:t>
            </a:r>
            <a:r>
              <a:rPr lang="en-US" spc="-20" dirty="0">
                <a:cs typeface="Calibri"/>
              </a:rPr>
              <a:t>y</a:t>
            </a:r>
            <a:r>
              <a:rPr lang="en-US" spc="-10" dirty="0">
                <a:cs typeface="Calibri"/>
              </a:rPr>
              <a:t>ou</a:t>
            </a:r>
            <a:r>
              <a:rPr lang="en-US" dirty="0">
                <a:cs typeface="Calibri"/>
              </a:rPr>
              <a:t> </a:t>
            </a:r>
            <a:r>
              <a:rPr lang="en-US" spc="-10" dirty="0">
                <a:cs typeface="Calibri"/>
              </a:rPr>
              <a:t>planned</a:t>
            </a:r>
            <a:r>
              <a:rPr lang="en-US" spc="20" dirty="0">
                <a:cs typeface="Calibri"/>
              </a:rPr>
              <a:t> </a:t>
            </a:r>
            <a:r>
              <a:rPr lang="en-US" spc="-10" dirty="0">
                <a:cs typeface="Calibri"/>
              </a:rPr>
              <a:t>on.</a:t>
            </a:r>
            <a:endParaRPr lang="en-US" dirty="0">
              <a:cs typeface="Calibri"/>
            </a:endParaRPr>
          </a:p>
          <a:p>
            <a:pPr>
              <a:spcBef>
                <a:spcPts val="2"/>
              </a:spcBef>
            </a:pPr>
            <a:endParaRPr lang="en-US" sz="1300" dirty="0">
              <a:latin typeface="Times New Roman"/>
              <a:cs typeface="Times New Roman"/>
            </a:endParaRPr>
          </a:p>
          <a:p>
            <a:pPr marL="12940" marR="688419"/>
            <a:r>
              <a:rPr lang="en-US" spc="-10" dirty="0">
                <a:cs typeface="Calibri"/>
              </a:rPr>
              <a:t>A </a:t>
            </a:r>
            <a:r>
              <a:rPr lang="en-US" spc="-20" dirty="0">
                <a:cs typeface="Calibri"/>
              </a:rPr>
              <a:t>s</a:t>
            </a:r>
            <a:r>
              <a:rPr lang="en-US" spc="-15" dirty="0">
                <a:cs typeface="Calibri"/>
              </a:rPr>
              <a:t>tud</a:t>
            </a:r>
            <a:r>
              <a:rPr lang="en-US" spc="-10" dirty="0">
                <a:cs typeface="Calibri"/>
              </a:rPr>
              <a:t>y</a:t>
            </a:r>
            <a:r>
              <a:rPr lang="en-US" spc="5" dirty="0">
                <a:cs typeface="Calibri"/>
              </a:rPr>
              <a:t> </a:t>
            </a:r>
            <a:r>
              <a:rPr lang="en-US" spc="-20" dirty="0">
                <a:cs typeface="Calibri"/>
              </a:rPr>
              <a:t>b</a:t>
            </a:r>
            <a:r>
              <a:rPr lang="en-US" spc="-10" dirty="0">
                <a:cs typeface="Calibri"/>
              </a:rPr>
              <a:t>y</a:t>
            </a:r>
            <a:r>
              <a:rPr lang="en-US" dirty="0">
                <a:cs typeface="Calibri"/>
              </a:rPr>
              <a:t> </a:t>
            </a:r>
            <a:r>
              <a:rPr lang="en-US" spc="-15" dirty="0">
                <a:cs typeface="Calibri"/>
              </a:rPr>
              <a:t>th</a:t>
            </a:r>
            <a:r>
              <a:rPr lang="en-US" spc="-10" dirty="0">
                <a:cs typeface="Calibri"/>
              </a:rPr>
              <a:t>e</a:t>
            </a:r>
            <a:r>
              <a:rPr lang="en-US" spc="5" dirty="0">
                <a:cs typeface="Calibri"/>
              </a:rPr>
              <a:t> </a:t>
            </a:r>
            <a:r>
              <a:rPr lang="en-US" u="sng" spc="-5" dirty="0">
                <a:solidFill>
                  <a:srgbClr val="0000FF"/>
                </a:solidFill>
                <a:cs typeface="Calibri"/>
              </a:rPr>
              <a:t>Cornell</a:t>
            </a:r>
            <a:r>
              <a:rPr lang="en-US" u="sng" spc="-5" dirty="0">
                <a:solidFill>
                  <a:srgbClr val="0000FF"/>
                </a:solidFill>
                <a:latin typeface="Times New Roman"/>
                <a:cs typeface="Times New Roman"/>
              </a:rPr>
              <a:t> </a:t>
            </a:r>
            <a:r>
              <a:rPr lang="en-US" u="sng" spc="-10" dirty="0">
                <a:solidFill>
                  <a:srgbClr val="0000FF"/>
                </a:solidFill>
                <a:cs typeface="Calibri"/>
              </a:rPr>
              <a:t>Uni</a:t>
            </a:r>
            <a:r>
              <a:rPr lang="en-US" u="sng" spc="-20" dirty="0">
                <a:solidFill>
                  <a:srgbClr val="0000FF"/>
                </a:solidFill>
                <a:cs typeface="Calibri"/>
              </a:rPr>
              <a:t>v</a:t>
            </a:r>
            <a:r>
              <a:rPr lang="en-US" u="sng" spc="-5" dirty="0">
                <a:solidFill>
                  <a:srgbClr val="0000FF"/>
                </a:solidFill>
                <a:cs typeface="Calibri"/>
              </a:rPr>
              <a:t>e</a:t>
            </a:r>
            <a:r>
              <a:rPr lang="en-US" u="sng" spc="-15" dirty="0">
                <a:solidFill>
                  <a:srgbClr val="0000FF"/>
                </a:solidFill>
                <a:cs typeface="Calibri"/>
              </a:rPr>
              <a:t>r</a:t>
            </a:r>
            <a:r>
              <a:rPr lang="en-US" u="sng" spc="-5" dirty="0">
                <a:solidFill>
                  <a:srgbClr val="0000FF"/>
                </a:solidFill>
                <a:cs typeface="Calibri"/>
              </a:rPr>
              <a:t>sity</a:t>
            </a:r>
            <a:r>
              <a:rPr lang="en-US" spc="-10" dirty="0">
                <a:solidFill>
                  <a:srgbClr val="0000FF"/>
                </a:solidFill>
                <a:cs typeface="Calibri"/>
              </a:rPr>
              <a:t> </a:t>
            </a:r>
            <a:r>
              <a:rPr lang="en-US" spc="-25" dirty="0">
                <a:cs typeface="Calibri"/>
              </a:rPr>
              <a:t>F</a:t>
            </a:r>
            <a:r>
              <a:rPr lang="en-US" spc="-10" dirty="0">
                <a:cs typeface="Calibri"/>
              </a:rPr>
              <a:t>ood</a:t>
            </a:r>
            <a:r>
              <a:rPr lang="en-US" spc="5" dirty="0">
                <a:cs typeface="Calibri"/>
              </a:rPr>
              <a:t> </a:t>
            </a:r>
            <a:r>
              <a:rPr lang="en-US" spc="-10" dirty="0">
                <a:cs typeface="Calibri"/>
              </a:rPr>
              <a:t>and</a:t>
            </a:r>
            <a:r>
              <a:rPr lang="en-US" spc="10" dirty="0">
                <a:cs typeface="Calibri"/>
              </a:rPr>
              <a:t> </a:t>
            </a:r>
            <a:r>
              <a:rPr lang="en-US" dirty="0">
                <a:cs typeface="Calibri"/>
              </a:rPr>
              <a:t>B</a:t>
            </a:r>
            <a:r>
              <a:rPr lang="en-US" spc="-31" dirty="0">
                <a:cs typeface="Calibri"/>
              </a:rPr>
              <a:t>r</a:t>
            </a:r>
            <a:r>
              <a:rPr lang="en-US" spc="-10" dirty="0">
                <a:cs typeface="Calibri"/>
              </a:rPr>
              <a:t>and</a:t>
            </a:r>
            <a:r>
              <a:rPr lang="en-US" spc="5" dirty="0">
                <a:cs typeface="Calibri"/>
              </a:rPr>
              <a:t> </a:t>
            </a:r>
            <a:r>
              <a:rPr lang="en-US" spc="-10" dirty="0">
                <a:cs typeface="Calibri"/>
              </a:rPr>
              <a:t>Lab</a:t>
            </a:r>
            <a:r>
              <a:rPr lang="en-US" spc="5" dirty="0">
                <a:cs typeface="Calibri"/>
              </a:rPr>
              <a:t> </a:t>
            </a:r>
            <a:r>
              <a:rPr lang="en-US" spc="-25" dirty="0">
                <a:cs typeface="Calibri"/>
              </a:rPr>
              <a:t>f</a:t>
            </a:r>
            <a:r>
              <a:rPr lang="en-US" spc="-10" dirty="0">
                <a:cs typeface="Calibri"/>
              </a:rPr>
              <a:t>o</a:t>
            </a:r>
            <a:r>
              <a:rPr lang="en-US" spc="-15" dirty="0">
                <a:cs typeface="Calibri"/>
              </a:rPr>
              <a:t>un</a:t>
            </a:r>
            <a:r>
              <a:rPr lang="en-US" spc="-10" dirty="0">
                <a:cs typeface="Calibri"/>
              </a:rPr>
              <a:t>d</a:t>
            </a:r>
            <a:r>
              <a:rPr lang="en-US" spc="15" dirty="0">
                <a:cs typeface="Calibri"/>
              </a:rPr>
              <a:t> </a:t>
            </a:r>
            <a:r>
              <a:rPr lang="en-US" spc="-15" dirty="0">
                <a:cs typeface="Calibri"/>
              </a:rPr>
              <a:t>th</a:t>
            </a:r>
            <a:r>
              <a:rPr lang="en-US" spc="-20" dirty="0">
                <a:cs typeface="Calibri"/>
              </a:rPr>
              <a:t>a</a:t>
            </a:r>
            <a:r>
              <a:rPr lang="en-US" spc="-5" dirty="0">
                <a:cs typeface="Calibri"/>
              </a:rPr>
              <a:t>t</a:t>
            </a:r>
            <a:r>
              <a:rPr lang="en-US" dirty="0">
                <a:cs typeface="Calibri"/>
              </a:rPr>
              <a:t> </a:t>
            </a:r>
            <a:r>
              <a:rPr lang="en-US" u="sng" spc="-15" dirty="0">
                <a:solidFill>
                  <a:srgbClr val="0000FF"/>
                </a:solidFill>
                <a:cs typeface="Calibri"/>
              </a:rPr>
              <a:t>93</a:t>
            </a:r>
            <a:r>
              <a:rPr lang="en-US" u="sng" spc="-15" dirty="0">
                <a:solidFill>
                  <a:srgbClr val="0000FF"/>
                </a:solidFill>
                <a:latin typeface="Times New Roman"/>
                <a:cs typeface="Times New Roman"/>
              </a:rPr>
              <a:t> </a:t>
            </a:r>
            <a:r>
              <a:rPr lang="en-US" u="sng" dirty="0">
                <a:solidFill>
                  <a:srgbClr val="0000FF"/>
                </a:solidFill>
                <a:cs typeface="Calibri"/>
              </a:rPr>
              <a:t>pe</a:t>
            </a:r>
            <a:r>
              <a:rPr lang="en-US" u="sng" spc="-25" dirty="0">
                <a:solidFill>
                  <a:srgbClr val="0000FF"/>
                </a:solidFill>
                <a:cs typeface="Calibri"/>
              </a:rPr>
              <a:t>r</a:t>
            </a:r>
            <a:r>
              <a:rPr lang="en-US" u="sng" dirty="0">
                <a:solidFill>
                  <a:srgbClr val="0000FF"/>
                </a:solidFill>
                <a:cs typeface="Calibri"/>
              </a:rPr>
              <a:t>ce</a:t>
            </a:r>
            <a:r>
              <a:rPr lang="en-US" u="sng" spc="-15" dirty="0">
                <a:solidFill>
                  <a:srgbClr val="0000FF"/>
                </a:solidFill>
                <a:cs typeface="Calibri"/>
              </a:rPr>
              <a:t>n</a:t>
            </a:r>
            <a:r>
              <a:rPr lang="en-US" u="sng" spc="-5" dirty="0">
                <a:solidFill>
                  <a:srgbClr val="0000FF"/>
                </a:solidFill>
                <a:cs typeface="Calibri"/>
              </a:rPr>
              <a:t>t</a:t>
            </a:r>
            <a:r>
              <a:rPr lang="en-US" u="sng" spc="-31" dirty="0">
                <a:solidFill>
                  <a:srgbClr val="0000FF"/>
                </a:solidFill>
                <a:latin typeface="Times New Roman"/>
                <a:cs typeface="Times New Roman"/>
              </a:rPr>
              <a:t> </a:t>
            </a:r>
            <a:r>
              <a:rPr lang="en-US" u="sng" dirty="0">
                <a:solidFill>
                  <a:srgbClr val="0000FF"/>
                </a:solidFill>
                <a:cs typeface="Calibri"/>
              </a:rPr>
              <a:t>of</a:t>
            </a:r>
            <a:r>
              <a:rPr lang="en-US" dirty="0">
                <a:solidFill>
                  <a:srgbClr val="0000FF"/>
                </a:solidFill>
                <a:cs typeface="Calibri"/>
              </a:rPr>
              <a:t> </a:t>
            </a:r>
            <a:r>
              <a:rPr lang="en-US" u="sng" spc="-15" dirty="0">
                <a:solidFill>
                  <a:srgbClr val="0000FF"/>
                </a:solidFill>
                <a:cs typeface="Calibri"/>
              </a:rPr>
              <a:t>r</a:t>
            </a:r>
            <a:r>
              <a:rPr lang="en-US" u="sng" dirty="0">
                <a:solidFill>
                  <a:srgbClr val="0000FF"/>
                </a:solidFill>
                <a:cs typeface="Calibri"/>
              </a:rPr>
              <a:t>e</a:t>
            </a:r>
            <a:r>
              <a:rPr lang="en-US" u="sng" spc="-10" dirty="0">
                <a:solidFill>
                  <a:srgbClr val="0000FF"/>
                </a:solidFill>
                <a:cs typeface="Calibri"/>
              </a:rPr>
              <a:t>sponde</a:t>
            </a:r>
            <a:r>
              <a:rPr lang="en-US" u="sng" spc="-25" dirty="0">
                <a:solidFill>
                  <a:srgbClr val="0000FF"/>
                </a:solidFill>
                <a:cs typeface="Calibri"/>
              </a:rPr>
              <a:t>n</a:t>
            </a:r>
            <a:r>
              <a:rPr lang="en-US" u="sng" spc="-10" dirty="0">
                <a:solidFill>
                  <a:srgbClr val="0000FF"/>
                </a:solidFill>
                <a:cs typeface="Calibri"/>
              </a:rPr>
              <a:t>t</a:t>
            </a:r>
            <a:r>
              <a:rPr lang="en-US" u="sng" spc="-5" dirty="0">
                <a:solidFill>
                  <a:srgbClr val="0000FF"/>
                </a:solidFill>
                <a:cs typeface="Calibri"/>
              </a:rPr>
              <a:t>s</a:t>
            </a:r>
            <a:r>
              <a:rPr lang="en-US" spc="10" dirty="0">
                <a:solidFill>
                  <a:srgbClr val="0000FF"/>
                </a:solidFill>
                <a:cs typeface="Calibri"/>
              </a:rPr>
              <a:t> </a:t>
            </a:r>
            <a:r>
              <a:rPr lang="en-US" spc="-10" dirty="0">
                <a:cs typeface="Calibri"/>
              </a:rPr>
              <a:t>acknowled</a:t>
            </a:r>
            <a:r>
              <a:rPr lang="en-US" spc="-25" dirty="0">
                <a:cs typeface="Calibri"/>
              </a:rPr>
              <a:t>g</a:t>
            </a:r>
            <a:r>
              <a:rPr lang="en-US" dirty="0">
                <a:cs typeface="Calibri"/>
              </a:rPr>
              <a:t>ed</a:t>
            </a:r>
            <a:r>
              <a:rPr lang="en-US" spc="20" dirty="0">
                <a:cs typeface="Calibri"/>
              </a:rPr>
              <a:t> </a:t>
            </a:r>
            <a:r>
              <a:rPr lang="en-US" spc="-15" dirty="0">
                <a:cs typeface="Calibri"/>
              </a:rPr>
              <a:t>buyin</a:t>
            </a:r>
            <a:r>
              <a:rPr lang="en-US" spc="-10" dirty="0">
                <a:cs typeface="Calibri"/>
              </a:rPr>
              <a:t>g</a:t>
            </a:r>
            <a:r>
              <a:rPr lang="en-US" spc="25" dirty="0">
                <a:cs typeface="Calibri"/>
              </a:rPr>
              <a:t> </a:t>
            </a:r>
            <a:r>
              <a:rPr lang="en-US" spc="-25" dirty="0">
                <a:cs typeface="Calibri"/>
              </a:rPr>
              <a:t>f</a:t>
            </a:r>
            <a:r>
              <a:rPr lang="en-US" spc="-10" dirty="0">
                <a:cs typeface="Calibri"/>
              </a:rPr>
              <a:t>oods</a:t>
            </a:r>
            <a:r>
              <a:rPr lang="en-US" spc="10" dirty="0">
                <a:cs typeface="Calibri"/>
              </a:rPr>
              <a:t> </a:t>
            </a:r>
            <a:r>
              <a:rPr lang="en-US" spc="-15" dirty="0">
                <a:cs typeface="Calibri"/>
              </a:rPr>
              <a:t>th</a:t>
            </a:r>
            <a:r>
              <a:rPr lang="en-US" spc="-25" dirty="0">
                <a:cs typeface="Calibri"/>
              </a:rPr>
              <a:t>e</a:t>
            </a:r>
            <a:r>
              <a:rPr lang="en-US" spc="-10" dirty="0">
                <a:cs typeface="Calibri"/>
              </a:rPr>
              <a:t>y</a:t>
            </a:r>
            <a:r>
              <a:rPr lang="en-US" dirty="0">
                <a:cs typeface="Calibri"/>
              </a:rPr>
              <a:t> </a:t>
            </a:r>
            <a:r>
              <a:rPr lang="en-US" spc="-5" dirty="0">
                <a:cs typeface="Calibri"/>
              </a:rPr>
              <a:t>ne</a:t>
            </a:r>
            <a:r>
              <a:rPr lang="en-US" spc="-15" dirty="0">
                <a:cs typeface="Calibri"/>
              </a:rPr>
              <a:t>v</a:t>
            </a:r>
            <a:r>
              <a:rPr lang="en-US" dirty="0">
                <a:cs typeface="Calibri"/>
              </a:rPr>
              <a:t>er</a:t>
            </a:r>
            <a:r>
              <a:rPr lang="en-US" spc="-10" dirty="0">
                <a:cs typeface="Calibri"/>
              </a:rPr>
              <a:t> used.</a:t>
            </a:r>
            <a:endParaRPr lang="en-US" dirty="0">
              <a:cs typeface="Calibri"/>
            </a:endParaRPr>
          </a:p>
          <a:p>
            <a:endParaRPr lang="en-US" b="0" dirty="0"/>
          </a:p>
        </p:txBody>
      </p:sp>
      <p:sp>
        <p:nvSpPr>
          <p:cNvPr id="4" name="Slide Number Placeholder 3"/>
          <p:cNvSpPr>
            <a:spLocks noGrp="1"/>
          </p:cNvSpPr>
          <p:nvPr>
            <p:ph type="sldNum" sz="quarter" idx="10"/>
          </p:nvPr>
        </p:nvSpPr>
        <p:spPr/>
        <p:txBody>
          <a:bodyPr/>
          <a:lstStyle/>
          <a:p>
            <a:fld id="{EAF73655-8A81-4701-84A8-C7A32BC2584B}" type="slidenum">
              <a:rPr lang="en-US" smtClean="0"/>
              <a:t>20</a:t>
            </a:fld>
            <a:endParaRPr lang="en-US"/>
          </a:p>
        </p:txBody>
      </p:sp>
    </p:spTree>
    <p:extLst>
      <p:ext uri="{BB962C8B-B14F-4D97-AF65-F5344CB8AC3E}">
        <p14:creationId xmlns:p14="http://schemas.microsoft.com/office/powerpoint/2010/main" val="1096224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94">
              <a:defRPr/>
            </a:pPr>
            <a:r>
              <a:rPr lang="en-US" spc="-15" dirty="0">
                <a:cs typeface="Calibri"/>
              </a:rPr>
              <a:t>Whil</a:t>
            </a:r>
            <a:r>
              <a:rPr lang="en-US" spc="-10" dirty="0">
                <a:cs typeface="Calibri"/>
              </a:rPr>
              <a:t>e</a:t>
            </a:r>
            <a:r>
              <a:rPr lang="en-US" spc="15" dirty="0">
                <a:cs typeface="Calibri"/>
              </a:rPr>
              <a:t> </a:t>
            </a:r>
            <a:r>
              <a:rPr lang="en-US" spc="-15" dirty="0">
                <a:cs typeface="Calibri"/>
              </a:rPr>
              <a:t>r</a:t>
            </a:r>
            <a:r>
              <a:rPr lang="en-US" dirty="0">
                <a:cs typeface="Calibri"/>
              </a:rPr>
              <a:t>e</a:t>
            </a:r>
            <a:r>
              <a:rPr lang="en-US" spc="-5" dirty="0">
                <a:cs typeface="Calibri"/>
              </a:rPr>
              <a:t>s</a:t>
            </a:r>
            <a:r>
              <a:rPr lang="en-US" dirty="0">
                <a:cs typeface="Calibri"/>
              </a:rPr>
              <a:t>e</a:t>
            </a:r>
            <a:r>
              <a:rPr lang="en-US" spc="-15" dirty="0">
                <a:cs typeface="Calibri"/>
              </a:rPr>
              <a:t>a</a:t>
            </a:r>
            <a:r>
              <a:rPr lang="en-US" spc="-20" dirty="0">
                <a:cs typeface="Calibri"/>
              </a:rPr>
              <a:t>r</a:t>
            </a:r>
            <a:r>
              <a:rPr lang="en-US" spc="-5" dirty="0">
                <a:cs typeface="Calibri"/>
              </a:rPr>
              <a:t>c</a:t>
            </a:r>
            <a:r>
              <a:rPr lang="en-US" spc="-15" dirty="0">
                <a:cs typeface="Calibri"/>
              </a:rPr>
              <a:t>h</a:t>
            </a:r>
            <a:r>
              <a:rPr lang="en-US" dirty="0">
                <a:cs typeface="Calibri"/>
              </a:rPr>
              <a:t>e</a:t>
            </a:r>
            <a:r>
              <a:rPr lang="en-US" spc="-15" dirty="0">
                <a:cs typeface="Calibri"/>
              </a:rPr>
              <a:t>r</a:t>
            </a:r>
            <a:r>
              <a:rPr lang="en-US" spc="-5" dirty="0">
                <a:cs typeface="Calibri"/>
              </a:rPr>
              <a:t>s </a:t>
            </a:r>
            <a:r>
              <a:rPr lang="en-US" spc="-15" dirty="0">
                <a:cs typeface="Calibri"/>
              </a:rPr>
              <a:t>ca</a:t>
            </a:r>
            <a:r>
              <a:rPr lang="en-US" spc="-10" dirty="0">
                <a:cs typeface="Calibri"/>
              </a:rPr>
              <a:t>n poi</a:t>
            </a:r>
            <a:r>
              <a:rPr lang="en-US" spc="-25" dirty="0">
                <a:cs typeface="Calibri"/>
              </a:rPr>
              <a:t>n</a:t>
            </a:r>
            <a:r>
              <a:rPr lang="en-US" spc="-5" dirty="0">
                <a:cs typeface="Calibri"/>
              </a:rPr>
              <a:t>t</a:t>
            </a:r>
            <a:r>
              <a:rPr lang="en-US" spc="25" dirty="0">
                <a:cs typeface="Calibri"/>
              </a:rPr>
              <a:t> </a:t>
            </a:r>
            <a:r>
              <a:rPr lang="en-US" spc="-20" dirty="0">
                <a:cs typeface="Calibri"/>
              </a:rPr>
              <a:t>t</a:t>
            </a:r>
            <a:r>
              <a:rPr lang="en-US" spc="-10" dirty="0">
                <a:cs typeface="Calibri"/>
              </a:rPr>
              <a:t>o</a:t>
            </a:r>
            <a:r>
              <a:rPr lang="en-US" spc="5" dirty="0">
                <a:cs typeface="Calibri"/>
              </a:rPr>
              <a:t> </a:t>
            </a:r>
            <a:r>
              <a:rPr lang="en-US" dirty="0">
                <a:cs typeface="Calibri"/>
              </a:rPr>
              <a:t>some</a:t>
            </a:r>
            <a:r>
              <a:rPr lang="en-US" spc="-10" dirty="0">
                <a:cs typeface="Calibri"/>
              </a:rPr>
              <a:t> </a:t>
            </a:r>
            <a:r>
              <a:rPr lang="en-US" spc="-15" dirty="0">
                <a:cs typeface="Calibri"/>
              </a:rPr>
              <a:t>g</a:t>
            </a:r>
            <a:r>
              <a:rPr lang="en-US" dirty="0">
                <a:cs typeface="Calibri"/>
              </a:rPr>
              <a:t>e</a:t>
            </a:r>
            <a:r>
              <a:rPr lang="en-US" spc="-15" dirty="0">
                <a:cs typeface="Calibri"/>
              </a:rPr>
              <a:t>n</a:t>
            </a:r>
            <a:r>
              <a:rPr lang="en-US" dirty="0">
                <a:cs typeface="Calibri"/>
              </a:rPr>
              <a:t>e</a:t>
            </a:r>
            <a:r>
              <a:rPr lang="en-US" spc="-31" dirty="0">
                <a:cs typeface="Calibri"/>
              </a:rPr>
              <a:t>r</a:t>
            </a:r>
            <a:r>
              <a:rPr lang="en-US" spc="-5" dirty="0">
                <a:cs typeface="Calibri"/>
              </a:rPr>
              <a:t>al </a:t>
            </a:r>
            <a:r>
              <a:rPr lang="en-US" spc="-10" dirty="0">
                <a:cs typeface="Calibri"/>
              </a:rPr>
              <a:t>beh</a:t>
            </a:r>
            <a:r>
              <a:rPr lang="en-US" spc="-31" dirty="0">
                <a:cs typeface="Calibri"/>
              </a:rPr>
              <a:t>a</a:t>
            </a:r>
            <a:r>
              <a:rPr lang="en-US" spc="-5" dirty="0">
                <a:cs typeface="Calibri"/>
              </a:rPr>
              <a:t>vio</a:t>
            </a:r>
            <a:r>
              <a:rPr lang="en-US" spc="-20" dirty="0">
                <a:cs typeface="Calibri"/>
              </a:rPr>
              <a:t>r</a:t>
            </a:r>
            <a:r>
              <a:rPr lang="en-US" spc="-5" dirty="0">
                <a:cs typeface="Calibri"/>
              </a:rPr>
              <a:t>s </a:t>
            </a:r>
            <a:r>
              <a:rPr lang="en-US" spc="-10" dirty="0">
                <a:cs typeface="Calibri"/>
              </a:rPr>
              <a:t>leading</a:t>
            </a:r>
            <a:r>
              <a:rPr lang="en-US" spc="25" dirty="0">
                <a:cs typeface="Calibri"/>
              </a:rPr>
              <a:t> </a:t>
            </a:r>
            <a:r>
              <a:rPr lang="en-US" spc="-20" dirty="0">
                <a:cs typeface="Calibri"/>
              </a:rPr>
              <a:t>t</a:t>
            </a:r>
            <a:r>
              <a:rPr lang="en-US" spc="-10" dirty="0">
                <a:cs typeface="Calibri"/>
              </a:rPr>
              <a:t>o</a:t>
            </a:r>
            <a:r>
              <a:rPr lang="en-US" spc="5" dirty="0">
                <a:cs typeface="Calibri"/>
              </a:rPr>
              <a:t> </a:t>
            </a:r>
            <a:r>
              <a:rPr lang="en-US" spc="-25" dirty="0">
                <a:cs typeface="Calibri"/>
              </a:rPr>
              <a:t>w</a:t>
            </a:r>
            <a:r>
              <a:rPr lang="en-US" spc="-10" dirty="0">
                <a:cs typeface="Calibri"/>
              </a:rPr>
              <a:t>a</a:t>
            </a:r>
            <a:r>
              <a:rPr lang="en-US" spc="-20" dirty="0">
                <a:cs typeface="Calibri"/>
              </a:rPr>
              <a:t>s</a:t>
            </a:r>
            <a:r>
              <a:rPr lang="en-US" spc="-10" dirty="0">
                <a:cs typeface="Calibri"/>
              </a:rPr>
              <a:t>tin</a:t>
            </a:r>
            <a:r>
              <a:rPr lang="en-US" dirty="0">
                <a:cs typeface="Calibri"/>
              </a:rPr>
              <a:t>g</a:t>
            </a:r>
            <a:r>
              <a:rPr lang="en-US" spc="10" dirty="0">
                <a:cs typeface="Calibri"/>
              </a:rPr>
              <a:t> </a:t>
            </a:r>
            <a:r>
              <a:rPr lang="en-US" spc="-25" dirty="0">
                <a:cs typeface="Calibri"/>
              </a:rPr>
              <a:t>f</a:t>
            </a:r>
            <a:r>
              <a:rPr lang="en-US" spc="-10" dirty="0">
                <a:cs typeface="Calibri"/>
              </a:rPr>
              <a:t>ood,</a:t>
            </a:r>
            <a:r>
              <a:rPr lang="en-US" spc="15" dirty="0">
                <a:cs typeface="Calibri"/>
              </a:rPr>
              <a:t> </a:t>
            </a:r>
            <a:r>
              <a:rPr lang="en-US" spc="-25" dirty="0">
                <a:cs typeface="Calibri"/>
              </a:rPr>
              <a:t>f</a:t>
            </a:r>
            <a:r>
              <a:rPr lang="en-US" dirty="0">
                <a:cs typeface="Calibri"/>
              </a:rPr>
              <a:t>or dif</a:t>
            </a:r>
            <a:r>
              <a:rPr lang="en-US" spc="-31" dirty="0">
                <a:cs typeface="Calibri"/>
              </a:rPr>
              <a:t>f</a:t>
            </a:r>
            <a:r>
              <a:rPr lang="en-US" spc="-5" dirty="0">
                <a:cs typeface="Calibri"/>
              </a:rPr>
              <a:t>e</a:t>
            </a:r>
            <a:r>
              <a:rPr lang="en-US" spc="-15" dirty="0">
                <a:cs typeface="Calibri"/>
              </a:rPr>
              <a:t>r</a:t>
            </a:r>
            <a:r>
              <a:rPr lang="en-US" spc="-5" dirty="0">
                <a:cs typeface="Calibri"/>
              </a:rPr>
              <a:t>e</a:t>
            </a:r>
            <a:r>
              <a:rPr lang="en-US" spc="-15" dirty="0">
                <a:cs typeface="Calibri"/>
              </a:rPr>
              <a:t>n</a:t>
            </a:r>
            <a:r>
              <a:rPr lang="en-US" spc="-5" dirty="0">
                <a:cs typeface="Calibri"/>
              </a:rPr>
              <a:t>t</a:t>
            </a:r>
            <a:r>
              <a:rPr lang="en-US" spc="5" dirty="0">
                <a:cs typeface="Calibri"/>
              </a:rPr>
              <a:t> </a:t>
            </a:r>
            <a:r>
              <a:rPr lang="en-US" spc="-25" dirty="0">
                <a:cs typeface="Calibri"/>
              </a:rPr>
              <a:t>f</a:t>
            </a:r>
            <a:r>
              <a:rPr lang="en-US" spc="-10" dirty="0">
                <a:cs typeface="Calibri"/>
              </a:rPr>
              <a:t>amilie</a:t>
            </a:r>
            <a:r>
              <a:rPr lang="en-US" spc="-5" dirty="0">
                <a:cs typeface="Calibri"/>
              </a:rPr>
              <a:t>s </a:t>
            </a:r>
            <a:r>
              <a:rPr lang="en-US" dirty="0">
                <a:cs typeface="Calibri"/>
              </a:rPr>
              <a:t>the</a:t>
            </a:r>
            <a:r>
              <a:rPr lang="en-US" spc="-15" dirty="0">
                <a:cs typeface="Calibri"/>
              </a:rPr>
              <a:t>r</a:t>
            </a:r>
            <a:r>
              <a:rPr lang="en-US" dirty="0">
                <a:cs typeface="Calibri"/>
              </a:rPr>
              <a:t>e</a:t>
            </a:r>
            <a:r>
              <a:rPr lang="en-US" spc="-5" dirty="0">
                <a:cs typeface="Calibri"/>
              </a:rPr>
              <a:t> </a:t>
            </a:r>
            <a:r>
              <a:rPr lang="en-US" spc="-10" dirty="0">
                <a:cs typeface="Calibri"/>
              </a:rPr>
              <a:t>wil</a:t>
            </a:r>
            <a:r>
              <a:rPr lang="en-US" spc="-5" dirty="0">
                <a:cs typeface="Calibri"/>
              </a:rPr>
              <a:t>l</a:t>
            </a:r>
            <a:r>
              <a:rPr lang="en-US" spc="25" dirty="0">
                <a:cs typeface="Calibri"/>
              </a:rPr>
              <a:t> </a:t>
            </a:r>
            <a:r>
              <a:rPr lang="en-US" spc="-5" dirty="0">
                <a:cs typeface="Calibri"/>
              </a:rPr>
              <a:t>b</a:t>
            </a:r>
            <a:r>
              <a:rPr lang="en-US" dirty="0">
                <a:cs typeface="Calibri"/>
              </a:rPr>
              <a:t>e</a:t>
            </a:r>
            <a:r>
              <a:rPr lang="en-US" spc="5" dirty="0">
                <a:cs typeface="Calibri"/>
              </a:rPr>
              <a:t> </a:t>
            </a:r>
            <a:r>
              <a:rPr lang="en-US" dirty="0">
                <a:cs typeface="Calibri"/>
              </a:rPr>
              <a:t>dif</a:t>
            </a:r>
            <a:r>
              <a:rPr lang="en-US" spc="-31" dirty="0">
                <a:cs typeface="Calibri"/>
              </a:rPr>
              <a:t>f</a:t>
            </a:r>
            <a:r>
              <a:rPr lang="en-US" spc="-5" dirty="0">
                <a:cs typeface="Calibri"/>
              </a:rPr>
              <a:t>e</a:t>
            </a:r>
            <a:r>
              <a:rPr lang="en-US" spc="-15" dirty="0">
                <a:cs typeface="Calibri"/>
              </a:rPr>
              <a:t>r</a:t>
            </a:r>
            <a:r>
              <a:rPr lang="en-US" spc="-5" dirty="0">
                <a:cs typeface="Calibri"/>
              </a:rPr>
              <a:t>e</a:t>
            </a:r>
            <a:r>
              <a:rPr lang="en-US" spc="-15" dirty="0">
                <a:cs typeface="Calibri"/>
              </a:rPr>
              <a:t>n</a:t>
            </a:r>
            <a:r>
              <a:rPr lang="en-US" spc="-5" dirty="0">
                <a:cs typeface="Calibri"/>
              </a:rPr>
              <a:t>t</a:t>
            </a:r>
            <a:r>
              <a:rPr lang="en-US" dirty="0">
                <a:cs typeface="Calibri"/>
              </a:rPr>
              <a:t> barrie</a:t>
            </a:r>
            <a:r>
              <a:rPr lang="en-US" spc="-20" dirty="0">
                <a:cs typeface="Calibri"/>
              </a:rPr>
              <a:t>r</a:t>
            </a:r>
            <a:r>
              <a:rPr lang="en-US" spc="-5" dirty="0">
                <a:cs typeface="Calibri"/>
              </a:rPr>
              <a:t>s </a:t>
            </a:r>
            <a:r>
              <a:rPr lang="en-US" spc="-20" dirty="0">
                <a:cs typeface="Calibri"/>
              </a:rPr>
              <a:t>t</a:t>
            </a:r>
            <a:r>
              <a:rPr lang="en-US" spc="-10" dirty="0">
                <a:cs typeface="Calibri"/>
              </a:rPr>
              <a:t>o</a:t>
            </a:r>
            <a:r>
              <a:rPr lang="en-US" spc="5" dirty="0">
                <a:cs typeface="Calibri"/>
              </a:rPr>
              <a:t> </a:t>
            </a:r>
            <a:r>
              <a:rPr lang="en-US" spc="-15" dirty="0">
                <a:cs typeface="Calibri"/>
              </a:rPr>
              <a:t>r</a:t>
            </a:r>
            <a:r>
              <a:rPr lang="en-US" dirty="0">
                <a:cs typeface="Calibri"/>
              </a:rPr>
              <a:t>e</a:t>
            </a:r>
            <a:r>
              <a:rPr lang="en-US" spc="-15" dirty="0">
                <a:cs typeface="Calibri"/>
              </a:rPr>
              <a:t>ducin</a:t>
            </a:r>
            <a:r>
              <a:rPr lang="en-US" spc="-10" dirty="0">
                <a:cs typeface="Calibri"/>
              </a:rPr>
              <a:t>g</a:t>
            </a:r>
            <a:r>
              <a:rPr lang="en-US" spc="20" dirty="0">
                <a:cs typeface="Calibri"/>
              </a:rPr>
              <a:t> </a:t>
            </a:r>
            <a:r>
              <a:rPr lang="en-US" spc="-25" dirty="0">
                <a:cs typeface="Calibri"/>
              </a:rPr>
              <a:t>f</a:t>
            </a:r>
            <a:r>
              <a:rPr lang="en-US" spc="-10" dirty="0">
                <a:cs typeface="Calibri"/>
              </a:rPr>
              <a:t>ood</a:t>
            </a:r>
            <a:r>
              <a:rPr lang="en-US" spc="5" dirty="0">
                <a:cs typeface="Calibri"/>
              </a:rPr>
              <a:t> </a:t>
            </a:r>
            <a:r>
              <a:rPr lang="en-US" spc="-25" dirty="0">
                <a:cs typeface="Calibri"/>
              </a:rPr>
              <a:t>w</a:t>
            </a:r>
            <a:r>
              <a:rPr lang="en-US" spc="-10" dirty="0">
                <a:cs typeface="Calibri"/>
              </a:rPr>
              <a:t>a</a:t>
            </a:r>
            <a:r>
              <a:rPr lang="en-US" spc="-15" dirty="0">
                <a:cs typeface="Calibri"/>
              </a:rPr>
              <a:t>st</a:t>
            </a:r>
            <a:r>
              <a:rPr lang="en-US" dirty="0">
                <a:cs typeface="Calibri"/>
              </a:rPr>
              <a:t>e. </a:t>
            </a:r>
            <a:r>
              <a:rPr lang="en-US" spc="-10" dirty="0">
                <a:cs typeface="Calibri"/>
              </a:rPr>
              <a:t> </a:t>
            </a:r>
            <a:r>
              <a:rPr lang="en-US" spc="-31" dirty="0">
                <a:cs typeface="Calibri"/>
              </a:rPr>
              <a:t>F</a:t>
            </a:r>
            <a:r>
              <a:rPr lang="en-US" spc="-15" dirty="0">
                <a:cs typeface="Calibri"/>
              </a:rPr>
              <a:t>eedin</a:t>
            </a:r>
            <a:r>
              <a:rPr lang="en-US" spc="-10" dirty="0">
                <a:cs typeface="Calibri"/>
              </a:rPr>
              <a:t>g</a:t>
            </a:r>
            <a:r>
              <a:rPr lang="en-US" spc="20" dirty="0">
                <a:cs typeface="Calibri"/>
              </a:rPr>
              <a:t> </a:t>
            </a:r>
            <a:r>
              <a:rPr lang="en-US" spc="-10" dirty="0">
                <a:cs typeface="Calibri"/>
              </a:rPr>
              <a:t>a household</a:t>
            </a:r>
            <a:r>
              <a:rPr lang="en-US" spc="25" dirty="0">
                <a:cs typeface="Calibri"/>
              </a:rPr>
              <a:t> </a:t>
            </a:r>
            <a:r>
              <a:rPr lang="en-US" spc="-10" dirty="0">
                <a:cs typeface="Calibri"/>
              </a:rPr>
              <a:t>i</a:t>
            </a:r>
            <a:r>
              <a:rPr lang="en-US" spc="-5" dirty="0">
                <a:cs typeface="Calibri"/>
              </a:rPr>
              <a:t>s</a:t>
            </a:r>
            <a:r>
              <a:rPr lang="en-US" spc="5" dirty="0">
                <a:cs typeface="Calibri"/>
              </a:rPr>
              <a:t> </a:t>
            </a:r>
            <a:r>
              <a:rPr lang="en-US" spc="-10" dirty="0">
                <a:cs typeface="Calibri"/>
              </a:rPr>
              <a:t>a</a:t>
            </a:r>
            <a:r>
              <a:rPr lang="en-US" dirty="0">
                <a:cs typeface="Calibri"/>
              </a:rPr>
              <a:t> </a:t>
            </a:r>
            <a:r>
              <a:rPr lang="en-US" spc="-5" dirty="0">
                <a:cs typeface="Calibri"/>
              </a:rPr>
              <a:t>c</a:t>
            </a:r>
            <a:r>
              <a:rPr lang="en-US" dirty="0">
                <a:cs typeface="Calibri"/>
              </a:rPr>
              <a:t>o</a:t>
            </a:r>
            <a:r>
              <a:rPr lang="en-US" spc="-5" dirty="0">
                <a:cs typeface="Calibri"/>
              </a:rPr>
              <a:t>mpl</a:t>
            </a:r>
            <a:r>
              <a:rPr lang="en-US" spc="-15" dirty="0">
                <a:cs typeface="Calibri"/>
              </a:rPr>
              <a:t>e</a:t>
            </a:r>
            <a:r>
              <a:rPr lang="en-US" dirty="0">
                <a:cs typeface="Calibri"/>
              </a:rPr>
              <a:t>x</a:t>
            </a:r>
            <a:r>
              <a:rPr lang="en-US" spc="5" dirty="0">
                <a:cs typeface="Calibri"/>
              </a:rPr>
              <a:t> </a:t>
            </a:r>
            <a:r>
              <a:rPr lang="en-US" dirty="0">
                <a:cs typeface="Calibri"/>
              </a:rPr>
              <a:t>series</a:t>
            </a:r>
            <a:r>
              <a:rPr lang="en-US" spc="-15" dirty="0">
                <a:cs typeface="Calibri"/>
              </a:rPr>
              <a:t> </a:t>
            </a:r>
            <a:r>
              <a:rPr lang="en-US" dirty="0">
                <a:cs typeface="Calibri"/>
              </a:rPr>
              <a:t>of</a:t>
            </a:r>
            <a:r>
              <a:rPr lang="en-US" spc="-5" dirty="0">
                <a:cs typeface="Calibri"/>
              </a:rPr>
              <a:t> activities.</a:t>
            </a:r>
            <a:r>
              <a:rPr lang="en-US" dirty="0">
                <a:cs typeface="Calibri"/>
              </a:rPr>
              <a:t> </a:t>
            </a:r>
            <a:r>
              <a:rPr lang="en-US" spc="-5" dirty="0">
                <a:cs typeface="Calibri"/>
              </a:rPr>
              <a:t> </a:t>
            </a:r>
            <a:r>
              <a:rPr lang="en-US" dirty="0">
                <a:cs typeface="Calibri"/>
              </a:rPr>
              <a:t>The</a:t>
            </a:r>
            <a:r>
              <a:rPr lang="en-US" spc="-15" dirty="0">
                <a:cs typeface="Calibri"/>
              </a:rPr>
              <a:t>r</a:t>
            </a:r>
            <a:r>
              <a:rPr lang="en-US" dirty="0">
                <a:cs typeface="Calibri"/>
              </a:rPr>
              <a:t>e</a:t>
            </a:r>
            <a:r>
              <a:rPr lang="en-US" spc="-66" dirty="0">
                <a:cs typeface="Calibri"/>
              </a:rPr>
              <a:t>’</a:t>
            </a:r>
            <a:r>
              <a:rPr lang="en-US" spc="-5" dirty="0">
                <a:cs typeface="Calibri"/>
              </a:rPr>
              <a:t>s </a:t>
            </a:r>
            <a:r>
              <a:rPr lang="en-US" dirty="0">
                <a:cs typeface="Calibri"/>
              </a:rPr>
              <a:t>meal</a:t>
            </a:r>
            <a:r>
              <a:rPr lang="en-US" spc="-10" dirty="0">
                <a:cs typeface="Calibri"/>
              </a:rPr>
              <a:t> plann</a:t>
            </a:r>
            <a:r>
              <a:rPr lang="en-US" dirty="0">
                <a:cs typeface="Calibri"/>
              </a:rPr>
              <a:t>i</a:t>
            </a:r>
            <a:r>
              <a:rPr lang="en-US" spc="-10" dirty="0">
                <a:cs typeface="Calibri"/>
              </a:rPr>
              <a:t>n</a:t>
            </a:r>
            <a:r>
              <a:rPr lang="en-US" dirty="0">
                <a:cs typeface="Calibri"/>
              </a:rPr>
              <a:t>g</a:t>
            </a:r>
            <a:r>
              <a:rPr lang="en-US" spc="-5" dirty="0">
                <a:cs typeface="Calibri"/>
              </a:rPr>
              <a:t>,</a:t>
            </a:r>
            <a:r>
              <a:rPr lang="en-US" spc="31" dirty="0">
                <a:cs typeface="Calibri"/>
              </a:rPr>
              <a:t> </a:t>
            </a:r>
            <a:r>
              <a:rPr lang="en-US" spc="-15" dirty="0">
                <a:cs typeface="Calibri"/>
              </a:rPr>
              <a:t>shopp</a:t>
            </a:r>
            <a:r>
              <a:rPr lang="en-US" dirty="0">
                <a:cs typeface="Calibri"/>
              </a:rPr>
              <a:t>i</a:t>
            </a:r>
            <a:r>
              <a:rPr lang="en-US" spc="-15" dirty="0">
                <a:cs typeface="Calibri"/>
              </a:rPr>
              <a:t>n</a:t>
            </a:r>
            <a:r>
              <a:rPr lang="en-US" dirty="0">
                <a:cs typeface="Calibri"/>
              </a:rPr>
              <a:t>g</a:t>
            </a:r>
            <a:r>
              <a:rPr lang="en-US" spc="-5" dirty="0">
                <a:cs typeface="Calibri"/>
              </a:rPr>
              <a:t>,</a:t>
            </a:r>
            <a:r>
              <a:rPr lang="en-US" spc="36" dirty="0">
                <a:cs typeface="Calibri"/>
              </a:rPr>
              <a:t> </a:t>
            </a:r>
            <a:r>
              <a:rPr lang="en-US" spc="-20" dirty="0">
                <a:cs typeface="Calibri"/>
              </a:rPr>
              <a:t>st</a:t>
            </a:r>
            <a:r>
              <a:rPr lang="en-US" spc="-10" dirty="0">
                <a:cs typeface="Calibri"/>
              </a:rPr>
              <a:t>o</a:t>
            </a:r>
            <a:r>
              <a:rPr lang="en-US" spc="-5" dirty="0">
                <a:cs typeface="Calibri"/>
              </a:rPr>
              <a:t>r</a:t>
            </a:r>
            <a:r>
              <a:rPr lang="en-US" spc="-10" dirty="0">
                <a:cs typeface="Calibri"/>
              </a:rPr>
              <a:t>in</a:t>
            </a:r>
            <a:r>
              <a:rPr lang="en-US" spc="15" dirty="0">
                <a:cs typeface="Calibri"/>
              </a:rPr>
              <a:t>g</a:t>
            </a:r>
            <a:r>
              <a:rPr lang="en-US" spc="-5" dirty="0">
                <a:cs typeface="Calibri"/>
              </a:rPr>
              <a:t>, p</a:t>
            </a:r>
            <a:r>
              <a:rPr lang="en-US" spc="-15" dirty="0">
                <a:cs typeface="Calibri"/>
              </a:rPr>
              <a:t>reparin</a:t>
            </a:r>
            <a:r>
              <a:rPr lang="en-US" spc="-10" dirty="0">
                <a:cs typeface="Calibri"/>
              </a:rPr>
              <a:t>g</a:t>
            </a:r>
            <a:r>
              <a:rPr lang="en-US" spc="25" dirty="0">
                <a:cs typeface="Calibri"/>
              </a:rPr>
              <a:t> </a:t>
            </a:r>
            <a:r>
              <a:rPr lang="en-US" spc="-10" dirty="0">
                <a:cs typeface="Calibri"/>
              </a:rPr>
              <a:t>and</a:t>
            </a:r>
            <a:r>
              <a:rPr lang="en-US" spc="5" dirty="0">
                <a:cs typeface="Calibri"/>
              </a:rPr>
              <a:t> </a:t>
            </a:r>
            <a:r>
              <a:rPr lang="en-US" spc="-5" dirty="0">
                <a:cs typeface="Calibri"/>
              </a:rPr>
              <a:t>c</a:t>
            </a:r>
            <a:r>
              <a:rPr lang="en-US" spc="-10" dirty="0">
                <a:cs typeface="Calibri"/>
              </a:rPr>
              <a:t>ooking</a:t>
            </a:r>
            <a:r>
              <a:rPr lang="en-US" spc="20" dirty="0">
                <a:cs typeface="Calibri"/>
              </a:rPr>
              <a:t> </a:t>
            </a:r>
            <a:r>
              <a:rPr lang="en-US" spc="-25" dirty="0">
                <a:cs typeface="Calibri"/>
              </a:rPr>
              <a:t>f</a:t>
            </a:r>
            <a:r>
              <a:rPr lang="en-US" spc="-10" dirty="0">
                <a:cs typeface="Calibri"/>
              </a:rPr>
              <a:t>ood</a:t>
            </a:r>
            <a:r>
              <a:rPr lang="en-US" spc="10" dirty="0">
                <a:cs typeface="Calibri"/>
              </a:rPr>
              <a:t> </a:t>
            </a:r>
            <a:r>
              <a:rPr lang="en-US" spc="-10" dirty="0">
                <a:cs typeface="Calibri"/>
              </a:rPr>
              <a:t>as </a:t>
            </a:r>
            <a:r>
              <a:rPr lang="en-US" spc="-15" dirty="0">
                <a:cs typeface="Calibri"/>
              </a:rPr>
              <a:t>w</a:t>
            </a:r>
            <a:r>
              <a:rPr lang="en-US" dirty="0">
                <a:cs typeface="Calibri"/>
              </a:rPr>
              <a:t>e</a:t>
            </a:r>
            <a:r>
              <a:rPr lang="en-US" spc="-10" dirty="0">
                <a:cs typeface="Calibri"/>
              </a:rPr>
              <a:t>l</a:t>
            </a:r>
            <a:r>
              <a:rPr lang="en-US" spc="-5" dirty="0">
                <a:cs typeface="Calibri"/>
              </a:rPr>
              <a:t>l</a:t>
            </a:r>
            <a:r>
              <a:rPr lang="en-US" spc="15" dirty="0">
                <a:cs typeface="Calibri"/>
              </a:rPr>
              <a:t> </a:t>
            </a:r>
            <a:r>
              <a:rPr lang="en-US" spc="-10" dirty="0">
                <a:cs typeface="Calibri"/>
              </a:rPr>
              <a:t>as choosing</a:t>
            </a:r>
            <a:r>
              <a:rPr lang="en-US" spc="25" dirty="0">
                <a:cs typeface="Calibri"/>
              </a:rPr>
              <a:t> </a:t>
            </a:r>
            <a:r>
              <a:rPr lang="en-US" spc="-15" dirty="0">
                <a:cs typeface="Calibri"/>
              </a:rPr>
              <a:t>wh</a:t>
            </a:r>
            <a:r>
              <a:rPr lang="en-US" spc="-20" dirty="0">
                <a:cs typeface="Calibri"/>
              </a:rPr>
              <a:t>a</a:t>
            </a:r>
            <a:r>
              <a:rPr lang="en-US" spc="-5" dirty="0">
                <a:cs typeface="Calibri"/>
              </a:rPr>
              <a:t>t</a:t>
            </a:r>
            <a:r>
              <a:rPr lang="en-US" spc="5" dirty="0">
                <a:cs typeface="Calibri"/>
              </a:rPr>
              <a:t> </a:t>
            </a:r>
            <a:r>
              <a:rPr lang="en-US" spc="-20" dirty="0">
                <a:cs typeface="Calibri"/>
              </a:rPr>
              <a:t>t</a:t>
            </a:r>
            <a:r>
              <a:rPr lang="en-US" spc="-10" dirty="0">
                <a:cs typeface="Calibri"/>
              </a:rPr>
              <a:t>o</a:t>
            </a:r>
            <a:r>
              <a:rPr lang="en-US" spc="5" dirty="0">
                <a:cs typeface="Calibri"/>
              </a:rPr>
              <a:t> </a:t>
            </a:r>
            <a:r>
              <a:rPr lang="en-US" dirty="0">
                <a:cs typeface="Calibri"/>
              </a:rPr>
              <a:t>e</a:t>
            </a:r>
            <a:r>
              <a:rPr lang="en-US" spc="-10" dirty="0">
                <a:cs typeface="Calibri"/>
              </a:rPr>
              <a:t>a</a:t>
            </a:r>
            <a:r>
              <a:rPr lang="en-US" spc="-5" dirty="0">
                <a:cs typeface="Calibri"/>
              </a:rPr>
              <a:t>t</a:t>
            </a:r>
            <a:r>
              <a:rPr lang="en-US" spc="-10" dirty="0">
                <a:cs typeface="Calibri"/>
              </a:rPr>
              <a:t> </a:t>
            </a:r>
            <a:r>
              <a:rPr lang="en-US" spc="-20" dirty="0">
                <a:cs typeface="Calibri"/>
              </a:rPr>
              <a:t>a</a:t>
            </a:r>
            <a:r>
              <a:rPr lang="en-US" spc="-5" dirty="0">
                <a:cs typeface="Calibri"/>
              </a:rPr>
              <a:t>t </a:t>
            </a:r>
            <a:r>
              <a:rPr lang="en-US" spc="-10" dirty="0">
                <a:cs typeface="Calibri"/>
              </a:rPr>
              <a:t>a</a:t>
            </a:r>
            <a:r>
              <a:rPr lang="en-US" spc="-41" dirty="0">
                <a:cs typeface="Calibri"/>
              </a:rPr>
              <a:t>n</a:t>
            </a:r>
            <a:r>
              <a:rPr lang="en-US" spc="-10" dirty="0">
                <a:cs typeface="Calibri"/>
              </a:rPr>
              <a:t>y</a:t>
            </a:r>
            <a:r>
              <a:rPr lang="en-US" spc="-5" dirty="0">
                <a:cs typeface="Calibri"/>
              </a:rPr>
              <a:t> gi</a:t>
            </a:r>
            <a:r>
              <a:rPr lang="en-US" spc="-20" dirty="0">
                <a:cs typeface="Calibri"/>
              </a:rPr>
              <a:t>v</a:t>
            </a:r>
            <a:r>
              <a:rPr lang="en-US" dirty="0">
                <a:cs typeface="Calibri"/>
              </a:rPr>
              <a:t>e</a:t>
            </a:r>
            <a:r>
              <a:rPr lang="en-US" spc="-10" dirty="0">
                <a:cs typeface="Calibri"/>
              </a:rPr>
              <a:t>n</a:t>
            </a:r>
            <a:r>
              <a:rPr lang="en-US" spc="5" dirty="0">
                <a:cs typeface="Calibri"/>
              </a:rPr>
              <a:t> </a:t>
            </a:r>
            <a:r>
              <a:rPr lang="en-US" dirty="0">
                <a:cs typeface="Calibri"/>
              </a:rPr>
              <a:t>mome</a:t>
            </a:r>
            <a:r>
              <a:rPr lang="en-US" spc="-15" dirty="0">
                <a:cs typeface="Calibri"/>
              </a:rPr>
              <a:t>n</a:t>
            </a:r>
            <a:r>
              <a:rPr lang="en-US" spc="-10" dirty="0">
                <a:cs typeface="Calibri"/>
              </a:rPr>
              <a:t>t</a:t>
            </a:r>
            <a:r>
              <a:rPr lang="en-US" dirty="0">
                <a:cs typeface="Calibri"/>
              </a:rPr>
              <a:t>. </a:t>
            </a:r>
            <a:r>
              <a:rPr lang="en-US" spc="5" dirty="0">
                <a:cs typeface="Calibri"/>
              </a:rPr>
              <a:t> </a:t>
            </a:r>
          </a:p>
          <a:p>
            <a:pPr defTabSz="931694">
              <a:defRPr/>
            </a:pPr>
            <a:endParaRPr lang="en-US" spc="5" dirty="0">
              <a:cs typeface="Calibri"/>
            </a:endParaRPr>
          </a:p>
          <a:p>
            <a:pPr defTabSz="931694">
              <a:defRPr/>
            </a:pPr>
            <a:r>
              <a:rPr lang="en-US" dirty="0">
                <a:cs typeface="Calibri"/>
              </a:rPr>
              <a:t>Some of </a:t>
            </a:r>
            <a:r>
              <a:rPr lang="en-US" spc="-15" dirty="0">
                <a:cs typeface="Calibri"/>
              </a:rPr>
              <a:t>th</a:t>
            </a:r>
            <a:r>
              <a:rPr lang="en-US" spc="-10" dirty="0">
                <a:cs typeface="Calibri"/>
              </a:rPr>
              <a:t>e</a:t>
            </a:r>
            <a:r>
              <a:rPr lang="en-US" spc="5" dirty="0">
                <a:cs typeface="Calibri"/>
              </a:rPr>
              <a:t> </a:t>
            </a:r>
            <a:r>
              <a:rPr lang="en-US" dirty="0">
                <a:cs typeface="Calibri"/>
              </a:rPr>
              <a:t>barrie</a:t>
            </a:r>
            <a:r>
              <a:rPr lang="en-US" spc="-20" dirty="0">
                <a:cs typeface="Calibri"/>
              </a:rPr>
              <a:t>r</a:t>
            </a:r>
            <a:r>
              <a:rPr lang="en-US" spc="-5" dirty="0">
                <a:cs typeface="Calibri"/>
              </a:rPr>
              <a:t>s</a:t>
            </a:r>
            <a:r>
              <a:rPr lang="en-US" spc="-10" dirty="0">
                <a:cs typeface="Calibri"/>
              </a:rPr>
              <a:t> </a:t>
            </a:r>
            <a:r>
              <a:rPr lang="en-US" spc="-20" dirty="0">
                <a:cs typeface="Calibri"/>
              </a:rPr>
              <a:t>t</a:t>
            </a:r>
            <a:r>
              <a:rPr lang="en-US" spc="-10" dirty="0">
                <a:cs typeface="Calibri"/>
              </a:rPr>
              <a:t>o</a:t>
            </a:r>
            <a:r>
              <a:rPr lang="en-US" spc="5" dirty="0">
                <a:cs typeface="Calibri"/>
              </a:rPr>
              <a:t> </a:t>
            </a:r>
            <a:r>
              <a:rPr lang="en-US" spc="-15" dirty="0">
                <a:cs typeface="Calibri"/>
              </a:rPr>
              <a:t>makin</a:t>
            </a:r>
            <a:r>
              <a:rPr lang="en-US" spc="-10" dirty="0">
                <a:cs typeface="Calibri"/>
              </a:rPr>
              <a:t>g</a:t>
            </a:r>
            <a:r>
              <a:rPr lang="en-US" spc="15" dirty="0">
                <a:cs typeface="Calibri"/>
              </a:rPr>
              <a:t> </a:t>
            </a:r>
            <a:r>
              <a:rPr lang="en-US" spc="-15" dirty="0">
                <a:cs typeface="Calibri"/>
              </a:rPr>
              <a:t>chan</a:t>
            </a:r>
            <a:r>
              <a:rPr lang="en-US" spc="-20" dirty="0">
                <a:cs typeface="Calibri"/>
              </a:rPr>
              <a:t>g</a:t>
            </a:r>
            <a:r>
              <a:rPr lang="en-US" dirty="0">
                <a:cs typeface="Calibri"/>
              </a:rPr>
              <a:t>e</a:t>
            </a:r>
            <a:r>
              <a:rPr lang="en-US" spc="-5" dirty="0">
                <a:cs typeface="Calibri"/>
              </a:rPr>
              <a:t>s</a:t>
            </a:r>
            <a:r>
              <a:rPr lang="en-US" spc="5" dirty="0">
                <a:cs typeface="Calibri"/>
              </a:rPr>
              <a:t> </a:t>
            </a:r>
            <a:r>
              <a:rPr lang="en-US" spc="-10" dirty="0">
                <a:cs typeface="Calibri"/>
              </a:rPr>
              <a:t>in</a:t>
            </a:r>
            <a:r>
              <a:rPr lang="en-US" spc="10" dirty="0">
                <a:cs typeface="Calibri"/>
              </a:rPr>
              <a:t> </a:t>
            </a:r>
            <a:r>
              <a:rPr lang="en-US" spc="-10" dirty="0">
                <a:cs typeface="Calibri"/>
              </a:rPr>
              <a:t>how</a:t>
            </a:r>
            <a:r>
              <a:rPr lang="en-US" spc="15" dirty="0">
                <a:cs typeface="Calibri"/>
              </a:rPr>
              <a:t> </a:t>
            </a:r>
            <a:r>
              <a:rPr lang="en-US" spc="-15" dirty="0">
                <a:cs typeface="Calibri"/>
              </a:rPr>
              <a:t>w</a:t>
            </a:r>
            <a:r>
              <a:rPr lang="en-US" dirty="0">
                <a:cs typeface="Calibri"/>
              </a:rPr>
              <a:t>e</a:t>
            </a:r>
            <a:r>
              <a:rPr lang="en-US" spc="5" dirty="0">
                <a:cs typeface="Calibri"/>
              </a:rPr>
              <a:t> </a:t>
            </a:r>
            <a:r>
              <a:rPr lang="en-US" spc="-5" dirty="0">
                <a:cs typeface="Calibri"/>
              </a:rPr>
              <a:t>car</a:t>
            </a:r>
            <a:r>
              <a:rPr lang="en-US" spc="5" dirty="0">
                <a:cs typeface="Calibri"/>
              </a:rPr>
              <a:t>r</a:t>
            </a:r>
            <a:r>
              <a:rPr lang="en-US" spc="-10" dirty="0">
                <a:cs typeface="Calibri"/>
              </a:rPr>
              <a:t>y</a:t>
            </a:r>
            <a:r>
              <a:rPr lang="en-US" spc="-15" dirty="0">
                <a:cs typeface="Calibri"/>
              </a:rPr>
              <a:t> </a:t>
            </a:r>
            <a:r>
              <a:rPr lang="en-US" spc="-10" dirty="0">
                <a:cs typeface="Calibri"/>
              </a:rPr>
              <a:t>out</a:t>
            </a:r>
            <a:r>
              <a:rPr lang="en-US" spc="5" dirty="0">
                <a:cs typeface="Calibri"/>
              </a:rPr>
              <a:t> </a:t>
            </a:r>
            <a:r>
              <a:rPr lang="en-US" dirty="0">
                <a:cs typeface="Calibri"/>
              </a:rPr>
              <a:t>these</a:t>
            </a:r>
            <a:r>
              <a:rPr lang="en-US" spc="-10" dirty="0">
                <a:cs typeface="Calibri"/>
              </a:rPr>
              <a:t> </a:t>
            </a:r>
            <a:r>
              <a:rPr lang="en-US" spc="-5" dirty="0">
                <a:cs typeface="Calibri"/>
              </a:rPr>
              <a:t>activities</a:t>
            </a:r>
            <a:r>
              <a:rPr lang="en-US" spc="-20" dirty="0">
                <a:cs typeface="Calibri"/>
              </a:rPr>
              <a:t> </a:t>
            </a:r>
            <a:r>
              <a:rPr lang="en-US" dirty="0">
                <a:cs typeface="Calibri"/>
              </a:rPr>
              <a:t>a</a:t>
            </a:r>
            <a:r>
              <a:rPr lang="en-US" spc="-15" dirty="0">
                <a:cs typeface="Calibri"/>
              </a:rPr>
              <a:t>r</a:t>
            </a:r>
            <a:r>
              <a:rPr lang="en-US" dirty="0">
                <a:cs typeface="Calibri"/>
              </a:rPr>
              <a:t>e:</a:t>
            </a:r>
            <a:r>
              <a:rPr lang="en-US" spc="-15" dirty="0">
                <a:cs typeface="Calibri"/>
              </a:rPr>
              <a:t> </a:t>
            </a:r>
          </a:p>
          <a:p>
            <a:pPr marL="174692" indent="-174692" defTabSz="931694">
              <a:buFont typeface="Arial" panose="020B0604020202020204" pitchFamily="34" charset="0"/>
              <a:buChar char="•"/>
              <a:defRPr/>
            </a:pPr>
            <a:r>
              <a:rPr lang="en-US" spc="-10" dirty="0">
                <a:cs typeface="Calibri"/>
              </a:rPr>
              <a:t>not</a:t>
            </a:r>
            <a:r>
              <a:rPr lang="en-US" spc="5" dirty="0">
                <a:cs typeface="Calibri"/>
              </a:rPr>
              <a:t> </a:t>
            </a:r>
            <a:r>
              <a:rPr lang="en-US" spc="-15" dirty="0">
                <a:cs typeface="Calibri"/>
              </a:rPr>
              <a:t>h</a:t>
            </a:r>
            <a:r>
              <a:rPr lang="en-US" spc="-31" dirty="0">
                <a:cs typeface="Calibri"/>
              </a:rPr>
              <a:t>a</a:t>
            </a:r>
            <a:r>
              <a:rPr lang="en-US" spc="-15" dirty="0">
                <a:cs typeface="Calibri"/>
              </a:rPr>
              <a:t>ving</a:t>
            </a:r>
            <a:r>
              <a:rPr lang="en-US" spc="-10" dirty="0">
                <a:cs typeface="Calibri"/>
              </a:rPr>
              <a:t> enough</a:t>
            </a:r>
            <a:r>
              <a:rPr lang="en-US" spc="25" dirty="0">
                <a:cs typeface="Calibri"/>
              </a:rPr>
              <a:t> </a:t>
            </a:r>
            <a:r>
              <a:rPr lang="en-US" spc="-5" dirty="0">
                <a:cs typeface="Calibri"/>
              </a:rPr>
              <a:t>i</a:t>
            </a:r>
            <a:r>
              <a:rPr lang="en-US" spc="-20" dirty="0">
                <a:cs typeface="Calibri"/>
              </a:rPr>
              <a:t>n</a:t>
            </a:r>
            <a:r>
              <a:rPr lang="en-US" spc="-25" dirty="0">
                <a:cs typeface="Calibri"/>
              </a:rPr>
              <a:t>f</a:t>
            </a:r>
            <a:r>
              <a:rPr lang="en-US" spc="-10" dirty="0">
                <a:cs typeface="Calibri"/>
              </a:rPr>
              <a:t>o</a:t>
            </a:r>
            <a:r>
              <a:rPr lang="en-US" spc="-5" dirty="0">
                <a:cs typeface="Calibri"/>
              </a:rPr>
              <a:t>rm</a:t>
            </a:r>
            <a:r>
              <a:rPr lang="en-US" spc="-10" dirty="0">
                <a:cs typeface="Calibri"/>
              </a:rPr>
              <a:t>ation</a:t>
            </a:r>
            <a:r>
              <a:rPr lang="en-US" spc="20" dirty="0">
                <a:cs typeface="Calibri"/>
              </a:rPr>
              <a:t> </a:t>
            </a:r>
            <a:r>
              <a:rPr lang="en-US" spc="-20" dirty="0">
                <a:cs typeface="Calibri"/>
              </a:rPr>
              <a:t>t</a:t>
            </a:r>
            <a:r>
              <a:rPr lang="en-US" spc="-10" dirty="0">
                <a:cs typeface="Calibri"/>
              </a:rPr>
              <a:t>o</a:t>
            </a:r>
            <a:r>
              <a:rPr lang="en-US" spc="5" dirty="0">
                <a:cs typeface="Calibri"/>
              </a:rPr>
              <a:t> </a:t>
            </a:r>
            <a:r>
              <a:rPr lang="en-US" dirty="0">
                <a:cs typeface="Calibri"/>
              </a:rPr>
              <a:t>ma</a:t>
            </a:r>
            <a:r>
              <a:rPr lang="en-US" spc="-36" dirty="0">
                <a:cs typeface="Calibri"/>
              </a:rPr>
              <a:t>k</a:t>
            </a:r>
            <a:r>
              <a:rPr lang="en-US" dirty="0">
                <a:cs typeface="Calibri"/>
              </a:rPr>
              <a:t>e</a:t>
            </a:r>
            <a:r>
              <a:rPr lang="en-US" spc="-15" dirty="0">
                <a:cs typeface="Calibri"/>
              </a:rPr>
              <a:t> </a:t>
            </a:r>
            <a:r>
              <a:rPr lang="en-US" spc="-10" dirty="0">
                <a:cs typeface="Calibri"/>
              </a:rPr>
              <a:t>a</a:t>
            </a:r>
            <a:r>
              <a:rPr lang="en-US" dirty="0">
                <a:cs typeface="Calibri"/>
              </a:rPr>
              <a:t> </a:t>
            </a:r>
            <a:r>
              <a:rPr lang="en-US" spc="-15" dirty="0">
                <a:cs typeface="Calibri"/>
              </a:rPr>
              <a:t>chan</a:t>
            </a:r>
            <a:r>
              <a:rPr lang="en-US" spc="-20" dirty="0">
                <a:cs typeface="Calibri"/>
              </a:rPr>
              <a:t>g</a:t>
            </a:r>
            <a:r>
              <a:rPr lang="en-US" dirty="0">
                <a:cs typeface="Calibri"/>
              </a:rPr>
              <a:t>e</a:t>
            </a:r>
            <a:r>
              <a:rPr lang="en-US" spc="-5" dirty="0">
                <a:cs typeface="Calibri"/>
              </a:rPr>
              <a:t>,</a:t>
            </a:r>
            <a:r>
              <a:rPr lang="en-US" spc="10" dirty="0">
                <a:cs typeface="Calibri"/>
              </a:rPr>
              <a:t> </a:t>
            </a:r>
          </a:p>
          <a:p>
            <a:pPr marL="174692" indent="-174692" defTabSz="931694">
              <a:buFont typeface="Arial" panose="020B0604020202020204" pitchFamily="34" charset="0"/>
              <a:buChar char="•"/>
              <a:defRPr/>
            </a:pPr>
            <a:r>
              <a:rPr lang="en-US" spc="-10" dirty="0">
                <a:cs typeface="Calibri"/>
              </a:rPr>
              <a:t>a </a:t>
            </a:r>
            <a:r>
              <a:rPr lang="en-US" spc="-5" dirty="0">
                <a:cs typeface="Calibri"/>
              </a:rPr>
              <a:t>lack </a:t>
            </a:r>
            <a:r>
              <a:rPr lang="en-US" dirty="0">
                <a:cs typeface="Calibri"/>
              </a:rPr>
              <a:t>of </a:t>
            </a:r>
            <a:r>
              <a:rPr lang="en-US" spc="-10" dirty="0">
                <a:cs typeface="Calibri"/>
              </a:rPr>
              <a:t>time,</a:t>
            </a:r>
            <a:r>
              <a:rPr lang="en-US" dirty="0">
                <a:cs typeface="Calibri"/>
              </a:rPr>
              <a:t> </a:t>
            </a:r>
            <a:r>
              <a:rPr lang="en-US" spc="-10" dirty="0">
                <a:cs typeface="Calibri"/>
              </a:rPr>
              <a:t>and</a:t>
            </a:r>
            <a:r>
              <a:rPr lang="en-US" spc="10" dirty="0">
                <a:cs typeface="Calibri"/>
              </a:rPr>
              <a:t> </a:t>
            </a:r>
          </a:p>
          <a:p>
            <a:pPr marL="174692" indent="-174692" defTabSz="931694">
              <a:buFont typeface="Arial" panose="020B0604020202020204" pitchFamily="34" charset="0"/>
              <a:buChar char="•"/>
              <a:defRPr/>
            </a:pPr>
            <a:r>
              <a:rPr lang="en-US" spc="-25" dirty="0">
                <a:cs typeface="Calibri"/>
              </a:rPr>
              <a:t>f</a:t>
            </a:r>
            <a:r>
              <a:rPr lang="en-US" spc="-10" dirty="0">
                <a:cs typeface="Calibri"/>
              </a:rPr>
              <a:t>ood</a:t>
            </a:r>
            <a:r>
              <a:rPr lang="en-US" spc="5" dirty="0">
                <a:cs typeface="Calibri"/>
              </a:rPr>
              <a:t> </a:t>
            </a:r>
            <a:r>
              <a:rPr lang="en-US" dirty="0">
                <a:cs typeface="Calibri"/>
              </a:rPr>
              <a:t>p</a:t>
            </a:r>
            <a:r>
              <a:rPr lang="en-US" spc="-15" dirty="0">
                <a:cs typeface="Calibri"/>
              </a:rPr>
              <a:t>re</a:t>
            </a:r>
            <a:r>
              <a:rPr lang="en-US" spc="-31" dirty="0">
                <a:cs typeface="Calibri"/>
              </a:rPr>
              <a:t>f</a:t>
            </a:r>
            <a:r>
              <a:rPr lang="en-US" dirty="0">
                <a:cs typeface="Calibri"/>
              </a:rPr>
              <a:t>e</a:t>
            </a:r>
            <a:r>
              <a:rPr lang="en-US" spc="-15" dirty="0">
                <a:cs typeface="Calibri"/>
              </a:rPr>
              <a:t>r</a:t>
            </a:r>
            <a:r>
              <a:rPr lang="en-US" dirty="0">
                <a:cs typeface="Calibri"/>
              </a:rPr>
              <a:t>ences.  </a:t>
            </a:r>
            <a:r>
              <a:rPr lang="en-US" spc="-10" dirty="0">
                <a:cs typeface="Calibri"/>
              </a:rPr>
              <a:t>Child</a:t>
            </a:r>
            <a:r>
              <a:rPr lang="en-US" spc="-15" dirty="0">
                <a:cs typeface="Calibri"/>
              </a:rPr>
              <a:t>r</a:t>
            </a:r>
            <a:r>
              <a:rPr lang="en-US" dirty="0">
                <a:cs typeface="Calibri"/>
              </a:rPr>
              <a:t>e</a:t>
            </a:r>
            <a:r>
              <a:rPr lang="en-US" spc="-10" dirty="0">
                <a:cs typeface="Calibri"/>
              </a:rPr>
              <a:t>n</a:t>
            </a:r>
            <a:r>
              <a:rPr lang="en-US" spc="-5" dirty="0">
                <a:cs typeface="Calibri"/>
              </a:rPr>
              <a:t> </a:t>
            </a:r>
            <a:r>
              <a:rPr lang="en-US" spc="-10" dirty="0">
                <a:cs typeface="Calibri"/>
              </a:rPr>
              <a:t>especially</a:t>
            </a:r>
            <a:r>
              <a:rPr lang="en-US" dirty="0">
                <a:cs typeface="Calibri"/>
              </a:rPr>
              <a:t> </a:t>
            </a:r>
            <a:r>
              <a:rPr lang="en-US" spc="-15" dirty="0">
                <a:cs typeface="Calibri"/>
              </a:rPr>
              <a:t>ca</a:t>
            </a:r>
            <a:r>
              <a:rPr lang="en-US" spc="-10" dirty="0">
                <a:cs typeface="Calibri"/>
              </a:rPr>
              <a:t>n</a:t>
            </a:r>
            <a:r>
              <a:rPr lang="en-US" dirty="0">
                <a:cs typeface="Calibri"/>
              </a:rPr>
              <a:t> </a:t>
            </a:r>
            <a:r>
              <a:rPr lang="en-US" spc="-20" dirty="0">
                <a:cs typeface="Calibri"/>
              </a:rPr>
              <a:t>fa</a:t>
            </a:r>
            <a:r>
              <a:rPr lang="en-US" spc="-10" dirty="0">
                <a:cs typeface="Calibri"/>
              </a:rPr>
              <a:t>vo</a:t>
            </a:r>
            <a:r>
              <a:rPr lang="en-US" dirty="0">
                <a:cs typeface="Calibri"/>
              </a:rPr>
              <a:t>r</a:t>
            </a:r>
            <a:r>
              <a:rPr lang="en-US" spc="-15" dirty="0">
                <a:cs typeface="Calibri"/>
              </a:rPr>
              <a:t> </a:t>
            </a:r>
            <a:r>
              <a:rPr lang="en-US" spc="-10" dirty="0">
                <a:cs typeface="Calibri"/>
              </a:rPr>
              <a:t>one</a:t>
            </a:r>
            <a:r>
              <a:rPr lang="en-US" spc="5" dirty="0">
                <a:cs typeface="Calibri"/>
              </a:rPr>
              <a:t> </a:t>
            </a:r>
            <a:r>
              <a:rPr lang="en-US" spc="-15" dirty="0">
                <a:cs typeface="Calibri"/>
              </a:rPr>
              <a:t>typ</a:t>
            </a:r>
            <a:r>
              <a:rPr lang="en-US" spc="-10" dirty="0">
                <a:cs typeface="Calibri"/>
              </a:rPr>
              <a:t>e</a:t>
            </a:r>
            <a:r>
              <a:rPr lang="en-US" dirty="0">
                <a:cs typeface="Calibri"/>
              </a:rPr>
              <a:t> of </a:t>
            </a:r>
            <a:r>
              <a:rPr lang="en-US" spc="-25" dirty="0">
                <a:cs typeface="Calibri"/>
              </a:rPr>
              <a:t>f</a:t>
            </a:r>
            <a:r>
              <a:rPr lang="en-US" spc="-10" dirty="0">
                <a:cs typeface="Calibri"/>
              </a:rPr>
              <a:t>ood</a:t>
            </a:r>
            <a:r>
              <a:rPr lang="en-US" spc="5" dirty="0">
                <a:cs typeface="Calibri"/>
              </a:rPr>
              <a:t> </a:t>
            </a:r>
            <a:r>
              <a:rPr lang="en-US" spc="-15" dirty="0">
                <a:cs typeface="Calibri"/>
              </a:rPr>
              <a:t>o</a:t>
            </a:r>
            <a:r>
              <a:rPr lang="en-US" spc="-20" dirty="0">
                <a:cs typeface="Calibri"/>
              </a:rPr>
              <a:t>v</a:t>
            </a:r>
            <a:r>
              <a:rPr lang="en-US" spc="-5" dirty="0">
                <a:cs typeface="Calibri"/>
              </a:rPr>
              <a:t>e</a:t>
            </a:r>
            <a:r>
              <a:rPr lang="en-US" dirty="0">
                <a:cs typeface="Calibri"/>
              </a:rPr>
              <a:t>r</a:t>
            </a:r>
            <a:r>
              <a:rPr lang="en-US" spc="-10" dirty="0">
                <a:cs typeface="Calibri"/>
              </a:rPr>
              <a:t> another</a:t>
            </a:r>
            <a:r>
              <a:rPr lang="en-US" spc="5" dirty="0">
                <a:cs typeface="Calibri"/>
              </a:rPr>
              <a:t> </a:t>
            </a:r>
            <a:r>
              <a:rPr lang="en-US" spc="-10" dirty="0">
                <a:cs typeface="Calibri"/>
              </a:rPr>
              <a:t>and</a:t>
            </a:r>
            <a:r>
              <a:rPr lang="en-US" spc="5" dirty="0">
                <a:cs typeface="Calibri"/>
              </a:rPr>
              <a:t> </a:t>
            </a:r>
            <a:r>
              <a:rPr lang="en-US" spc="-10" dirty="0">
                <a:cs typeface="Calibri"/>
              </a:rPr>
              <a:t>though</a:t>
            </a:r>
            <a:r>
              <a:rPr lang="en-US" spc="25" dirty="0">
                <a:cs typeface="Calibri"/>
              </a:rPr>
              <a:t> </a:t>
            </a:r>
            <a:r>
              <a:rPr lang="en-US" spc="-20" dirty="0">
                <a:cs typeface="Calibri"/>
              </a:rPr>
              <a:t>y</a:t>
            </a:r>
            <a:r>
              <a:rPr lang="en-US" spc="-10" dirty="0">
                <a:cs typeface="Calibri"/>
              </a:rPr>
              <a:t>ou</a:t>
            </a:r>
            <a:r>
              <a:rPr lang="en-US" dirty="0">
                <a:cs typeface="Calibri"/>
              </a:rPr>
              <a:t> </a:t>
            </a:r>
            <a:r>
              <a:rPr lang="en-US" spc="-5" dirty="0">
                <a:cs typeface="Calibri"/>
              </a:rPr>
              <a:t>t</a:t>
            </a:r>
            <a:r>
              <a:rPr lang="en-US" dirty="0">
                <a:cs typeface="Calibri"/>
              </a:rPr>
              <a:t>r</a:t>
            </a:r>
            <a:r>
              <a:rPr lang="en-US" spc="-10" dirty="0">
                <a:cs typeface="Calibri"/>
              </a:rPr>
              <a:t>y </a:t>
            </a:r>
            <a:r>
              <a:rPr lang="en-US" spc="-20" dirty="0">
                <a:cs typeface="Calibri"/>
              </a:rPr>
              <a:t>t</a:t>
            </a:r>
            <a:r>
              <a:rPr lang="en-US" spc="-10" dirty="0">
                <a:cs typeface="Calibri"/>
              </a:rPr>
              <a:t>o</a:t>
            </a:r>
            <a:r>
              <a:rPr lang="en-US" spc="5" dirty="0">
                <a:cs typeface="Calibri"/>
              </a:rPr>
              <a:t> </a:t>
            </a:r>
            <a:r>
              <a:rPr lang="en-US" spc="-15" dirty="0">
                <a:cs typeface="Calibri"/>
              </a:rPr>
              <a:t>g</a:t>
            </a:r>
            <a:r>
              <a:rPr lang="en-US" spc="-5" dirty="0">
                <a:cs typeface="Calibri"/>
              </a:rPr>
              <a:t>et </a:t>
            </a:r>
            <a:r>
              <a:rPr lang="en-US" dirty="0">
                <a:cs typeface="Calibri"/>
              </a:rPr>
              <a:t>them</a:t>
            </a:r>
            <a:r>
              <a:rPr lang="en-US" spc="-5" dirty="0">
                <a:cs typeface="Calibri"/>
              </a:rPr>
              <a:t> </a:t>
            </a:r>
            <a:r>
              <a:rPr lang="en-US" spc="-20" dirty="0">
                <a:cs typeface="Calibri"/>
              </a:rPr>
              <a:t>t</a:t>
            </a:r>
            <a:r>
              <a:rPr lang="en-US" spc="-10" dirty="0">
                <a:cs typeface="Calibri"/>
              </a:rPr>
              <a:t>o</a:t>
            </a:r>
            <a:r>
              <a:rPr lang="en-US" spc="5" dirty="0">
                <a:cs typeface="Calibri"/>
              </a:rPr>
              <a:t> </a:t>
            </a:r>
            <a:r>
              <a:rPr lang="en-US" dirty="0">
                <a:cs typeface="Calibri"/>
              </a:rPr>
              <a:t>e</a:t>
            </a:r>
            <a:r>
              <a:rPr lang="en-US" spc="-10" dirty="0">
                <a:cs typeface="Calibri"/>
              </a:rPr>
              <a:t>a</a:t>
            </a:r>
            <a:r>
              <a:rPr lang="en-US" spc="-5" dirty="0">
                <a:cs typeface="Calibri"/>
              </a:rPr>
              <a:t>t </a:t>
            </a:r>
            <a:r>
              <a:rPr lang="en-US" spc="-25" dirty="0">
                <a:cs typeface="Calibri"/>
              </a:rPr>
              <a:t>f</a:t>
            </a:r>
            <a:r>
              <a:rPr lang="en-US" spc="-10" dirty="0">
                <a:cs typeface="Calibri"/>
              </a:rPr>
              <a:t>ood</a:t>
            </a:r>
            <a:r>
              <a:rPr lang="en-US" spc="5" dirty="0">
                <a:cs typeface="Calibri"/>
              </a:rPr>
              <a:t> </a:t>
            </a:r>
            <a:r>
              <a:rPr lang="en-US" spc="-15" dirty="0">
                <a:cs typeface="Calibri"/>
              </a:rPr>
              <a:t>th</a:t>
            </a:r>
            <a:r>
              <a:rPr lang="en-US" spc="-20" dirty="0">
                <a:cs typeface="Calibri"/>
              </a:rPr>
              <a:t>a</a:t>
            </a:r>
            <a:r>
              <a:rPr lang="en-US" spc="-5" dirty="0">
                <a:cs typeface="Calibri"/>
              </a:rPr>
              <a:t>t</a:t>
            </a:r>
            <a:r>
              <a:rPr lang="en-US" dirty="0">
                <a:cs typeface="Calibri"/>
              </a:rPr>
              <a:t> </a:t>
            </a:r>
            <a:r>
              <a:rPr lang="en-US" spc="-10" dirty="0">
                <a:cs typeface="Calibri"/>
              </a:rPr>
              <a:t>i</a:t>
            </a:r>
            <a:r>
              <a:rPr lang="en-US" spc="-5" dirty="0">
                <a:cs typeface="Calibri"/>
              </a:rPr>
              <a:t>s</a:t>
            </a:r>
            <a:r>
              <a:rPr lang="en-US" spc="5" dirty="0">
                <a:cs typeface="Calibri"/>
              </a:rPr>
              <a:t> </a:t>
            </a:r>
            <a:r>
              <a:rPr lang="en-US" spc="-15" dirty="0">
                <a:cs typeface="Calibri"/>
              </a:rPr>
              <a:t>g</a:t>
            </a:r>
            <a:r>
              <a:rPr lang="en-US" spc="-10" dirty="0">
                <a:cs typeface="Calibri"/>
              </a:rPr>
              <a:t>ood</a:t>
            </a:r>
            <a:r>
              <a:rPr lang="en-US" spc="20" dirty="0">
                <a:cs typeface="Calibri"/>
              </a:rPr>
              <a:t> </a:t>
            </a:r>
            <a:r>
              <a:rPr lang="en-US" spc="-25" dirty="0">
                <a:cs typeface="Calibri"/>
              </a:rPr>
              <a:t>f</a:t>
            </a:r>
            <a:r>
              <a:rPr lang="en-US" dirty="0">
                <a:cs typeface="Calibri"/>
              </a:rPr>
              <a:t>or</a:t>
            </a:r>
            <a:r>
              <a:rPr lang="en-US" spc="-5" dirty="0">
                <a:cs typeface="Calibri"/>
              </a:rPr>
              <a:t> </a:t>
            </a:r>
            <a:r>
              <a:rPr lang="en-US" dirty="0">
                <a:cs typeface="Calibri"/>
              </a:rPr>
              <a:t>them,</a:t>
            </a:r>
            <a:r>
              <a:rPr lang="en-US" spc="5" dirty="0">
                <a:cs typeface="Calibri"/>
              </a:rPr>
              <a:t> </a:t>
            </a:r>
            <a:r>
              <a:rPr lang="en-US" spc="-10" dirty="0">
                <a:cs typeface="Calibri"/>
              </a:rPr>
              <a:t>i</a:t>
            </a:r>
            <a:r>
              <a:rPr lang="en-US" spc="-5" dirty="0">
                <a:cs typeface="Calibri"/>
              </a:rPr>
              <a:t>t</a:t>
            </a:r>
            <a:r>
              <a:rPr lang="en-US" dirty="0">
                <a:cs typeface="Calibri"/>
              </a:rPr>
              <a:t> seems</a:t>
            </a:r>
            <a:r>
              <a:rPr lang="en-US" spc="-10" dirty="0">
                <a:cs typeface="Calibri"/>
              </a:rPr>
              <a:t> </a:t>
            </a:r>
            <a:r>
              <a:rPr lang="en-US" spc="-15" dirty="0">
                <a:cs typeface="Calibri"/>
              </a:rPr>
              <a:t>th</a:t>
            </a:r>
            <a:r>
              <a:rPr lang="en-US" spc="-20" dirty="0">
                <a:cs typeface="Calibri"/>
              </a:rPr>
              <a:t>a</a:t>
            </a:r>
            <a:r>
              <a:rPr lang="en-US" spc="-5" dirty="0">
                <a:cs typeface="Calibri"/>
              </a:rPr>
              <a:t>t</a:t>
            </a:r>
            <a:r>
              <a:rPr lang="en-US" spc="-15" dirty="0">
                <a:cs typeface="Calibri"/>
              </a:rPr>
              <a:t> </a:t>
            </a:r>
            <a:r>
              <a:rPr lang="en-US" spc="-10" dirty="0">
                <a:cs typeface="Calibri"/>
              </a:rPr>
              <a:t>ju</a:t>
            </a:r>
            <a:r>
              <a:rPr lang="en-US" spc="-15" dirty="0">
                <a:cs typeface="Calibri"/>
              </a:rPr>
              <a:t>s</a:t>
            </a:r>
            <a:r>
              <a:rPr lang="en-US" spc="-5" dirty="0">
                <a:cs typeface="Calibri"/>
              </a:rPr>
              <a:t>t</a:t>
            </a:r>
            <a:r>
              <a:rPr lang="en-US" spc="5" dirty="0">
                <a:cs typeface="Calibri"/>
              </a:rPr>
              <a:t> </a:t>
            </a:r>
            <a:r>
              <a:rPr lang="en-US" spc="-10" dirty="0">
                <a:cs typeface="Calibri"/>
              </a:rPr>
              <a:t>as of</a:t>
            </a:r>
            <a:r>
              <a:rPr lang="en-US" spc="-20" dirty="0">
                <a:cs typeface="Calibri"/>
              </a:rPr>
              <a:t>t</a:t>
            </a:r>
            <a:r>
              <a:rPr lang="en-US" dirty="0">
                <a:cs typeface="Calibri"/>
              </a:rPr>
              <a:t>e</a:t>
            </a:r>
            <a:r>
              <a:rPr lang="en-US" spc="-10" dirty="0">
                <a:cs typeface="Calibri"/>
              </a:rPr>
              <a:t>n</a:t>
            </a:r>
            <a:r>
              <a:rPr lang="en-US" spc="-5" dirty="0">
                <a:cs typeface="Calibri"/>
              </a:rPr>
              <a:t> </a:t>
            </a:r>
            <a:r>
              <a:rPr lang="en-US" spc="-10" dirty="0">
                <a:cs typeface="Calibri"/>
              </a:rPr>
              <a:t>it</a:t>
            </a:r>
            <a:r>
              <a:rPr lang="en-US" spc="-5" dirty="0">
                <a:cs typeface="Calibri"/>
              </a:rPr>
              <a:t>s</a:t>
            </a:r>
            <a:r>
              <a:rPr lang="en-US" spc="5" dirty="0">
                <a:cs typeface="Calibri"/>
              </a:rPr>
              <a:t> </a:t>
            </a:r>
            <a:r>
              <a:rPr lang="en-US" spc="-20" dirty="0">
                <a:cs typeface="Calibri"/>
              </a:rPr>
              <a:t>s</a:t>
            </a:r>
            <a:r>
              <a:rPr lang="en-US" spc="-10" dirty="0">
                <a:cs typeface="Calibri"/>
              </a:rPr>
              <a:t>til</a:t>
            </a:r>
            <a:r>
              <a:rPr lang="en-US" spc="-5" dirty="0">
                <a:cs typeface="Calibri"/>
              </a:rPr>
              <a:t>l</a:t>
            </a:r>
            <a:r>
              <a:rPr lang="en-US" spc="5" dirty="0">
                <a:cs typeface="Calibri"/>
              </a:rPr>
              <a:t> </a:t>
            </a:r>
            <a:r>
              <a:rPr lang="en-US" spc="-10" dirty="0">
                <a:cs typeface="Calibri"/>
              </a:rPr>
              <a:t>on</a:t>
            </a:r>
            <a:r>
              <a:rPr lang="en-US" spc="10" dirty="0">
                <a:cs typeface="Calibri"/>
              </a:rPr>
              <a:t> </a:t>
            </a:r>
            <a:r>
              <a:rPr lang="en-US" spc="-15" dirty="0">
                <a:cs typeface="Calibri"/>
              </a:rPr>
              <a:t>th</a:t>
            </a:r>
            <a:r>
              <a:rPr lang="en-US" spc="-10" dirty="0">
                <a:cs typeface="Calibri"/>
              </a:rPr>
              <a:t>e</a:t>
            </a:r>
            <a:r>
              <a:rPr lang="en-US" spc="5" dirty="0">
                <a:cs typeface="Calibri"/>
              </a:rPr>
              <a:t> </a:t>
            </a:r>
            <a:r>
              <a:rPr lang="en-US" spc="-10" dirty="0">
                <a:cs typeface="Calibri"/>
              </a:rPr>
              <a:t>pl</a:t>
            </a:r>
            <a:r>
              <a:rPr lang="en-US" spc="-20" dirty="0">
                <a:cs typeface="Calibri"/>
              </a:rPr>
              <a:t>at</a:t>
            </a:r>
            <a:r>
              <a:rPr lang="en-US" dirty="0">
                <a:cs typeface="Calibri"/>
              </a:rPr>
              <a:t>e</a:t>
            </a:r>
            <a:r>
              <a:rPr lang="en-US" spc="-5" dirty="0">
                <a:cs typeface="Calibri"/>
              </a:rPr>
              <a:t> </a:t>
            </a:r>
            <a:r>
              <a:rPr lang="en-US" spc="-20" dirty="0">
                <a:cs typeface="Calibri"/>
              </a:rPr>
              <a:t>a</a:t>
            </a:r>
            <a:r>
              <a:rPr lang="en-US" spc="-5" dirty="0">
                <a:cs typeface="Calibri"/>
              </a:rPr>
              <a:t>t </a:t>
            </a:r>
            <a:r>
              <a:rPr lang="en-US" spc="-15" dirty="0">
                <a:cs typeface="Calibri"/>
              </a:rPr>
              <a:t>th</a:t>
            </a:r>
            <a:r>
              <a:rPr lang="en-US" spc="-10" dirty="0">
                <a:cs typeface="Calibri"/>
              </a:rPr>
              <a:t>e</a:t>
            </a:r>
            <a:r>
              <a:rPr lang="en-US" spc="5" dirty="0">
                <a:cs typeface="Calibri"/>
              </a:rPr>
              <a:t> </a:t>
            </a:r>
            <a:r>
              <a:rPr lang="en-US" spc="-15" dirty="0">
                <a:cs typeface="Calibri"/>
              </a:rPr>
              <a:t>en</a:t>
            </a:r>
            <a:r>
              <a:rPr lang="en-US" spc="-10" dirty="0">
                <a:cs typeface="Calibri"/>
              </a:rPr>
              <a:t>d</a:t>
            </a:r>
            <a:r>
              <a:rPr lang="en-US" spc="5" dirty="0">
                <a:cs typeface="Calibri"/>
              </a:rPr>
              <a:t> </a:t>
            </a:r>
            <a:r>
              <a:rPr lang="en-US" dirty="0">
                <a:cs typeface="Calibri"/>
              </a:rPr>
              <a:t>of </a:t>
            </a:r>
            <a:r>
              <a:rPr lang="en-US" spc="-15" dirty="0">
                <a:cs typeface="Calibri"/>
              </a:rPr>
              <a:t>th</a:t>
            </a:r>
            <a:r>
              <a:rPr lang="en-US" spc="-10" dirty="0">
                <a:cs typeface="Calibri"/>
              </a:rPr>
              <a:t>e</a:t>
            </a:r>
            <a:r>
              <a:rPr lang="en-US" spc="5" dirty="0">
                <a:cs typeface="Calibri"/>
              </a:rPr>
              <a:t> </a:t>
            </a:r>
            <a:r>
              <a:rPr lang="en-US" dirty="0">
                <a:cs typeface="Calibri"/>
              </a:rPr>
              <a:t>meal.</a:t>
            </a:r>
          </a:p>
          <a:p>
            <a:endParaRPr lang="en-US" b="0" dirty="0"/>
          </a:p>
        </p:txBody>
      </p:sp>
      <p:sp>
        <p:nvSpPr>
          <p:cNvPr id="4" name="Slide Number Placeholder 3"/>
          <p:cNvSpPr>
            <a:spLocks noGrp="1"/>
          </p:cNvSpPr>
          <p:nvPr>
            <p:ph type="sldNum" sz="quarter" idx="10"/>
          </p:nvPr>
        </p:nvSpPr>
        <p:spPr/>
        <p:txBody>
          <a:bodyPr/>
          <a:lstStyle/>
          <a:p>
            <a:fld id="{EAF73655-8A81-4701-84A8-C7A32BC2584B}" type="slidenum">
              <a:rPr lang="en-US" smtClean="0"/>
              <a:t>21</a:t>
            </a:fld>
            <a:endParaRPr lang="en-US"/>
          </a:p>
        </p:txBody>
      </p:sp>
    </p:spTree>
    <p:extLst>
      <p:ext uri="{BB962C8B-B14F-4D97-AF65-F5344CB8AC3E}">
        <p14:creationId xmlns:p14="http://schemas.microsoft.com/office/powerpoint/2010/main" val="3256625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pc="-15" dirty="0">
                <a:cs typeface="Calibri"/>
              </a:rPr>
              <a:t>In addition to having a built-in aversion to waste, other</a:t>
            </a:r>
            <a:r>
              <a:rPr lang="en-US" spc="5" dirty="0">
                <a:cs typeface="Calibri"/>
              </a:rPr>
              <a:t> </a:t>
            </a:r>
            <a:r>
              <a:rPr lang="en-US" spc="-5" dirty="0">
                <a:cs typeface="Calibri"/>
              </a:rPr>
              <a:t>ben</a:t>
            </a:r>
            <a:r>
              <a:rPr lang="en-US" spc="-15" dirty="0">
                <a:cs typeface="Calibri"/>
              </a:rPr>
              <a:t>e</a:t>
            </a:r>
            <a:r>
              <a:rPr lang="en-US" spc="-10" dirty="0">
                <a:cs typeface="Calibri"/>
              </a:rPr>
              <a:t>fit</a:t>
            </a:r>
            <a:r>
              <a:rPr lang="en-US" spc="-5" dirty="0">
                <a:cs typeface="Calibri"/>
              </a:rPr>
              <a:t>s</a:t>
            </a:r>
            <a:r>
              <a:rPr lang="en-US" spc="5" dirty="0">
                <a:cs typeface="Calibri"/>
              </a:rPr>
              <a:t> </a:t>
            </a:r>
            <a:r>
              <a:rPr lang="en-US" dirty="0">
                <a:cs typeface="Calibri"/>
              </a:rPr>
              <a:t>of </a:t>
            </a:r>
            <a:r>
              <a:rPr lang="en-US" spc="-51" dirty="0">
                <a:cs typeface="Calibri"/>
              </a:rPr>
              <a:t>k</a:t>
            </a:r>
            <a:r>
              <a:rPr lang="en-US" spc="-15" dirty="0">
                <a:cs typeface="Calibri"/>
              </a:rPr>
              <a:t>eepin</a:t>
            </a:r>
            <a:r>
              <a:rPr lang="en-US" spc="-10" dirty="0">
                <a:cs typeface="Calibri"/>
              </a:rPr>
              <a:t>g</a:t>
            </a:r>
            <a:r>
              <a:rPr lang="en-US" spc="20" dirty="0">
                <a:cs typeface="Calibri"/>
              </a:rPr>
              <a:t> </a:t>
            </a:r>
            <a:r>
              <a:rPr lang="en-US" spc="-15" dirty="0">
                <a:cs typeface="Calibri"/>
              </a:rPr>
              <a:t>g</a:t>
            </a:r>
            <a:r>
              <a:rPr lang="en-US" spc="-10" dirty="0">
                <a:cs typeface="Calibri"/>
              </a:rPr>
              <a:t>ood</a:t>
            </a:r>
            <a:r>
              <a:rPr lang="en-US" spc="20" dirty="0">
                <a:cs typeface="Calibri"/>
              </a:rPr>
              <a:t> </a:t>
            </a:r>
            <a:r>
              <a:rPr lang="en-US" spc="-25" dirty="0">
                <a:cs typeface="Calibri"/>
              </a:rPr>
              <a:t>f</a:t>
            </a:r>
            <a:r>
              <a:rPr lang="en-US" spc="-10" dirty="0">
                <a:cs typeface="Calibri"/>
              </a:rPr>
              <a:t>ood</a:t>
            </a:r>
            <a:r>
              <a:rPr lang="en-US" spc="5" dirty="0">
                <a:cs typeface="Calibri"/>
              </a:rPr>
              <a:t> </a:t>
            </a:r>
            <a:r>
              <a:rPr lang="en-US" dirty="0">
                <a:cs typeface="Calibri"/>
              </a:rPr>
              <a:t>f</a:t>
            </a:r>
            <a:r>
              <a:rPr lang="en-US" spc="-15" dirty="0">
                <a:cs typeface="Calibri"/>
              </a:rPr>
              <a:t>r</a:t>
            </a:r>
            <a:r>
              <a:rPr lang="en-US" dirty="0">
                <a:cs typeface="Calibri"/>
              </a:rPr>
              <a:t>om </a:t>
            </a:r>
            <a:r>
              <a:rPr lang="en-US" spc="-25" dirty="0">
                <a:cs typeface="Calibri"/>
              </a:rPr>
              <a:t>g</a:t>
            </a:r>
            <a:r>
              <a:rPr lang="en-US" spc="-10" dirty="0">
                <a:cs typeface="Calibri"/>
              </a:rPr>
              <a:t>oin</a:t>
            </a:r>
            <a:r>
              <a:rPr lang="en-US" dirty="0">
                <a:cs typeface="Calibri"/>
              </a:rPr>
              <a:t>g</a:t>
            </a:r>
            <a:r>
              <a:rPr lang="en-US" spc="25" dirty="0">
                <a:cs typeface="Calibri"/>
              </a:rPr>
              <a:t> </a:t>
            </a:r>
            <a:r>
              <a:rPr lang="en-US" spc="-20" dirty="0">
                <a:cs typeface="Calibri"/>
              </a:rPr>
              <a:t>t</a:t>
            </a:r>
            <a:r>
              <a:rPr lang="en-US" spc="-10" dirty="0">
                <a:cs typeface="Calibri"/>
              </a:rPr>
              <a:t>o</a:t>
            </a:r>
            <a:r>
              <a:rPr lang="en-US" spc="5" dirty="0">
                <a:cs typeface="Calibri"/>
              </a:rPr>
              <a:t> </a:t>
            </a:r>
            <a:r>
              <a:rPr lang="en-US" spc="-25" dirty="0">
                <a:cs typeface="Calibri"/>
              </a:rPr>
              <a:t>w</a:t>
            </a:r>
            <a:r>
              <a:rPr lang="en-US" spc="-10" dirty="0">
                <a:cs typeface="Calibri"/>
              </a:rPr>
              <a:t>a</a:t>
            </a:r>
            <a:r>
              <a:rPr lang="en-US" spc="-15" dirty="0">
                <a:cs typeface="Calibri"/>
              </a:rPr>
              <a:t>ste </a:t>
            </a:r>
            <a:r>
              <a:rPr lang="en-US" spc="-15" dirty="0" smtClean="0">
                <a:cs typeface="Calibri"/>
              </a:rPr>
              <a:t>include</a:t>
            </a:r>
            <a:endParaRPr lang="en-US" b="0" dirty="0"/>
          </a:p>
        </p:txBody>
      </p:sp>
      <p:sp>
        <p:nvSpPr>
          <p:cNvPr id="4" name="Slide Number Placeholder 3"/>
          <p:cNvSpPr>
            <a:spLocks noGrp="1"/>
          </p:cNvSpPr>
          <p:nvPr>
            <p:ph type="sldNum" sz="quarter" idx="10"/>
          </p:nvPr>
        </p:nvSpPr>
        <p:spPr/>
        <p:txBody>
          <a:bodyPr/>
          <a:lstStyle/>
          <a:p>
            <a:fld id="{EAF73655-8A81-4701-84A8-C7A32BC2584B}" type="slidenum">
              <a:rPr lang="en-US" smtClean="0"/>
              <a:t>22</a:t>
            </a:fld>
            <a:endParaRPr lang="en-US"/>
          </a:p>
        </p:txBody>
      </p:sp>
    </p:spTree>
    <p:extLst>
      <p:ext uri="{BB962C8B-B14F-4D97-AF65-F5344CB8AC3E}">
        <p14:creationId xmlns:p14="http://schemas.microsoft.com/office/powerpoint/2010/main" val="2779015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F73655-8A81-4701-84A8-C7A32BC2584B}" type="slidenum">
              <a:rPr lang="en-US" smtClean="0"/>
              <a:t>23</a:t>
            </a:fld>
            <a:endParaRPr lang="en-US"/>
          </a:p>
        </p:txBody>
      </p:sp>
    </p:spTree>
    <p:extLst>
      <p:ext uri="{BB962C8B-B14F-4D97-AF65-F5344CB8AC3E}">
        <p14:creationId xmlns:p14="http://schemas.microsoft.com/office/powerpoint/2010/main" val="552759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FTGTW Toolkit identifies five behavior changes that have significant potential to reduce wasted food in households.</a:t>
            </a:r>
            <a:r>
              <a:rPr lang="en-US" baseline="0" dirty="0" smtClean="0"/>
              <a:t> The Toolkit</a:t>
            </a:r>
            <a:r>
              <a:rPr lang="en-US" dirty="0" smtClean="0"/>
              <a:t> identifies strategies to achieve these behavior changes, and it provides tools based on the strategies to help people make the behavioral changes. </a:t>
            </a:r>
          </a:p>
          <a:p>
            <a:r>
              <a:rPr lang="en-US" dirty="0" smtClean="0"/>
              <a:t>------</a:t>
            </a:r>
          </a:p>
          <a:p>
            <a:pPr rtl="0" eaLnBrk="1" fontAlgn="t" latinLnBrk="0" hangingPunct="1"/>
            <a:r>
              <a:rPr lang="en-US" dirty="0"/>
              <a:t>Get Smart purpose: Actively engage participants in learning about how they manage food in their household; measuring progress </a:t>
            </a:r>
          </a:p>
          <a:p>
            <a:pPr rtl="0" eaLnBrk="1" fontAlgn="t" latinLnBrk="0" hangingPunct="1"/>
            <a:endParaRPr lang="en-US" dirty="0"/>
          </a:p>
          <a:p>
            <a:pPr rtl="0" eaLnBrk="1" fontAlgn="t" latinLnBrk="0" hangingPunct="1"/>
            <a:r>
              <a:rPr lang="en-US" dirty="0"/>
              <a:t>Smart Shopping: Encourage participants to plan their food needs ahead of time and only purchase what they will use </a:t>
            </a:r>
          </a:p>
          <a:p>
            <a:pPr rtl="0" eaLnBrk="1" fontAlgn="t" latinLnBrk="0" hangingPunct="1"/>
            <a:endParaRPr lang="en-US" dirty="0"/>
          </a:p>
          <a:p>
            <a:pPr rtl="0" eaLnBrk="1" fontAlgn="t" latinLnBrk="0" hangingPunct="1"/>
            <a:r>
              <a:rPr lang="en-US" dirty="0"/>
              <a:t>Smart Storage: Provide information for participants to safely store their food so it is good for the meals they planned </a:t>
            </a:r>
          </a:p>
          <a:p>
            <a:pPr rtl="0" eaLnBrk="1" fontAlgn="t" latinLnBrk="0" hangingPunct="1"/>
            <a:endParaRPr lang="en-US" dirty="0"/>
          </a:p>
          <a:p>
            <a:pPr rtl="0" eaLnBrk="1" fontAlgn="t" latinLnBrk="0" hangingPunct="1"/>
            <a:r>
              <a:rPr lang="en-US" dirty="0"/>
              <a:t>Smart Prep: Provide tips on saving time in the kitchen by preparing foods ahead of time</a:t>
            </a:r>
          </a:p>
          <a:p>
            <a:pPr rtl="0" eaLnBrk="1" fontAlgn="t" latinLnBrk="0" hangingPunct="1"/>
            <a:endParaRPr lang="en-US" dirty="0"/>
          </a:p>
          <a:p>
            <a:pPr rtl="0" eaLnBrk="1" fontAlgn="t" latinLnBrk="0" hangingPunct="1"/>
            <a:r>
              <a:rPr lang="en-US" dirty="0"/>
              <a:t>Smart Saving: Visually remind participants to eat foods while they are fresh </a:t>
            </a:r>
          </a:p>
        </p:txBody>
      </p:sp>
      <p:sp>
        <p:nvSpPr>
          <p:cNvPr id="4" name="Slide Number Placeholder 3"/>
          <p:cNvSpPr>
            <a:spLocks noGrp="1"/>
          </p:cNvSpPr>
          <p:nvPr>
            <p:ph type="sldNum" sz="quarter" idx="10"/>
          </p:nvPr>
        </p:nvSpPr>
        <p:spPr/>
        <p:txBody>
          <a:bodyPr/>
          <a:lstStyle/>
          <a:p>
            <a:fld id="{EAF73655-8A81-4701-84A8-C7A32BC2584B}" type="slidenum">
              <a:rPr lang="en-US" smtClean="0"/>
              <a:t>24</a:t>
            </a:fld>
            <a:endParaRPr lang="en-US"/>
          </a:p>
        </p:txBody>
      </p:sp>
    </p:spTree>
    <p:extLst>
      <p:ext uri="{BB962C8B-B14F-4D97-AF65-F5344CB8AC3E}">
        <p14:creationId xmlns:p14="http://schemas.microsoft.com/office/powerpoint/2010/main" val="2947339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additional outreach tools are included to support the general strategy of raising awareness and education. </a:t>
            </a:r>
          </a:p>
          <a:p>
            <a:endParaRPr lang="en-US" dirty="0" smtClean="0"/>
          </a:p>
        </p:txBody>
      </p:sp>
      <p:sp>
        <p:nvSpPr>
          <p:cNvPr id="4" name="Slide Number Placeholder 3"/>
          <p:cNvSpPr>
            <a:spLocks noGrp="1"/>
          </p:cNvSpPr>
          <p:nvPr>
            <p:ph type="sldNum" sz="quarter" idx="10"/>
          </p:nvPr>
        </p:nvSpPr>
        <p:spPr/>
        <p:txBody>
          <a:bodyPr/>
          <a:lstStyle/>
          <a:p>
            <a:fld id="{EAF73655-8A81-4701-84A8-C7A32BC2584B}" type="slidenum">
              <a:rPr lang="en-US" smtClean="0"/>
              <a:t>25</a:t>
            </a:fld>
            <a:endParaRPr lang="en-US"/>
          </a:p>
        </p:txBody>
      </p:sp>
    </p:spTree>
    <p:extLst>
      <p:ext uri="{BB962C8B-B14F-4D97-AF65-F5344CB8AC3E}">
        <p14:creationId xmlns:p14="http://schemas.microsoft.com/office/powerpoint/2010/main" val="4094874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Waste aversion is a strong psychological motivator, but most households are not aware of how much they waste and may even question if they waste food. </a:t>
            </a:r>
          </a:p>
          <a:p>
            <a:pPr algn="l"/>
            <a:endParaRPr lang="en-US" dirty="0" smtClean="0"/>
          </a:p>
          <a:p>
            <a:pPr algn="l"/>
            <a:r>
              <a:rPr lang="en-US" dirty="0" smtClean="0"/>
              <a:t>The </a:t>
            </a:r>
            <a:r>
              <a:rPr lang="en-US" dirty="0"/>
              <a:t>Get Smart: Take the Challenge tool consists of instructions and worksheets for households to collect and measure how much food they waste over the course of, ideally, a six week challenge. This is the tool that will raise awareness on how much food is going to waste. </a:t>
            </a:r>
            <a:endParaRPr lang="en-US" dirty="0" smtClean="0"/>
          </a:p>
          <a:p>
            <a:pPr algn="l"/>
            <a:endParaRPr lang="en-US" dirty="0"/>
          </a:p>
          <a:p>
            <a:r>
              <a:rPr lang="en-US" dirty="0" smtClean="0"/>
              <a:t>Depending </a:t>
            </a:r>
            <a:r>
              <a:rPr lang="en-US" dirty="0"/>
              <a:t>on the goals of the Challenge, wasted food may be defined to include both</a:t>
            </a:r>
          </a:p>
          <a:p>
            <a:r>
              <a:rPr lang="en-US" dirty="0"/>
              <a:t>preventable and non-edible wasted </a:t>
            </a:r>
            <a:r>
              <a:rPr lang="en-US" dirty="0" smtClean="0"/>
              <a:t>food (egg shells, bones, fruit pits, and non-edible peels.), </a:t>
            </a:r>
            <a:r>
              <a:rPr lang="en-US" dirty="0"/>
              <a:t>or only preventable wasted food</a:t>
            </a:r>
            <a:r>
              <a:rPr lang="en-US" dirty="0" smtClean="0"/>
              <a:t>.</a:t>
            </a:r>
          </a:p>
          <a:p>
            <a:endParaRPr lang="en-US" dirty="0" smtClean="0"/>
          </a:p>
          <a:p>
            <a:r>
              <a:rPr lang="en-US" b="1" dirty="0" smtClean="0"/>
              <a:t>Purpose</a:t>
            </a:r>
            <a:r>
              <a:rPr lang="en-US" dirty="0" smtClean="0"/>
              <a:t>: </a:t>
            </a:r>
            <a:r>
              <a:rPr lang="en-US" dirty="0"/>
              <a:t>Actively engage participants in learning about how they manage food in their household; measuring progress</a:t>
            </a:r>
          </a:p>
          <a:p>
            <a:endParaRPr lang="en-US" dirty="0"/>
          </a:p>
        </p:txBody>
      </p:sp>
      <p:sp>
        <p:nvSpPr>
          <p:cNvPr id="4" name="Slide Number Placeholder 3"/>
          <p:cNvSpPr>
            <a:spLocks noGrp="1"/>
          </p:cNvSpPr>
          <p:nvPr>
            <p:ph type="sldNum" sz="quarter" idx="10"/>
          </p:nvPr>
        </p:nvSpPr>
        <p:spPr/>
        <p:txBody>
          <a:bodyPr/>
          <a:lstStyle/>
          <a:p>
            <a:fld id="{EAF73655-8A81-4701-84A8-C7A32BC2584B}" type="slidenum">
              <a:rPr lang="en-US" smtClean="0"/>
              <a:t>26</a:t>
            </a:fld>
            <a:endParaRPr lang="en-US"/>
          </a:p>
        </p:txBody>
      </p:sp>
    </p:spTree>
    <p:extLst>
      <p:ext uri="{BB962C8B-B14F-4D97-AF65-F5344CB8AC3E}">
        <p14:creationId xmlns:p14="http://schemas.microsoft.com/office/powerpoint/2010/main" val="2600762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940" marR="5176"/>
            <a:r>
              <a:rPr lang="en-US" b="1" dirty="0" smtClean="0">
                <a:latin typeface="Calibri,Bold"/>
              </a:rPr>
              <a:t>Smart </a:t>
            </a:r>
            <a:r>
              <a:rPr lang="en-US" b="1" dirty="0">
                <a:latin typeface="Calibri,Bold"/>
              </a:rPr>
              <a:t>Shopping: Shop With Meals in </a:t>
            </a:r>
            <a:r>
              <a:rPr lang="en-US" b="1" dirty="0" smtClean="0">
                <a:latin typeface="Calibri,Bold"/>
              </a:rPr>
              <a:t>Mind</a:t>
            </a:r>
            <a:endParaRPr lang="en-US" sz="1300" dirty="0">
              <a:latin typeface="Times New Roman"/>
              <a:cs typeface="Times New Roman"/>
            </a:endParaRPr>
          </a:p>
          <a:p>
            <a:pPr marL="12940" marR="68583"/>
            <a:r>
              <a:rPr lang="en-US" spc="-5" dirty="0">
                <a:cs typeface="Calibri"/>
              </a:rPr>
              <a:t>Th</a:t>
            </a:r>
            <a:r>
              <a:rPr lang="en-US" dirty="0">
                <a:cs typeface="Calibri"/>
              </a:rPr>
              <a:t>e</a:t>
            </a:r>
            <a:r>
              <a:rPr lang="en-US" spc="10" dirty="0">
                <a:cs typeface="Calibri"/>
              </a:rPr>
              <a:t> </a:t>
            </a:r>
            <a:r>
              <a:rPr lang="en-US" dirty="0" smtClean="0">
                <a:cs typeface="Calibri"/>
              </a:rPr>
              <a:t>objective</a:t>
            </a:r>
            <a:r>
              <a:rPr lang="en-US" spc="5" dirty="0">
                <a:cs typeface="Calibri"/>
              </a:rPr>
              <a:t> </a:t>
            </a:r>
            <a:r>
              <a:rPr lang="en-US" spc="-10" dirty="0">
                <a:cs typeface="Calibri"/>
              </a:rPr>
              <a:t>in</a:t>
            </a:r>
            <a:r>
              <a:rPr lang="en-US" spc="10" dirty="0">
                <a:cs typeface="Calibri"/>
              </a:rPr>
              <a:t> </a:t>
            </a:r>
            <a:r>
              <a:rPr lang="en-US" spc="-15" dirty="0">
                <a:cs typeface="Calibri"/>
              </a:rPr>
              <a:t>makin</a:t>
            </a:r>
            <a:r>
              <a:rPr lang="en-US" spc="-10" dirty="0">
                <a:cs typeface="Calibri"/>
              </a:rPr>
              <a:t>g</a:t>
            </a:r>
            <a:r>
              <a:rPr lang="en-US" spc="15" dirty="0">
                <a:cs typeface="Calibri"/>
              </a:rPr>
              <a:t> </a:t>
            </a:r>
            <a:r>
              <a:rPr lang="en-US" spc="-10" dirty="0">
                <a:cs typeface="Calibri"/>
              </a:rPr>
              <a:t>a</a:t>
            </a:r>
            <a:r>
              <a:rPr lang="en-US" dirty="0">
                <a:cs typeface="Calibri"/>
              </a:rPr>
              <a:t> </a:t>
            </a:r>
            <a:r>
              <a:rPr lang="en-US" spc="-10" dirty="0">
                <a:cs typeface="Calibri"/>
              </a:rPr>
              <a:t>shopp</a:t>
            </a:r>
            <a:r>
              <a:rPr lang="en-US" dirty="0">
                <a:cs typeface="Calibri"/>
              </a:rPr>
              <a:t>i</a:t>
            </a:r>
            <a:r>
              <a:rPr lang="en-US" spc="-10" dirty="0">
                <a:cs typeface="Calibri"/>
              </a:rPr>
              <a:t>ng</a:t>
            </a:r>
            <a:r>
              <a:rPr lang="en-US" spc="31" dirty="0">
                <a:cs typeface="Calibri"/>
              </a:rPr>
              <a:t> </a:t>
            </a:r>
            <a:r>
              <a:rPr lang="en-US" spc="-10" dirty="0">
                <a:cs typeface="Calibri"/>
              </a:rPr>
              <a:t>li</a:t>
            </a:r>
            <a:r>
              <a:rPr lang="en-US" spc="-20" dirty="0">
                <a:cs typeface="Calibri"/>
              </a:rPr>
              <a:t>s</a:t>
            </a:r>
            <a:r>
              <a:rPr lang="en-US" spc="-5" dirty="0">
                <a:cs typeface="Calibri"/>
              </a:rPr>
              <a:t>t</a:t>
            </a:r>
            <a:r>
              <a:rPr lang="en-US" dirty="0">
                <a:cs typeface="Calibri"/>
              </a:rPr>
              <a:t> </a:t>
            </a:r>
            <a:r>
              <a:rPr lang="en-US" spc="-15" dirty="0">
                <a:cs typeface="Calibri"/>
              </a:rPr>
              <a:t>wit</a:t>
            </a:r>
            <a:r>
              <a:rPr lang="en-US" spc="-10" dirty="0">
                <a:cs typeface="Calibri"/>
              </a:rPr>
              <a:t>h</a:t>
            </a:r>
            <a:r>
              <a:rPr lang="en-US" spc="20" dirty="0">
                <a:cs typeface="Calibri"/>
              </a:rPr>
              <a:t> </a:t>
            </a:r>
            <a:r>
              <a:rPr lang="en-US" dirty="0">
                <a:cs typeface="Calibri"/>
              </a:rPr>
              <a:t>meals</a:t>
            </a:r>
            <a:r>
              <a:rPr lang="en-US" spc="-10" dirty="0">
                <a:cs typeface="Calibri"/>
              </a:rPr>
              <a:t> in</a:t>
            </a:r>
            <a:r>
              <a:rPr lang="en-US" spc="20" dirty="0">
                <a:cs typeface="Calibri"/>
              </a:rPr>
              <a:t> </a:t>
            </a:r>
            <a:r>
              <a:rPr lang="en-US" spc="-15" dirty="0">
                <a:cs typeface="Calibri"/>
              </a:rPr>
              <a:t>min</a:t>
            </a:r>
            <a:r>
              <a:rPr lang="en-US" spc="-10" dirty="0">
                <a:cs typeface="Calibri"/>
              </a:rPr>
              <a:t>d</a:t>
            </a:r>
            <a:r>
              <a:rPr lang="en-US" spc="20" dirty="0">
                <a:cs typeface="Calibri"/>
              </a:rPr>
              <a:t> </a:t>
            </a:r>
            <a:r>
              <a:rPr lang="en-US" spc="-10" dirty="0">
                <a:cs typeface="Calibri"/>
              </a:rPr>
              <a:t>i</a:t>
            </a:r>
            <a:r>
              <a:rPr lang="en-US" spc="-5" dirty="0">
                <a:cs typeface="Calibri"/>
              </a:rPr>
              <a:t>s</a:t>
            </a:r>
            <a:r>
              <a:rPr lang="en-US" spc="5" dirty="0">
                <a:cs typeface="Calibri"/>
              </a:rPr>
              <a:t> </a:t>
            </a:r>
            <a:r>
              <a:rPr lang="en-US" spc="-15" dirty="0">
                <a:cs typeface="Calibri"/>
              </a:rPr>
              <a:t>bot</a:t>
            </a:r>
            <a:r>
              <a:rPr lang="en-US" spc="-10" dirty="0">
                <a:cs typeface="Calibri"/>
              </a:rPr>
              <a:t>h</a:t>
            </a:r>
            <a:r>
              <a:rPr lang="en-US" spc="15" dirty="0">
                <a:cs typeface="Calibri"/>
              </a:rPr>
              <a:t> </a:t>
            </a:r>
            <a:r>
              <a:rPr lang="en-US" spc="-20" dirty="0">
                <a:cs typeface="Calibri"/>
              </a:rPr>
              <a:t>t</a:t>
            </a:r>
            <a:r>
              <a:rPr lang="en-US" spc="-10" dirty="0">
                <a:cs typeface="Calibri"/>
              </a:rPr>
              <a:t>o</a:t>
            </a:r>
            <a:r>
              <a:rPr lang="en-US" spc="5" dirty="0">
                <a:cs typeface="Calibri"/>
              </a:rPr>
              <a:t> </a:t>
            </a:r>
            <a:r>
              <a:rPr lang="en-US" dirty="0">
                <a:cs typeface="Calibri"/>
              </a:rPr>
              <a:t>check </a:t>
            </a:r>
            <a:r>
              <a:rPr lang="en-US" spc="-15" dirty="0">
                <a:cs typeface="Calibri"/>
              </a:rPr>
              <a:t>wh</a:t>
            </a:r>
            <a:r>
              <a:rPr lang="en-US" spc="-20" dirty="0">
                <a:cs typeface="Calibri"/>
              </a:rPr>
              <a:t>a</a:t>
            </a:r>
            <a:r>
              <a:rPr lang="en-US" spc="-5" dirty="0">
                <a:cs typeface="Calibri"/>
              </a:rPr>
              <a:t>t</a:t>
            </a:r>
            <a:r>
              <a:rPr lang="en-US" spc="5" dirty="0">
                <a:cs typeface="Calibri"/>
              </a:rPr>
              <a:t> </a:t>
            </a:r>
            <a:r>
              <a:rPr lang="en-US" spc="-20" dirty="0">
                <a:cs typeface="Calibri"/>
              </a:rPr>
              <a:t>y</a:t>
            </a:r>
            <a:r>
              <a:rPr lang="en-US" spc="-10" dirty="0">
                <a:cs typeface="Calibri"/>
              </a:rPr>
              <a:t>ou</a:t>
            </a:r>
            <a:r>
              <a:rPr lang="en-US" spc="-5" dirty="0">
                <a:cs typeface="Calibri"/>
              </a:rPr>
              <a:t> al</a:t>
            </a:r>
            <a:r>
              <a:rPr lang="en-US" spc="-20" dirty="0">
                <a:cs typeface="Calibri"/>
              </a:rPr>
              <a:t>r</a:t>
            </a:r>
            <a:r>
              <a:rPr lang="en-US" dirty="0">
                <a:cs typeface="Calibri"/>
              </a:rPr>
              <a:t>e</a:t>
            </a:r>
            <a:r>
              <a:rPr lang="en-US" spc="-10" dirty="0">
                <a:cs typeface="Calibri"/>
              </a:rPr>
              <a:t>ady</a:t>
            </a:r>
            <a:r>
              <a:rPr lang="en-US" spc="-15" dirty="0">
                <a:cs typeface="Calibri"/>
              </a:rPr>
              <a:t> h</a:t>
            </a:r>
            <a:r>
              <a:rPr lang="en-US" spc="-31" dirty="0">
                <a:cs typeface="Calibri"/>
              </a:rPr>
              <a:t>a</a:t>
            </a:r>
            <a:r>
              <a:rPr lang="en-US" spc="-10" dirty="0">
                <a:cs typeface="Calibri"/>
              </a:rPr>
              <a:t>v</a:t>
            </a:r>
            <a:r>
              <a:rPr lang="en-US" dirty="0">
                <a:cs typeface="Calibri"/>
              </a:rPr>
              <a:t>e </a:t>
            </a:r>
            <a:r>
              <a:rPr lang="en-US" spc="-10" dirty="0">
                <a:cs typeface="Calibri"/>
              </a:rPr>
              <a:t>on</a:t>
            </a:r>
            <a:r>
              <a:rPr lang="en-US" spc="5" dirty="0">
                <a:cs typeface="Calibri"/>
              </a:rPr>
              <a:t> </a:t>
            </a:r>
            <a:r>
              <a:rPr lang="en-US" spc="-15" dirty="0">
                <a:cs typeface="Calibri"/>
              </a:rPr>
              <a:t>hand</a:t>
            </a:r>
            <a:r>
              <a:rPr lang="en-US" spc="-5" dirty="0">
                <a:cs typeface="Calibri"/>
              </a:rPr>
              <a:t>,</a:t>
            </a:r>
            <a:r>
              <a:rPr lang="en-US" spc="20" dirty="0">
                <a:cs typeface="Calibri"/>
              </a:rPr>
              <a:t> </a:t>
            </a:r>
            <a:r>
              <a:rPr lang="en-US" spc="-15" dirty="0">
                <a:cs typeface="Calibri"/>
              </a:rPr>
              <a:t>wh</a:t>
            </a:r>
            <a:r>
              <a:rPr lang="en-US" spc="-20" dirty="0">
                <a:cs typeface="Calibri"/>
              </a:rPr>
              <a:t>a</a:t>
            </a:r>
            <a:r>
              <a:rPr lang="en-US" spc="-5" dirty="0">
                <a:cs typeface="Calibri"/>
              </a:rPr>
              <a:t>t</a:t>
            </a:r>
            <a:r>
              <a:rPr lang="en-US" spc="5" dirty="0">
                <a:cs typeface="Calibri"/>
              </a:rPr>
              <a:t> they </a:t>
            </a:r>
            <a:r>
              <a:rPr lang="en-US" spc="-10" dirty="0">
                <a:cs typeface="Calibri"/>
              </a:rPr>
              <a:t>cal</a:t>
            </a:r>
            <a:r>
              <a:rPr lang="en-US" spc="-5" dirty="0">
                <a:cs typeface="Calibri"/>
              </a:rPr>
              <a:t>l</a:t>
            </a:r>
            <a:r>
              <a:rPr lang="en-US" spc="5" dirty="0">
                <a:cs typeface="Calibri"/>
              </a:rPr>
              <a:t> </a:t>
            </a:r>
            <a:r>
              <a:rPr lang="en-US" spc="-25" dirty="0">
                <a:cs typeface="Calibri"/>
              </a:rPr>
              <a:t>“</a:t>
            </a:r>
            <a:r>
              <a:rPr lang="en-US" spc="-10" dirty="0">
                <a:cs typeface="Calibri"/>
              </a:rPr>
              <a:t>shopp</a:t>
            </a:r>
            <a:r>
              <a:rPr lang="en-US" dirty="0">
                <a:cs typeface="Calibri"/>
              </a:rPr>
              <a:t>i</a:t>
            </a:r>
            <a:r>
              <a:rPr lang="en-US" spc="-10" dirty="0">
                <a:cs typeface="Calibri"/>
              </a:rPr>
              <a:t>ng</a:t>
            </a:r>
            <a:r>
              <a:rPr lang="en-US" spc="31" dirty="0">
                <a:cs typeface="Calibri"/>
              </a:rPr>
              <a:t> </a:t>
            </a:r>
            <a:r>
              <a:rPr lang="en-US" spc="-20" dirty="0">
                <a:cs typeface="Calibri"/>
              </a:rPr>
              <a:t>y</a:t>
            </a:r>
            <a:r>
              <a:rPr lang="en-US" spc="-10" dirty="0">
                <a:cs typeface="Calibri"/>
              </a:rPr>
              <a:t>o</a:t>
            </a:r>
            <a:r>
              <a:rPr lang="en-US" spc="-15" dirty="0">
                <a:cs typeface="Calibri"/>
              </a:rPr>
              <a:t>u</a:t>
            </a:r>
            <a:r>
              <a:rPr lang="en-US" dirty="0">
                <a:cs typeface="Calibri"/>
              </a:rPr>
              <a:t>r </a:t>
            </a:r>
            <a:r>
              <a:rPr lang="en-US" spc="-10" dirty="0">
                <a:cs typeface="Calibri"/>
              </a:rPr>
              <a:t>ki</a:t>
            </a:r>
            <a:r>
              <a:rPr lang="en-US" spc="-25" dirty="0">
                <a:cs typeface="Calibri"/>
              </a:rPr>
              <a:t>t</a:t>
            </a:r>
            <a:r>
              <a:rPr lang="en-US" dirty="0">
                <a:cs typeface="Calibri"/>
              </a:rPr>
              <a:t>c</a:t>
            </a:r>
            <a:r>
              <a:rPr lang="en-US" spc="-10" dirty="0">
                <a:cs typeface="Calibri"/>
              </a:rPr>
              <a:t>hen</a:t>
            </a:r>
            <a:r>
              <a:rPr lang="en-US" spc="10" dirty="0">
                <a:cs typeface="Calibri"/>
              </a:rPr>
              <a:t> </a:t>
            </a:r>
            <a:r>
              <a:rPr lang="en-US" spc="-5" dirty="0">
                <a:cs typeface="Calibri"/>
              </a:rPr>
              <a:t>fi</a:t>
            </a:r>
            <a:r>
              <a:rPr lang="en-US" spc="-15" dirty="0">
                <a:cs typeface="Calibri"/>
              </a:rPr>
              <a:t>r</a:t>
            </a:r>
            <a:r>
              <a:rPr lang="en-US" spc="-20" dirty="0">
                <a:cs typeface="Calibri"/>
              </a:rPr>
              <a:t>s</a:t>
            </a:r>
            <a:r>
              <a:rPr lang="en-US" spc="20" dirty="0">
                <a:cs typeface="Calibri"/>
              </a:rPr>
              <a:t>t</a:t>
            </a:r>
            <a:r>
              <a:rPr lang="en-US" dirty="0">
                <a:cs typeface="Calibri"/>
              </a:rPr>
              <a:t>”</a:t>
            </a:r>
            <a:r>
              <a:rPr lang="en-US" spc="-5" dirty="0">
                <a:cs typeface="Calibri"/>
              </a:rPr>
              <a:t> </a:t>
            </a:r>
            <a:r>
              <a:rPr lang="en-US" spc="-15" dirty="0">
                <a:cs typeface="Calibri"/>
              </a:rPr>
              <a:t>bu</a:t>
            </a:r>
            <a:r>
              <a:rPr lang="en-US" spc="-5" dirty="0">
                <a:cs typeface="Calibri"/>
              </a:rPr>
              <a:t>t</a:t>
            </a:r>
            <a:r>
              <a:rPr lang="en-US" spc="10" dirty="0">
                <a:cs typeface="Calibri"/>
              </a:rPr>
              <a:t> </a:t>
            </a:r>
            <a:r>
              <a:rPr lang="en-US" spc="-5" dirty="0">
                <a:cs typeface="Calibri"/>
              </a:rPr>
              <a:t>also</a:t>
            </a:r>
            <a:r>
              <a:rPr lang="en-US" spc="5" dirty="0">
                <a:cs typeface="Calibri"/>
              </a:rPr>
              <a:t> </a:t>
            </a:r>
            <a:r>
              <a:rPr lang="en-US" spc="-20" dirty="0">
                <a:cs typeface="Calibri"/>
              </a:rPr>
              <a:t>t</a:t>
            </a:r>
            <a:r>
              <a:rPr lang="en-US" spc="-10" dirty="0">
                <a:cs typeface="Calibri"/>
              </a:rPr>
              <a:t>o</a:t>
            </a:r>
            <a:r>
              <a:rPr lang="en-US" spc="5" dirty="0">
                <a:cs typeface="Calibri"/>
              </a:rPr>
              <a:t> </a:t>
            </a:r>
            <a:r>
              <a:rPr lang="en-US" spc="-5" dirty="0">
                <a:cs typeface="Calibri"/>
              </a:rPr>
              <a:t>c</a:t>
            </a:r>
            <a:r>
              <a:rPr lang="en-US" dirty="0">
                <a:cs typeface="Calibri"/>
              </a:rPr>
              <a:t>o</a:t>
            </a:r>
            <a:r>
              <a:rPr lang="en-US" spc="-15" dirty="0">
                <a:cs typeface="Calibri"/>
              </a:rPr>
              <a:t>nsid</a:t>
            </a:r>
            <a:r>
              <a:rPr lang="en-US" spc="-10" dirty="0">
                <a:cs typeface="Calibri"/>
              </a:rPr>
              <a:t>e</a:t>
            </a:r>
            <a:r>
              <a:rPr lang="en-US" dirty="0">
                <a:cs typeface="Calibri"/>
              </a:rPr>
              <a:t>r </a:t>
            </a:r>
            <a:r>
              <a:rPr lang="en-US" spc="-10" dirty="0">
                <a:cs typeface="Calibri"/>
              </a:rPr>
              <a:t>how</a:t>
            </a:r>
            <a:r>
              <a:rPr lang="en-US" spc="15" dirty="0">
                <a:cs typeface="Calibri"/>
              </a:rPr>
              <a:t> </a:t>
            </a:r>
            <a:r>
              <a:rPr lang="en-US" spc="-10" dirty="0">
                <a:cs typeface="Calibri"/>
              </a:rPr>
              <a:t>ma</a:t>
            </a:r>
            <a:r>
              <a:rPr lang="en-US" spc="-36" dirty="0">
                <a:cs typeface="Calibri"/>
              </a:rPr>
              <a:t>n</a:t>
            </a:r>
            <a:r>
              <a:rPr lang="en-US" spc="-10" dirty="0">
                <a:cs typeface="Calibri"/>
              </a:rPr>
              <a:t>y</a:t>
            </a:r>
            <a:r>
              <a:rPr lang="en-US" dirty="0">
                <a:cs typeface="Calibri"/>
              </a:rPr>
              <a:t> meals</a:t>
            </a:r>
            <a:r>
              <a:rPr lang="en-US" spc="-10" dirty="0">
                <a:cs typeface="Calibri"/>
              </a:rPr>
              <a:t> </a:t>
            </a:r>
            <a:r>
              <a:rPr lang="en-US" spc="-20" dirty="0">
                <a:cs typeface="Calibri"/>
              </a:rPr>
              <a:t>y</a:t>
            </a:r>
            <a:r>
              <a:rPr lang="en-US" spc="-10" dirty="0">
                <a:cs typeface="Calibri"/>
              </a:rPr>
              <a:t>ou</a:t>
            </a:r>
            <a:r>
              <a:rPr lang="en-US" dirty="0">
                <a:cs typeface="Calibri"/>
              </a:rPr>
              <a:t> </a:t>
            </a:r>
            <a:r>
              <a:rPr lang="en-US" spc="-10" dirty="0">
                <a:cs typeface="Calibri"/>
              </a:rPr>
              <a:t>wil</a:t>
            </a:r>
            <a:r>
              <a:rPr lang="en-US" spc="-5" dirty="0">
                <a:cs typeface="Calibri"/>
              </a:rPr>
              <a:t>l</a:t>
            </a:r>
            <a:r>
              <a:rPr lang="en-US" spc="25" dirty="0">
                <a:cs typeface="Calibri"/>
              </a:rPr>
              <a:t> </a:t>
            </a:r>
            <a:r>
              <a:rPr lang="en-US" spc="-5" dirty="0">
                <a:cs typeface="Calibri"/>
              </a:rPr>
              <a:t>b</a:t>
            </a:r>
            <a:r>
              <a:rPr lang="en-US" dirty="0">
                <a:cs typeface="Calibri"/>
              </a:rPr>
              <a:t>e</a:t>
            </a:r>
            <a:r>
              <a:rPr lang="en-US" spc="5" dirty="0">
                <a:cs typeface="Calibri"/>
              </a:rPr>
              <a:t> </a:t>
            </a:r>
            <a:r>
              <a:rPr lang="en-US" spc="-5" dirty="0">
                <a:cs typeface="Calibri"/>
              </a:rPr>
              <a:t>li</a:t>
            </a:r>
            <a:r>
              <a:rPr lang="en-US" spc="-51" dirty="0">
                <a:cs typeface="Calibri"/>
              </a:rPr>
              <a:t>k</a:t>
            </a:r>
            <a:r>
              <a:rPr lang="en-US" spc="-10" dirty="0">
                <a:cs typeface="Calibri"/>
              </a:rPr>
              <a:t>ely</a:t>
            </a:r>
            <a:r>
              <a:rPr lang="en-US" spc="10" dirty="0">
                <a:cs typeface="Calibri"/>
              </a:rPr>
              <a:t> </a:t>
            </a:r>
            <a:r>
              <a:rPr lang="en-US" spc="-20" dirty="0">
                <a:cs typeface="Calibri"/>
              </a:rPr>
              <a:t>t</a:t>
            </a:r>
            <a:r>
              <a:rPr lang="en-US" spc="-10" dirty="0">
                <a:cs typeface="Calibri"/>
              </a:rPr>
              <a:t>o</a:t>
            </a:r>
            <a:r>
              <a:rPr lang="en-US" spc="5" dirty="0">
                <a:cs typeface="Calibri"/>
              </a:rPr>
              <a:t> </a:t>
            </a:r>
            <a:r>
              <a:rPr lang="en-US" dirty="0">
                <a:cs typeface="Calibri"/>
              </a:rPr>
              <a:t>e</a:t>
            </a:r>
            <a:r>
              <a:rPr lang="en-US" spc="-10" dirty="0">
                <a:cs typeface="Calibri"/>
              </a:rPr>
              <a:t>a</a:t>
            </a:r>
            <a:r>
              <a:rPr lang="en-US" spc="-5" dirty="0">
                <a:cs typeface="Calibri"/>
              </a:rPr>
              <a:t>t</a:t>
            </a:r>
            <a:r>
              <a:rPr lang="en-US" spc="-10" dirty="0">
                <a:cs typeface="Calibri"/>
              </a:rPr>
              <a:t> </a:t>
            </a:r>
            <a:r>
              <a:rPr lang="en-US" spc="-20" dirty="0">
                <a:cs typeface="Calibri"/>
              </a:rPr>
              <a:t>a</a:t>
            </a:r>
            <a:r>
              <a:rPr lang="en-US" spc="-5" dirty="0">
                <a:cs typeface="Calibri"/>
              </a:rPr>
              <a:t>t </a:t>
            </a:r>
            <a:r>
              <a:rPr lang="en-US" dirty="0">
                <a:cs typeface="Calibri"/>
              </a:rPr>
              <a:t>home </a:t>
            </a:r>
            <a:r>
              <a:rPr lang="en-US" spc="-5" dirty="0">
                <a:cs typeface="Calibri"/>
              </a:rPr>
              <a:t>b</a:t>
            </a:r>
            <a:r>
              <a:rPr lang="en-US" spc="-15" dirty="0">
                <a:cs typeface="Calibri"/>
              </a:rPr>
              <a:t>e</a:t>
            </a:r>
            <a:r>
              <a:rPr lang="en-US" spc="-25" dirty="0">
                <a:cs typeface="Calibri"/>
              </a:rPr>
              <a:t>f</a:t>
            </a:r>
            <a:r>
              <a:rPr lang="en-US" spc="-10" dirty="0">
                <a:cs typeface="Calibri"/>
              </a:rPr>
              <a:t>o</a:t>
            </a:r>
            <a:r>
              <a:rPr lang="en-US" spc="-15" dirty="0">
                <a:cs typeface="Calibri"/>
              </a:rPr>
              <a:t>r</a:t>
            </a:r>
            <a:r>
              <a:rPr lang="en-US" dirty="0">
                <a:cs typeface="Calibri"/>
              </a:rPr>
              <a:t>e </a:t>
            </a:r>
            <a:r>
              <a:rPr lang="en-US" spc="-20" dirty="0">
                <a:cs typeface="Calibri"/>
              </a:rPr>
              <a:t>y</a:t>
            </a:r>
            <a:r>
              <a:rPr lang="en-US" spc="-10" dirty="0">
                <a:cs typeface="Calibri"/>
              </a:rPr>
              <a:t>ou</a:t>
            </a:r>
            <a:r>
              <a:rPr lang="en-US" dirty="0">
                <a:cs typeface="Calibri"/>
              </a:rPr>
              <a:t> </a:t>
            </a:r>
            <a:r>
              <a:rPr lang="en-US" spc="-5" dirty="0">
                <a:cs typeface="Calibri"/>
              </a:rPr>
              <a:t>n</a:t>
            </a:r>
            <a:r>
              <a:rPr lang="en-US" spc="-20" dirty="0">
                <a:cs typeface="Calibri"/>
              </a:rPr>
              <a:t>e</a:t>
            </a:r>
            <a:r>
              <a:rPr lang="en-US" spc="-5" dirty="0">
                <a:cs typeface="Calibri"/>
              </a:rPr>
              <a:t>x</a:t>
            </a:r>
            <a:r>
              <a:rPr lang="en-US" dirty="0">
                <a:cs typeface="Calibri"/>
              </a:rPr>
              <a:t>t</a:t>
            </a:r>
            <a:r>
              <a:rPr lang="en-US" spc="-5" dirty="0">
                <a:cs typeface="Calibri"/>
              </a:rPr>
              <a:t> </a:t>
            </a:r>
            <a:r>
              <a:rPr lang="en-US" spc="-25" dirty="0">
                <a:cs typeface="Calibri"/>
              </a:rPr>
              <a:t>g</a:t>
            </a:r>
            <a:r>
              <a:rPr lang="en-US" spc="-10" dirty="0">
                <a:cs typeface="Calibri"/>
              </a:rPr>
              <a:t>o</a:t>
            </a:r>
            <a:r>
              <a:rPr lang="en-US" spc="10" dirty="0">
                <a:cs typeface="Calibri"/>
              </a:rPr>
              <a:t> </a:t>
            </a:r>
            <a:r>
              <a:rPr lang="en-US" spc="-10" dirty="0">
                <a:cs typeface="Calibri"/>
              </a:rPr>
              <a:t>shopp</a:t>
            </a:r>
            <a:r>
              <a:rPr lang="en-US" dirty="0">
                <a:cs typeface="Calibri"/>
              </a:rPr>
              <a:t>i</a:t>
            </a:r>
            <a:r>
              <a:rPr lang="en-US" spc="-10" dirty="0">
                <a:cs typeface="Calibri"/>
              </a:rPr>
              <a:t>ng</a:t>
            </a:r>
            <a:r>
              <a:rPr lang="en-US" spc="31" dirty="0">
                <a:cs typeface="Calibri"/>
              </a:rPr>
              <a:t> </a:t>
            </a:r>
            <a:r>
              <a:rPr lang="en-US" spc="-10" dirty="0">
                <a:cs typeface="Calibri"/>
              </a:rPr>
              <a:t>and</a:t>
            </a:r>
            <a:r>
              <a:rPr lang="en-US" spc="5" dirty="0">
                <a:cs typeface="Calibri"/>
              </a:rPr>
              <a:t> </a:t>
            </a:r>
            <a:r>
              <a:rPr lang="en-US" spc="-15" dirty="0">
                <a:cs typeface="Calibri"/>
              </a:rPr>
              <a:t>buy</a:t>
            </a:r>
            <a:r>
              <a:rPr lang="en-US" spc="-10" dirty="0">
                <a:cs typeface="Calibri"/>
              </a:rPr>
              <a:t> </a:t>
            </a:r>
            <a:r>
              <a:rPr lang="en-US" dirty="0">
                <a:cs typeface="Calibri"/>
              </a:rPr>
              <a:t>acco</a:t>
            </a:r>
            <a:r>
              <a:rPr lang="en-US" spc="-15" dirty="0">
                <a:cs typeface="Calibri"/>
              </a:rPr>
              <a:t>rd</a:t>
            </a:r>
            <a:r>
              <a:rPr lang="en-US" spc="-5" dirty="0">
                <a:cs typeface="Calibri"/>
              </a:rPr>
              <a:t>ingl</a:t>
            </a:r>
            <a:r>
              <a:rPr lang="en-US" spc="-87" dirty="0">
                <a:cs typeface="Calibri"/>
              </a:rPr>
              <a:t>y</a:t>
            </a:r>
            <a:r>
              <a:rPr lang="en-US" dirty="0">
                <a:cs typeface="Calibri"/>
              </a:rPr>
              <a:t>.</a:t>
            </a:r>
          </a:p>
          <a:p>
            <a:pPr>
              <a:spcBef>
                <a:spcPts val="2"/>
              </a:spcBef>
            </a:pPr>
            <a:endParaRPr lang="en-US" sz="1300" dirty="0">
              <a:latin typeface="Times New Roman"/>
              <a:cs typeface="Times New Roman"/>
            </a:endParaRPr>
          </a:p>
          <a:p>
            <a:pPr marL="12940" marR="183751"/>
            <a:r>
              <a:rPr lang="en-US" spc="-25" dirty="0">
                <a:cs typeface="Calibri"/>
              </a:rPr>
              <a:t>B</a:t>
            </a:r>
            <a:r>
              <a:rPr lang="en-US" spc="-10" dirty="0">
                <a:cs typeface="Calibri"/>
              </a:rPr>
              <a:t>y</a:t>
            </a:r>
            <a:r>
              <a:rPr lang="en-US" spc="-5" dirty="0">
                <a:cs typeface="Calibri"/>
              </a:rPr>
              <a:t> </a:t>
            </a:r>
            <a:r>
              <a:rPr lang="en-US" spc="-15" dirty="0">
                <a:cs typeface="Calibri"/>
              </a:rPr>
              <a:t>makin</a:t>
            </a:r>
            <a:r>
              <a:rPr lang="en-US" spc="-10" dirty="0">
                <a:cs typeface="Calibri"/>
              </a:rPr>
              <a:t>g</a:t>
            </a:r>
            <a:r>
              <a:rPr lang="en-US" spc="15" dirty="0">
                <a:cs typeface="Calibri"/>
              </a:rPr>
              <a:t> </a:t>
            </a:r>
            <a:r>
              <a:rPr lang="en-US" spc="-10" dirty="0">
                <a:cs typeface="Calibri"/>
              </a:rPr>
              <a:t>a</a:t>
            </a:r>
            <a:r>
              <a:rPr lang="en-US" dirty="0">
                <a:cs typeface="Calibri"/>
              </a:rPr>
              <a:t> </a:t>
            </a:r>
            <a:r>
              <a:rPr lang="en-US" spc="-10" dirty="0">
                <a:cs typeface="Calibri"/>
              </a:rPr>
              <a:t>li</a:t>
            </a:r>
            <a:r>
              <a:rPr lang="en-US" spc="-20" dirty="0">
                <a:cs typeface="Calibri"/>
              </a:rPr>
              <a:t>s</a:t>
            </a:r>
            <a:r>
              <a:rPr lang="en-US" spc="-5" dirty="0">
                <a:cs typeface="Calibri"/>
              </a:rPr>
              <a:t>t</a:t>
            </a:r>
            <a:r>
              <a:rPr lang="en-US" spc="5" dirty="0">
                <a:cs typeface="Calibri"/>
              </a:rPr>
              <a:t> </a:t>
            </a:r>
            <a:r>
              <a:rPr lang="en-US" spc="-15" dirty="0">
                <a:cs typeface="Calibri"/>
              </a:rPr>
              <a:t>wit</a:t>
            </a:r>
            <a:r>
              <a:rPr lang="en-US" spc="-10" dirty="0">
                <a:cs typeface="Calibri"/>
              </a:rPr>
              <a:t>h</a:t>
            </a:r>
            <a:r>
              <a:rPr lang="en-US" spc="20" dirty="0">
                <a:cs typeface="Calibri"/>
              </a:rPr>
              <a:t> </a:t>
            </a:r>
            <a:r>
              <a:rPr lang="en-US" dirty="0">
                <a:cs typeface="Calibri"/>
              </a:rPr>
              <a:t>meals</a:t>
            </a:r>
            <a:r>
              <a:rPr lang="en-US" spc="-10" dirty="0">
                <a:cs typeface="Calibri"/>
              </a:rPr>
              <a:t> in</a:t>
            </a:r>
            <a:r>
              <a:rPr lang="en-US" spc="10" dirty="0">
                <a:cs typeface="Calibri"/>
              </a:rPr>
              <a:t> </a:t>
            </a:r>
            <a:r>
              <a:rPr lang="en-US" spc="-15" dirty="0">
                <a:cs typeface="Calibri"/>
              </a:rPr>
              <a:t>mind</a:t>
            </a:r>
            <a:r>
              <a:rPr lang="en-US" spc="-5" dirty="0">
                <a:cs typeface="Calibri"/>
              </a:rPr>
              <a:t>,</a:t>
            </a:r>
            <a:r>
              <a:rPr lang="en-US" spc="25" dirty="0">
                <a:cs typeface="Calibri"/>
              </a:rPr>
              <a:t> </a:t>
            </a:r>
            <a:r>
              <a:rPr lang="en-US" spc="-20" dirty="0">
                <a:cs typeface="Calibri"/>
              </a:rPr>
              <a:t>y</a:t>
            </a:r>
            <a:r>
              <a:rPr lang="en-US" spc="-10" dirty="0">
                <a:cs typeface="Calibri"/>
              </a:rPr>
              <a:t>ou</a:t>
            </a:r>
            <a:r>
              <a:rPr lang="en-US" dirty="0">
                <a:cs typeface="Calibri"/>
              </a:rPr>
              <a:t> </a:t>
            </a:r>
            <a:r>
              <a:rPr lang="en-US" spc="-10" dirty="0">
                <a:cs typeface="Calibri"/>
              </a:rPr>
              <a:t>wil</a:t>
            </a:r>
            <a:r>
              <a:rPr lang="en-US" spc="-5" dirty="0">
                <a:cs typeface="Calibri"/>
              </a:rPr>
              <a:t>l</a:t>
            </a:r>
            <a:r>
              <a:rPr lang="en-US" spc="25" dirty="0">
                <a:cs typeface="Calibri"/>
              </a:rPr>
              <a:t> </a:t>
            </a:r>
            <a:r>
              <a:rPr lang="en-US" spc="-25" dirty="0">
                <a:cs typeface="Calibri"/>
              </a:rPr>
              <a:t>w</a:t>
            </a:r>
            <a:r>
              <a:rPr lang="en-US" spc="-10" dirty="0">
                <a:cs typeface="Calibri"/>
              </a:rPr>
              <a:t>a</a:t>
            </a:r>
            <a:r>
              <a:rPr lang="en-US" spc="-15" dirty="0">
                <a:cs typeface="Calibri"/>
              </a:rPr>
              <a:t>st</a:t>
            </a:r>
            <a:r>
              <a:rPr lang="en-US" dirty="0">
                <a:cs typeface="Calibri"/>
              </a:rPr>
              <a:t>e</a:t>
            </a:r>
            <a:r>
              <a:rPr lang="en-US" spc="-15" dirty="0">
                <a:cs typeface="Calibri"/>
              </a:rPr>
              <a:t> </a:t>
            </a:r>
            <a:r>
              <a:rPr lang="en-US" spc="-5" dirty="0">
                <a:cs typeface="Calibri"/>
              </a:rPr>
              <a:t>less,</a:t>
            </a:r>
            <a:r>
              <a:rPr lang="en-US" spc="-10" dirty="0">
                <a:cs typeface="Calibri"/>
              </a:rPr>
              <a:t> </a:t>
            </a:r>
            <a:r>
              <a:rPr lang="en-US" dirty="0">
                <a:cs typeface="Calibri"/>
              </a:rPr>
              <a:t>e</a:t>
            </a:r>
            <a:r>
              <a:rPr lang="en-US" spc="-10" dirty="0">
                <a:cs typeface="Calibri"/>
              </a:rPr>
              <a:t>a</a:t>
            </a:r>
            <a:r>
              <a:rPr lang="en-US" spc="-5" dirty="0">
                <a:cs typeface="Calibri"/>
              </a:rPr>
              <a:t>t</a:t>
            </a:r>
            <a:r>
              <a:rPr lang="en-US" spc="-10" dirty="0">
                <a:cs typeface="Calibri"/>
              </a:rPr>
              <a:t> </a:t>
            </a:r>
            <a:r>
              <a:rPr lang="en-US" spc="-15" dirty="0">
                <a:cs typeface="Calibri"/>
              </a:rPr>
              <a:t>b</a:t>
            </a:r>
            <a:r>
              <a:rPr lang="en-US" spc="-5" dirty="0">
                <a:cs typeface="Calibri"/>
              </a:rPr>
              <a:t>e</a:t>
            </a:r>
            <a:r>
              <a:rPr lang="en-US" spc="-20" dirty="0">
                <a:cs typeface="Calibri"/>
              </a:rPr>
              <a:t>tt</a:t>
            </a:r>
            <a:r>
              <a:rPr lang="en-US" spc="-10" dirty="0">
                <a:cs typeface="Calibri"/>
              </a:rPr>
              <a:t>e</a:t>
            </a:r>
            <a:r>
              <a:rPr lang="en-US" spc="-97" dirty="0">
                <a:cs typeface="Calibri"/>
              </a:rPr>
              <a:t>r</a:t>
            </a:r>
            <a:r>
              <a:rPr lang="en-US" spc="-5" dirty="0">
                <a:cs typeface="Calibri"/>
              </a:rPr>
              <a:t>, </a:t>
            </a:r>
            <a:r>
              <a:rPr lang="en-US" spc="-10" dirty="0">
                <a:cs typeface="Calibri"/>
              </a:rPr>
              <a:t>and</a:t>
            </a:r>
            <a:r>
              <a:rPr lang="en-US" spc="5" dirty="0">
                <a:cs typeface="Calibri"/>
              </a:rPr>
              <a:t> </a:t>
            </a:r>
            <a:r>
              <a:rPr lang="en-US" spc="-5" dirty="0">
                <a:cs typeface="Calibri"/>
              </a:rPr>
              <a:t>s</a:t>
            </a:r>
            <a:r>
              <a:rPr lang="en-US" spc="-31" dirty="0">
                <a:cs typeface="Calibri"/>
              </a:rPr>
              <a:t>a</a:t>
            </a:r>
            <a:r>
              <a:rPr lang="en-US" spc="-10" dirty="0">
                <a:cs typeface="Calibri"/>
              </a:rPr>
              <a:t>v</a:t>
            </a:r>
            <a:r>
              <a:rPr lang="en-US" dirty="0">
                <a:cs typeface="Calibri"/>
              </a:rPr>
              <a:t>e</a:t>
            </a:r>
            <a:r>
              <a:rPr lang="en-US" spc="-10" dirty="0">
                <a:cs typeface="Calibri"/>
              </a:rPr>
              <a:t> </a:t>
            </a:r>
            <a:r>
              <a:rPr lang="en-US" dirty="0">
                <a:cs typeface="Calibri"/>
              </a:rPr>
              <a:t>time</a:t>
            </a:r>
            <a:r>
              <a:rPr lang="en-US" spc="-15" dirty="0">
                <a:cs typeface="Calibri"/>
              </a:rPr>
              <a:t> </a:t>
            </a:r>
            <a:r>
              <a:rPr lang="en-US" spc="-10" dirty="0">
                <a:cs typeface="Calibri"/>
              </a:rPr>
              <a:t>and</a:t>
            </a:r>
            <a:r>
              <a:rPr lang="en-US" spc="-5" dirty="0">
                <a:cs typeface="Calibri"/>
              </a:rPr>
              <a:t> mon</a:t>
            </a:r>
            <a:r>
              <a:rPr lang="en-US" spc="-10" dirty="0">
                <a:cs typeface="Calibri"/>
              </a:rPr>
              <a:t>e</a:t>
            </a:r>
            <a:r>
              <a:rPr lang="en-US" spc="-81" dirty="0">
                <a:cs typeface="Calibri"/>
              </a:rPr>
              <a:t>y</a:t>
            </a:r>
            <a:r>
              <a:rPr lang="en-US" dirty="0">
                <a:cs typeface="Calibri"/>
              </a:rPr>
              <a:t>.</a:t>
            </a:r>
          </a:p>
          <a:p>
            <a:pPr>
              <a:spcBef>
                <a:spcPts val="2"/>
              </a:spcBef>
            </a:pPr>
            <a:endParaRPr lang="en-US" sz="1300" dirty="0">
              <a:latin typeface="Times New Roman"/>
              <a:cs typeface="Times New Roman"/>
            </a:endParaRPr>
          </a:p>
          <a:p>
            <a:pPr marL="12940" marR="29115"/>
            <a:r>
              <a:rPr lang="en-US" spc="-15" dirty="0">
                <a:solidFill>
                  <a:srgbClr val="FF0000"/>
                </a:solidFill>
                <a:cs typeface="Calibri"/>
              </a:rPr>
              <a:t>Thi</a:t>
            </a:r>
            <a:r>
              <a:rPr lang="en-US" spc="-5" dirty="0">
                <a:solidFill>
                  <a:srgbClr val="FF0000"/>
                </a:solidFill>
                <a:cs typeface="Calibri"/>
              </a:rPr>
              <a:t>s</a:t>
            </a:r>
            <a:r>
              <a:rPr lang="en-US" spc="15" dirty="0">
                <a:solidFill>
                  <a:srgbClr val="FF0000"/>
                </a:solidFill>
                <a:cs typeface="Calibri"/>
              </a:rPr>
              <a:t> </a:t>
            </a:r>
            <a:r>
              <a:rPr lang="en-US" spc="-20" dirty="0">
                <a:solidFill>
                  <a:srgbClr val="FF0000"/>
                </a:solidFill>
                <a:cs typeface="Calibri"/>
              </a:rPr>
              <a:t>s</a:t>
            </a:r>
            <a:r>
              <a:rPr lang="en-US" spc="-10" dirty="0">
                <a:solidFill>
                  <a:srgbClr val="FF0000"/>
                </a:solidFill>
                <a:cs typeface="Calibri"/>
              </a:rPr>
              <a:t>t</a:t>
            </a:r>
            <a:r>
              <a:rPr lang="en-US" spc="-31" dirty="0">
                <a:solidFill>
                  <a:srgbClr val="FF0000"/>
                </a:solidFill>
                <a:cs typeface="Calibri"/>
              </a:rPr>
              <a:t>r</a:t>
            </a:r>
            <a:r>
              <a:rPr lang="en-US" spc="-20" dirty="0">
                <a:solidFill>
                  <a:srgbClr val="FF0000"/>
                </a:solidFill>
                <a:cs typeface="Calibri"/>
              </a:rPr>
              <a:t>a</a:t>
            </a:r>
            <a:r>
              <a:rPr lang="en-US" spc="-15" dirty="0">
                <a:solidFill>
                  <a:srgbClr val="FF0000"/>
                </a:solidFill>
                <a:cs typeface="Calibri"/>
              </a:rPr>
              <a:t>t</a:t>
            </a:r>
            <a:r>
              <a:rPr lang="en-US" spc="-5" dirty="0">
                <a:solidFill>
                  <a:srgbClr val="FF0000"/>
                </a:solidFill>
                <a:cs typeface="Calibri"/>
              </a:rPr>
              <a:t>e</a:t>
            </a:r>
            <a:r>
              <a:rPr lang="en-US" dirty="0">
                <a:solidFill>
                  <a:srgbClr val="FF0000"/>
                </a:solidFill>
                <a:cs typeface="Calibri"/>
              </a:rPr>
              <a:t>g</a:t>
            </a:r>
            <a:r>
              <a:rPr lang="en-US" spc="-10" dirty="0">
                <a:solidFill>
                  <a:srgbClr val="FF0000"/>
                </a:solidFill>
                <a:cs typeface="Calibri"/>
              </a:rPr>
              <a:t>y </a:t>
            </a:r>
            <a:r>
              <a:rPr lang="en-US" spc="-5" dirty="0">
                <a:solidFill>
                  <a:srgbClr val="FF0000"/>
                </a:solidFill>
                <a:cs typeface="Calibri"/>
              </a:rPr>
              <a:t>also</a:t>
            </a:r>
            <a:r>
              <a:rPr lang="en-US" spc="-10" dirty="0">
                <a:solidFill>
                  <a:srgbClr val="FF0000"/>
                </a:solidFill>
                <a:cs typeface="Calibri"/>
              </a:rPr>
              <a:t> </a:t>
            </a:r>
            <a:r>
              <a:rPr lang="en-US" spc="-25" dirty="0">
                <a:solidFill>
                  <a:srgbClr val="FF0000"/>
                </a:solidFill>
                <a:cs typeface="Calibri"/>
              </a:rPr>
              <a:t>f</a:t>
            </a:r>
            <a:r>
              <a:rPr lang="en-US" dirty="0">
                <a:solidFill>
                  <a:srgbClr val="FF0000"/>
                </a:solidFill>
                <a:cs typeface="Calibri"/>
              </a:rPr>
              <a:t>oc</a:t>
            </a:r>
            <a:r>
              <a:rPr lang="en-US" spc="-15" dirty="0">
                <a:solidFill>
                  <a:srgbClr val="FF0000"/>
                </a:solidFill>
                <a:cs typeface="Calibri"/>
              </a:rPr>
              <a:t>u</a:t>
            </a:r>
            <a:r>
              <a:rPr lang="en-US" spc="-5" dirty="0">
                <a:solidFill>
                  <a:srgbClr val="FF0000"/>
                </a:solidFill>
                <a:cs typeface="Calibri"/>
              </a:rPr>
              <a:t>s</a:t>
            </a:r>
            <a:r>
              <a:rPr lang="en-US" dirty="0">
                <a:solidFill>
                  <a:srgbClr val="FF0000"/>
                </a:solidFill>
                <a:cs typeface="Calibri"/>
              </a:rPr>
              <a:t>e</a:t>
            </a:r>
            <a:r>
              <a:rPr lang="en-US" spc="-5" dirty="0">
                <a:solidFill>
                  <a:srgbClr val="FF0000"/>
                </a:solidFill>
                <a:cs typeface="Calibri"/>
              </a:rPr>
              <a:t>s</a:t>
            </a:r>
            <a:r>
              <a:rPr lang="en-US" spc="-15" dirty="0">
                <a:solidFill>
                  <a:srgbClr val="FF0000"/>
                </a:solidFill>
                <a:cs typeface="Calibri"/>
              </a:rPr>
              <a:t> </a:t>
            </a:r>
            <a:r>
              <a:rPr lang="en-US" spc="-10" dirty="0">
                <a:solidFill>
                  <a:srgbClr val="FF0000"/>
                </a:solidFill>
                <a:cs typeface="Calibri"/>
              </a:rPr>
              <a:t>on</a:t>
            </a:r>
            <a:r>
              <a:rPr lang="en-US" spc="10" dirty="0">
                <a:solidFill>
                  <a:srgbClr val="FF0000"/>
                </a:solidFill>
                <a:cs typeface="Calibri"/>
              </a:rPr>
              <a:t> </a:t>
            </a:r>
            <a:r>
              <a:rPr lang="en-US" spc="-15" dirty="0">
                <a:solidFill>
                  <a:srgbClr val="FF0000"/>
                </a:solidFill>
                <a:cs typeface="Calibri"/>
              </a:rPr>
              <a:t>buyin</a:t>
            </a:r>
            <a:r>
              <a:rPr lang="en-US" spc="-10" dirty="0">
                <a:solidFill>
                  <a:srgbClr val="FF0000"/>
                </a:solidFill>
                <a:cs typeface="Calibri"/>
              </a:rPr>
              <a:t>g</a:t>
            </a:r>
            <a:r>
              <a:rPr lang="en-US" spc="25" dirty="0">
                <a:solidFill>
                  <a:srgbClr val="FF0000"/>
                </a:solidFill>
                <a:cs typeface="Calibri"/>
              </a:rPr>
              <a:t> </a:t>
            </a:r>
            <a:r>
              <a:rPr lang="en-US" spc="-10" dirty="0">
                <a:solidFill>
                  <a:srgbClr val="FF0000"/>
                </a:solidFill>
                <a:cs typeface="Calibri"/>
              </a:rPr>
              <a:t>only</a:t>
            </a:r>
            <a:r>
              <a:rPr lang="en-US" spc="10" dirty="0">
                <a:solidFill>
                  <a:srgbClr val="FF0000"/>
                </a:solidFill>
                <a:cs typeface="Calibri"/>
              </a:rPr>
              <a:t> </a:t>
            </a:r>
            <a:r>
              <a:rPr lang="en-US" spc="-15" dirty="0">
                <a:solidFill>
                  <a:srgbClr val="FF0000"/>
                </a:solidFill>
                <a:cs typeface="Calibri"/>
              </a:rPr>
              <a:t>th</a:t>
            </a:r>
            <a:r>
              <a:rPr lang="en-US" spc="-10" dirty="0">
                <a:solidFill>
                  <a:srgbClr val="FF0000"/>
                </a:solidFill>
                <a:cs typeface="Calibri"/>
              </a:rPr>
              <a:t>e</a:t>
            </a:r>
            <a:r>
              <a:rPr lang="en-US" spc="5" dirty="0">
                <a:solidFill>
                  <a:srgbClr val="FF0000"/>
                </a:solidFill>
                <a:cs typeface="Calibri"/>
              </a:rPr>
              <a:t> </a:t>
            </a:r>
            <a:r>
              <a:rPr lang="en-US" spc="-15" dirty="0">
                <a:solidFill>
                  <a:srgbClr val="FF0000"/>
                </a:solidFill>
                <a:cs typeface="Calibri"/>
              </a:rPr>
              <a:t>qua</a:t>
            </a:r>
            <a:r>
              <a:rPr lang="en-US" spc="-25" dirty="0">
                <a:solidFill>
                  <a:srgbClr val="FF0000"/>
                </a:solidFill>
                <a:cs typeface="Calibri"/>
              </a:rPr>
              <a:t>n</a:t>
            </a:r>
            <a:r>
              <a:rPr lang="en-US" spc="-10" dirty="0">
                <a:solidFill>
                  <a:srgbClr val="FF0000"/>
                </a:solidFill>
                <a:cs typeface="Calibri"/>
              </a:rPr>
              <a:t>titie</a:t>
            </a:r>
            <a:r>
              <a:rPr lang="en-US" spc="-5" dirty="0">
                <a:solidFill>
                  <a:srgbClr val="FF0000"/>
                </a:solidFill>
                <a:cs typeface="Calibri"/>
              </a:rPr>
              <a:t>s</a:t>
            </a:r>
            <a:r>
              <a:rPr lang="en-US" spc="20" dirty="0">
                <a:solidFill>
                  <a:srgbClr val="FF0000"/>
                </a:solidFill>
                <a:cs typeface="Calibri"/>
              </a:rPr>
              <a:t> </a:t>
            </a:r>
            <a:r>
              <a:rPr lang="en-US" spc="-20" dirty="0">
                <a:solidFill>
                  <a:srgbClr val="FF0000"/>
                </a:solidFill>
                <a:cs typeface="Calibri"/>
              </a:rPr>
              <a:t>y</a:t>
            </a:r>
            <a:r>
              <a:rPr lang="en-US" spc="-10" dirty="0">
                <a:solidFill>
                  <a:srgbClr val="FF0000"/>
                </a:solidFill>
                <a:cs typeface="Calibri"/>
              </a:rPr>
              <a:t>ou</a:t>
            </a:r>
            <a:r>
              <a:rPr lang="en-US" dirty="0">
                <a:solidFill>
                  <a:srgbClr val="FF0000"/>
                </a:solidFill>
                <a:cs typeface="Calibri"/>
              </a:rPr>
              <a:t> need </a:t>
            </a:r>
            <a:r>
              <a:rPr lang="en-US" spc="-15" dirty="0">
                <a:solidFill>
                  <a:srgbClr val="FF0000"/>
                </a:solidFill>
                <a:cs typeface="Calibri"/>
              </a:rPr>
              <a:t>u</a:t>
            </a:r>
            <a:r>
              <a:rPr lang="en-US" spc="-25" dirty="0">
                <a:solidFill>
                  <a:srgbClr val="FF0000"/>
                </a:solidFill>
                <a:cs typeface="Calibri"/>
              </a:rPr>
              <a:t>n</a:t>
            </a:r>
            <a:r>
              <a:rPr lang="en-US" spc="-10" dirty="0">
                <a:solidFill>
                  <a:srgbClr val="FF0000"/>
                </a:solidFill>
                <a:cs typeface="Calibri"/>
              </a:rPr>
              <a:t>ti</a:t>
            </a:r>
            <a:r>
              <a:rPr lang="en-US" spc="-5" dirty="0">
                <a:solidFill>
                  <a:srgbClr val="FF0000"/>
                </a:solidFill>
                <a:cs typeface="Calibri"/>
              </a:rPr>
              <a:t>l</a:t>
            </a:r>
            <a:r>
              <a:rPr lang="en-US" spc="31" dirty="0">
                <a:solidFill>
                  <a:srgbClr val="FF0000"/>
                </a:solidFill>
                <a:cs typeface="Calibri"/>
              </a:rPr>
              <a:t> </a:t>
            </a:r>
            <a:r>
              <a:rPr lang="en-US" spc="-20" dirty="0">
                <a:solidFill>
                  <a:srgbClr val="FF0000"/>
                </a:solidFill>
                <a:cs typeface="Calibri"/>
              </a:rPr>
              <a:t>y</a:t>
            </a:r>
            <a:r>
              <a:rPr lang="en-US" spc="-15" dirty="0">
                <a:solidFill>
                  <a:srgbClr val="FF0000"/>
                </a:solidFill>
                <a:cs typeface="Calibri"/>
              </a:rPr>
              <a:t>ou</a:t>
            </a:r>
            <a:r>
              <a:rPr lang="en-US" spc="-5" dirty="0">
                <a:solidFill>
                  <a:srgbClr val="FF0000"/>
                </a:solidFill>
                <a:cs typeface="Calibri"/>
              </a:rPr>
              <a:t>r</a:t>
            </a:r>
            <a:r>
              <a:rPr lang="en-US" dirty="0">
                <a:solidFill>
                  <a:srgbClr val="FF0000"/>
                </a:solidFill>
                <a:cs typeface="Calibri"/>
              </a:rPr>
              <a:t> </a:t>
            </a:r>
            <a:r>
              <a:rPr lang="en-US" spc="-5" dirty="0">
                <a:solidFill>
                  <a:srgbClr val="FF0000"/>
                </a:solidFill>
                <a:cs typeface="Calibri"/>
              </a:rPr>
              <a:t>n</a:t>
            </a:r>
            <a:r>
              <a:rPr lang="en-US" spc="-20" dirty="0">
                <a:solidFill>
                  <a:srgbClr val="FF0000"/>
                </a:solidFill>
                <a:cs typeface="Calibri"/>
              </a:rPr>
              <a:t>e</a:t>
            </a:r>
            <a:r>
              <a:rPr lang="en-US" spc="-5" dirty="0">
                <a:solidFill>
                  <a:srgbClr val="FF0000"/>
                </a:solidFill>
                <a:cs typeface="Calibri"/>
              </a:rPr>
              <a:t>xt </a:t>
            </a:r>
            <a:r>
              <a:rPr lang="en-US" spc="-10" dirty="0">
                <a:solidFill>
                  <a:srgbClr val="FF0000"/>
                </a:solidFill>
                <a:cs typeface="Calibri"/>
              </a:rPr>
              <a:t>shopp</a:t>
            </a:r>
            <a:r>
              <a:rPr lang="en-US" dirty="0">
                <a:solidFill>
                  <a:srgbClr val="FF0000"/>
                </a:solidFill>
                <a:cs typeface="Calibri"/>
              </a:rPr>
              <a:t>i</a:t>
            </a:r>
            <a:r>
              <a:rPr lang="en-US" spc="-10" dirty="0">
                <a:solidFill>
                  <a:srgbClr val="FF0000"/>
                </a:solidFill>
                <a:cs typeface="Calibri"/>
              </a:rPr>
              <a:t>ng</a:t>
            </a:r>
            <a:r>
              <a:rPr lang="en-US" spc="31" dirty="0">
                <a:solidFill>
                  <a:srgbClr val="FF0000"/>
                </a:solidFill>
                <a:cs typeface="Calibri"/>
              </a:rPr>
              <a:t> </a:t>
            </a:r>
            <a:r>
              <a:rPr lang="en-US" spc="-10" dirty="0">
                <a:solidFill>
                  <a:srgbClr val="FF0000"/>
                </a:solidFill>
                <a:cs typeface="Calibri"/>
              </a:rPr>
              <a:t>trip</a:t>
            </a:r>
            <a:r>
              <a:rPr lang="en-US" spc="-5" dirty="0">
                <a:solidFill>
                  <a:srgbClr val="FF0000"/>
                </a:solidFill>
                <a:cs typeface="Calibri"/>
              </a:rPr>
              <a:t>.</a:t>
            </a:r>
            <a:r>
              <a:rPr lang="en-US" dirty="0">
                <a:solidFill>
                  <a:srgbClr val="FF0000"/>
                </a:solidFill>
                <a:cs typeface="Calibri"/>
              </a:rPr>
              <a:t> </a:t>
            </a:r>
            <a:r>
              <a:rPr lang="en-US" spc="15" dirty="0">
                <a:solidFill>
                  <a:srgbClr val="FF0000"/>
                </a:solidFill>
                <a:cs typeface="Calibri"/>
              </a:rPr>
              <a:t> </a:t>
            </a:r>
            <a:r>
              <a:rPr lang="en-US" spc="-5" dirty="0">
                <a:solidFill>
                  <a:srgbClr val="FF0000"/>
                </a:solidFill>
                <a:cs typeface="Calibri"/>
              </a:rPr>
              <a:t>Th</a:t>
            </a:r>
            <a:r>
              <a:rPr lang="en-US" dirty="0">
                <a:solidFill>
                  <a:srgbClr val="FF0000"/>
                </a:solidFill>
                <a:cs typeface="Calibri"/>
              </a:rPr>
              <a:t>e</a:t>
            </a:r>
            <a:r>
              <a:rPr lang="en-US" spc="10" dirty="0">
                <a:solidFill>
                  <a:srgbClr val="FF0000"/>
                </a:solidFill>
                <a:cs typeface="Calibri"/>
              </a:rPr>
              <a:t> </a:t>
            </a:r>
            <a:r>
              <a:rPr lang="en-US" spc="-15" dirty="0">
                <a:solidFill>
                  <a:srgbClr val="FF0000"/>
                </a:solidFill>
                <a:cs typeface="Calibri"/>
              </a:rPr>
              <a:t>e</a:t>
            </a:r>
            <a:r>
              <a:rPr lang="en-US" spc="-5" dirty="0">
                <a:solidFill>
                  <a:srgbClr val="FF0000"/>
                </a:solidFill>
                <a:cs typeface="Calibri"/>
              </a:rPr>
              <a:t>f</a:t>
            </a:r>
            <a:r>
              <a:rPr lang="en-US" spc="-25" dirty="0">
                <a:solidFill>
                  <a:srgbClr val="FF0000"/>
                </a:solidFill>
                <a:cs typeface="Calibri"/>
              </a:rPr>
              <a:t>f</a:t>
            </a:r>
            <a:r>
              <a:rPr lang="en-US" spc="-10" dirty="0">
                <a:solidFill>
                  <a:srgbClr val="FF0000"/>
                </a:solidFill>
                <a:cs typeface="Calibri"/>
              </a:rPr>
              <a:t>o</a:t>
            </a:r>
            <a:r>
              <a:rPr lang="en-US" spc="-5" dirty="0">
                <a:solidFill>
                  <a:srgbClr val="FF0000"/>
                </a:solidFill>
                <a:cs typeface="Calibri"/>
              </a:rPr>
              <a:t>rt </a:t>
            </a:r>
            <a:r>
              <a:rPr lang="en-US" dirty="0">
                <a:solidFill>
                  <a:srgbClr val="FF0000"/>
                </a:solidFill>
                <a:cs typeface="Calibri"/>
              </a:rPr>
              <a:t>he</a:t>
            </a:r>
            <a:r>
              <a:rPr lang="en-US" spc="-15" dirty="0">
                <a:solidFill>
                  <a:srgbClr val="FF0000"/>
                </a:solidFill>
                <a:cs typeface="Calibri"/>
              </a:rPr>
              <a:t>r</a:t>
            </a:r>
            <a:r>
              <a:rPr lang="en-US" dirty="0">
                <a:solidFill>
                  <a:srgbClr val="FF0000"/>
                </a:solidFill>
                <a:cs typeface="Calibri"/>
              </a:rPr>
              <a:t>e</a:t>
            </a:r>
            <a:r>
              <a:rPr lang="en-US" spc="-5" dirty="0">
                <a:solidFill>
                  <a:srgbClr val="FF0000"/>
                </a:solidFill>
                <a:cs typeface="Calibri"/>
              </a:rPr>
              <a:t> </a:t>
            </a:r>
            <a:r>
              <a:rPr lang="en-US" spc="-10" dirty="0">
                <a:solidFill>
                  <a:srgbClr val="FF0000"/>
                </a:solidFill>
                <a:cs typeface="Calibri"/>
              </a:rPr>
              <a:t>i</a:t>
            </a:r>
            <a:r>
              <a:rPr lang="en-US" spc="-5" dirty="0">
                <a:solidFill>
                  <a:srgbClr val="FF0000"/>
                </a:solidFill>
                <a:cs typeface="Calibri"/>
              </a:rPr>
              <a:t>s</a:t>
            </a:r>
            <a:r>
              <a:rPr lang="en-US" spc="5" dirty="0">
                <a:solidFill>
                  <a:srgbClr val="FF0000"/>
                </a:solidFill>
                <a:cs typeface="Calibri"/>
              </a:rPr>
              <a:t> </a:t>
            </a:r>
            <a:r>
              <a:rPr lang="en-US" spc="-20" dirty="0">
                <a:solidFill>
                  <a:srgbClr val="FF0000"/>
                </a:solidFill>
                <a:cs typeface="Calibri"/>
              </a:rPr>
              <a:t>t</a:t>
            </a:r>
            <a:r>
              <a:rPr lang="en-US" spc="-10" dirty="0">
                <a:solidFill>
                  <a:srgbClr val="FF0000"/>
                </a:solidFill>
                <a:cs typeface="Calibri"/>
              </a:rPr>
              <a:t>o</a:t>
            </a:r>
            <a:r>
              <a:rPr lang="en-US" spc="5" dirty="0">
                <a:solidFill>
                  <a:srgbClr val="FF0000"/>
                </a:solidFill>
                <a:cs typeface="Calibri"/>
              </a:rPr>
              <a:t> </a:t>
            </a:r>
            <a:r>
              <a:rPr lang="en-US" spc="-5" dirty="0">
                <a:solidFill>
                  <a:srgbClr val="FF0000"/>
                </a:solidFill>
                <a:cs typeface="Calibri"/>
              </a:rPr>
              <a:t>b</a:t>
            </a:r>
            <a:r>
              <a:rPr lang="en-US" dirty="0">
                <a:solidFill>
                  <a:srgbClr val="FF0000"/>
                </a:solidFill>
                <a:cs typeface="Calibri"/>
              </a:rPr>
              <a:t>e</a:t>
            </a:r>
            <a:r>
              <a:rPr lang="en-US" spc="10" dirty="0">
                <a:solidFill>
                  <a:srgbClr val="FF0000"/>
                </a:solidFill>
                <a:cs typeface="Calibri"/>
              </a:rPr>
              <a:t> </a:t>
            </a:r>
            <a:r>
              <a:rPr lang="en-US" spc="-25" dirty="0">
                <a:solidFill>
                  <a:srgbClr val="FF0000"/>
                </a:solidFill>
                <a:cs typeface="Calibri"/>
              </a:rPr>
              <a:t>aw</a:t>
            </a:r>
            <a:r>
              <a:rPr lang="en-US" spc="-10" dirty="0">
                <a:solidFill>
                  <a:srgbClr val="FF0000"/>
                </a:solidFill>
                <a:cs typeface="Calibri"/>
              </a:rPr>
              <a:t>a</a:t>
            </a:r>
            <a:r>
              <a:rPr lang="en-US" spc="-15" dirty="0">
                <a:solidFill>
                  <a:srgbClr val="FF0000"/>
                </a:solidFill>
                <a:cs typeface="Calibri"/>
              </a:rPr>
              <a:t>r</a:t>
            </a:r>
            <a:r>
              <a:rPr lang="en-US" dirty="0">
                <a:solidFill>
                  <a:srgbClr val="FF0000"/>
                </a:solidFill>
                <a:cs typeface="Calibri"/>
              </a:rPr>
              <a:t>e</a:t>
            </a:r>
            <a:r>
              <a:rPr lang="en-US" spc="-15" dirty="0">
                <a:solidFill>
                  <a:srgbClr val="FF0000"/>
                </a:solidFill>
                <a:cs typeface="Calibri"/>
              </a:rPr>
              <a:t> </a:t>
            </a:r>
            <a:r>
              <a:rPr lang="en-US" spc="-10" dirty="0">
                <a:solidFill>
                  <a:srgbClr val="FF0000"/>
                </a:solidFill>
                <a:cs typeface="Calibri"/>
              </a:rPr>
              <a:t>when</a:t>
            </a:r>
            <a:r>
              <a:rPr lang="en-US" spc="15" dirty="0">
                <a:solidFill>
                  <a:srgbClr val="FF0000"/>
                </a:solidFill>
                <a:cs typeface="Calibri"/>
              </a:rPr>
              <a:t> </a:t>
            </a:r>
            <a:r>
              <a:rPr lang="en-US" spc="-20" dirty="0">
                <a:solidFill>
                  <a:srgbClr val="FF0000"/>
                </a:solidFill>
                <a:cs typeface="Calibri"/>
              </a:rPr>
              <a:t>y</a:t>
            </a:r>
            <a:r>
              <a:rPr lang="en-US" spc="-10" dirty="0">
                <a:solidFill>
                  <a:srgbClr val="FF0000"/>
                </a:solidFill>
                <a:cs typeface="Calibri"/>
              </a:rPr>
              <a:t>ou</a:t>
            </a:r>
            <a:r>
              <a:rPr lang="en-US" dirty="0">
                <a:solidFill>
                  <a:srgbClr val="FF0000"/>
                </a:solidFill>
                <a:cs typeface="Calibri"/>
              </a:rPr>
              <a:t> a</a:t>
            </a:r>
            <a:r>
              <a:rPr lang="en-US" spc="-15" dirty="0">
                <a:solidFill>
                  <a:srgbClr val="FF0000"/>
                </a:solidFill>
                <a:cs typeface="Calibri"/>
              </a:rPr>
              <a:t>r</a:t>
            </a:r>
            <a:r>
              <a:rPr lang="en-US" dirty="0">
                <a:solidFill>
                  <a:srgbClr val="FF0000"/>
                </a:solidFill>
                <a:cs typeface="Calibri"/>
              </a:rPr>
              <a:t>e</a:t>
            </a:r>
            <a:r>
              <a:rPr lang="en-US" spc="-15" dirty="0">
                <a:solidFill>
                  <a:srgbClr val="FF0000"/>
                </a:solidFill>
                <a:cs typeface="Calibri"/>
              </a:rPr>
              <a:t> </a:t>
            </a:r>
            <a:r>
              <a:rPr lang="en-US" spc="-10" dirty="0">
                <a:solidFill>
                  <a:srgbClr val="FF0000"/>
                </a:solidFill>
                <a:cs typeface="Calibri"/>
              </a:rPr>
              <a:t>shopp</a:t>
            </a:r>
            <a:r>
              <a:rPr lang="en-US" dirty="0">
                <a:solidFill>
                  <a:srgbClr val="FF0000"/>
                </a:solidFill>
                <a:cs typeface="Calibri"/>
              </a:rPr>
              <a:t>i</a:t>
            </a:r>
            <a:r>
              <a:rPr lang="en-US" spc="-10" dirty="0">
                <a:solidFill>
                  <a:srgbClr val="FF0000"/>
                </a:solidFill>
                <a:cs typeface="Calibri"/>
              </a:rPr>
              <a:t>ng</a:t>
            </a:r>
            <a:r>
              <a:rPr lang="en-US" spc="31" dirty="0">
                <a:solidFill>
                  <a:srgbClr val="FF0000"/>
                </a:solidFill>
                <a:cs typeface="Calibri"/>
              </a:rPr>
              <a:t> </a:t>
            </a:r>
            <a:r>
              <a:rPr lang="en-US" spc="-10" dirty="0">
                <a:solidFill>
                  <a:srgbClr val="FF0000"/>
                </a:solidFill>
                <a:cs typeface="Calibri"/>
              </a:rPr>
              <a:t>how</a:t>
            </a:r>
            <a:r>
              <a:rPr lang="en-US" spc="15" dirty="0">
                <a:solidFill>
                  <a:srgbClr val="FF0000"/>
                </a:solidFill>
                <a:cs typeface="Calibri"/>
              </a:rPr>
              <a:t> </a:t>
            </a:r>
            <a:r>
              <a:rPr lang="en-US" dirty="0">
                <a:solidFill>
                  <a:srgbClr val="FF0000"/>
                </a:solidFill>
                <a:cs typeface="Calibri"/>
              </a:rPr>
              <a:t>much</a:t>
            </a:r>
            <a:r>
              <a:rPr lang="en-US" spc="5" dirty="0">
                <a:solidFill>
                  <a:srgbClr val="FF0000"/>
                </a:solidFill>
                <a:cs typeface="Calibri"/>
              </a:rPr>
              <a:t> </a:t>
            </a:r>
            <a:r>
              <a:rPr lang="en-US" spc="-20" dirty="0">
                <a:solidFill>
                  <a:srgbClr val="FF0000"/>
                </a:solidFill>
                <a:cs typeface="Calibri"/>
              </a:rPr>
              <a:t>y</a:t>
            </a:r>
            <a:r>
              <a:rPr lang="en-US" spc="-10" dirty="0">
                <a:solidFill>
                  <a:srgbClr val="FF0000"/>
                </a:solidFill>
                <a:cs typeface="Calibri"/>
              </a:rPr>
              <a:t>ou</a:t>
            </a:r>
            <a:r>
              <a:rPr lang="en-US" dirty="0">
                <a:solidFill>
                  <a:srgbClr val="FF0000"/>
                </a:solidFill>
                <a:cs typeface="Calibri"/>
              </a:rPr>
              <a:t> a</a:t>
            </a:r>
            <a:r>
              <a:rPr lang="en-US" spc="-15" dirty="0">
                <a:solidFill>
                  <a:srgbClr val="FF0000"/>
                </a:solidFill>
                <a:cs typeface="Calibri"/>
              </a:rPr>
              <a:t>r</a:t>
            </a:r>
            <a:r>
              <a:rPr lang="en-US" dirty="0">
                <a:solidFill>
                  <a:srgbClr val="FF0000"/>
                </a:solidFill>
                <a:cs typeface="Calibri"/>
              </a:rPr>
              <a:t>e </a:t>
            </a:r>
            <a:r>
              <a:rPr lang="en-US" spc="-15" dirty="0">
                <a:solidFill>
                  <a:srgbClr val="FF0000"/>
                </a:solidFill>
                <a:cs typeface="Calibri"/>
              </a:rPr>
              <a:t>pu</a:t>
            </a:r>
            <a:r>
              <a:rPr lang="en-US" spc="-20" dirty="0">
                <a:solidFill>
                  <a:srgbClr val="FF0000"/>
                </a:solidFill>
                <a:cs typeface="Calibri"/>
              </a:rPr>
              <a:t>t</a:t>
            </a:r>
            <a:r>
              <a:rPr lang="en-US" spc="-10" dirty="0">
                <a:solidFill>
                  <a:srgbClr val="FF0000"/>
                </a:solidFill>
                <a:cs typeface="Calibri"/>
              </a:rPr>
              <a:t>ting</a:t>
            </a:r>
            <a:r>
              <a:rPr lang="en-US" spc="31" dirty="0">
                <a:solidFill>
                  <a:srgbClr val="FF0000"/>
                </a:solidFill>
                <a:cs typeface="Calibri"/>
              </a:rPr>
              <a:t> </a:t>
            </a:r>
            <a:r>
              <a:rPr lang="en-US" spc="-10" dirty="0">
                <a:solidFill>
                  <a:srgbClr val="FF0000"/>
                </a:solidFill>
                <a:cs typeface="Calibri"/>
              </a:rPr>
              <a:t>in</a:t>
            </a:r>
            <a:r>
              <a:rPr lang="en-US" spc="10" dirty="0">
                <a:solidFill>
                  <a:srgbClr val="FF0000"/>
                </a:solidFill>
                <a:cs typeface="Calibri"/>
              </a:rPr>
              <a:t> </a:t>
            </a:r>
            <a:r>
              <a:rPr lang="en-US" spc="-20" dirty="0">
                <a:solidFill>
                  <a:srgbClr val="FF0000"/>
                </a:solidFill>
                <a:cs typeface="Calibri"/>
              </a:rPr>
              <a:t>y</a:t>
            </a:r>
            <a:r>
              <a:rPr lang="en-US" spc="-10" dirty="0">
                <a:solidFill>
                  <a:srgbClr val="FF0000"/>
                </a:solidFill>
                <a:cs typeface="Calibri"/>
              </a:rPr>
              <a:t>o</a:t>
            </a:r>
            <a:r>
              <a:rPr lang="en-US" spc="-15" dirty="0">
                <a:solidFill>
                  <a:srgbClr val="FF0000"/>
                </a:solidFill>
                <a:cs typeface="Calibri"/>
              </a:rPr>
              <a:t>u</a:t>
            </a:r>
            <a:r>
              <a:rPr lang="en-US" dirty="0">
                <a:solidFill>
                  <a:srgbClr val="FF0000"/>
                </a:solidFill>
                <a:cs typeface="Calibri"/>
              </a:rPr>
              <a:t>r </a:t>
            </a:r>
            <a:r>
              <a:rPr lang="en-US" spc="-5" dirty="0">
                <a:solidFill>
                  <a:srgbClr val="FF0000"/>
                </a:solidFill>
                <a:cs typeface="Calibri"/>
              </a:rPr>
              <a:t>car</a:t>
            </a:r>
            <a:r>
              <a:rPr lang="en-US" dirty="0">
                <a:solidFill>
                  <a:srgbClr val="FF0000"/>
                </a:solidFill>
                <a:cs typeface="Calibri"/>
              </a:rPr>
              <a:t>t</a:t>
            </a:r>
            <a:r>
              <a:rPr lang="en-US" spc="-15" dirty="0">
                <a:solidFill>
                  <a:srgbClr val="FF0000"/>
                </a:solidFill>
                <a:cs typeface="Calibri"/>
              </a:rPr>
              <a:t> </a:t>
            </a:r>
            <a:r>
              <a:rPr lang="en-US" spc="-31" dirty="0">
                <a:solidFill>
                  <a:srgbClr val="FF0000"/>
                </a:solidFill>
                <a:cs typeface="Calibri"/>
              </a:rPr>
              <a:t>r</a:t>
            </a:r>
            <a:r>
              <a:rPr lang="en-US" spc="-10" dirty="0">
                <a:solidFill>
                  <a:srgbClr val="FF0000"/>
                </a:solidFill>
                <a:cs typeface="Calibri"/>
              </a:rPr>
              <a:t>a</a:t>
            </a:r>
            <a:r>
              <a:rPr lang="en-US" spc="-15" dirty="0">
                <a:solidFill>
                  <a:srgbClr val="FF0000"/>
                </a:solidFill>
                <a:cs typeface="Calibri"/>
              </a:rPr>
              <a:t>th</a:t>
            </a:r>
            <a:r>
              <a:rPr lang="en-US" dirty="0">
                <a:solidFill>
                  <a:srgbClr val="FF0000"/>
                </a:solidFill>
                <a:cs typeface="Calibri"/>
              </a:rPr>
              <a:t>er</a:t>
            </a:r>
            <a:r>
              <a:rPr lang="en-US" spc="-5" dirty="0">
                <a:solidFill>
                  <a:srgbClr val="FF0000"/>
                </a:solidFill>
                <a:cs typeface="Calibri"/>
              </a:rPr>
              <a:t> </a:t>
            </a:r>
            <a:r>
              <a:rPr lang="en-US" spc="-10" dirty="0">
                <a:solidFill>
                  <a:srgbClr val="FF0000"/>
                </a:solidFill>
                <a:cs typeface="Calibri"/>
              </a:rPr>
              <a:t>than</a:t>
            </a:r>
            <a:r>
              <a:rPr lang="en-US" spc="5" dirty="0">
                <a:solidFill>
                  <a:srgbClr val="FF0000"/>
                </a:solidFill>
                <a:cs typeface="Calibri"/>
              </a:rPr>
              <a:t> </a:t>
            </a:r>
            <a:r>
              <a:rPr lang="en-US" spc="-15" dirty="0">
                <a:solidFill>
                  <a:srgbClr val="FF0000"/>
                </a:solidFill>
                <a:cs typeface="Calibri"/>
              </a:rPr>
              <a:t>bein</a:t>
            </a:r>
            <a:r>
              <a:rPr lang="en-US" spc="-10" dirty="0">
                <a:solidFill>
                  <a:srgbClr val="FF0000"/>
                </a:solidFill>
                <a:cs typeface="Calibri"/>
              </a:rPr>
              <a:t>g</a:t>
            </a:r>
            <a:r>
              <a:rPr lang="en-US" spc="20" dirty="0">
                <a:solidFill>
                  <a:srgbClr val="FF0000"/>
                </a:solidFill>
                <a:cs typeface="Calibri"/>
              </a:rPr>
              <a:t> </a:t>
            </a:r>
            <a:r>
              <a:rPr lang="en-US" spc="-10" dirty="0">
                <a:solidFill>
                  <a:srgbClr val="FF0000"/>
                </a:solidFill>
                <a:cs typeface="Calibri"/>
              </a:rPr>
              <a:t>on</a:t>
            </a:r>
            <a:r>
              <a:rPr lang="en-US" spc="10" dirty="0">
                <a:solidFill>
                  <a:srgbClr val="FF0000"/>
                </a:solidFill>
                <a:cs typeface="Calibri"/>
              </a:rPr>
              <a:t> </a:t>
            </a:r>
            <a:r>
              <a:rPr lang="en-US" spc="-10" dirty="0">
                <a:solidFill>
                  <a:srgbClr val="FF0000"/>
                </a:solidFill>
                <a:cs typeface="Calibri"/>
              </a:rPr>
              <a:t>au</a:t>
            </a:r>
            <a:r>
              <a:rPr lang="en-US" spc="-20" dirty="0">
                <a:solidFill>
                  <a:srgbClr val="FF0000"/>
                </a:solidFill>
                <a:cs typeface="Calibri"/>
              </a:rPr>
              <a:t>t</a:t>
            </a:r>
            <a:r>
              <a:rPr lang="en-US" spc="-5" dirty="0">
                <a:solidFill>
                  <a:srgbClr val="FF0000"/>
                </a:solidFill>
                <a:cs typeface="Calibri"/>
              </a:rPr>
              <a:t>opilot</a:t>
            </a:r>
            <a:r>
              <a:rPr lang="en-US" spc="15" dirty="0">
                <a:solidFill>
                  <a:srgbClr val="FF0000"/>
                </a:solidFill>
                <a:cs typeface="Calibri"/>
              </a:rPr>
              <a:t> </a:t>
            </a:r>
            <a:r>
              <a:rPr lang="en-US" spc="-10" dirty="0">
                <a:solidFill>
                  <a:srgbClr val="FF0000"/>
                </a:solidFill>
                <a:cs typeface="Calibri"/>
              </a:rPr>
              <a:t>when</a:t>
            </a:r>
            <a:r>
              <a:rPr lang="en-US" spc="15" dirty="0">
                <a:solidFill>
                  <a:srgbClr val="FF0000"/>
                </a:solidFill>
                <a:cs typeface="Calibri"/>
              </a:rPr>
              <a:t> </a:t>
            </a:r>
            <a:r>
              <a:rPr lang="en-US" spc="-10" dirty="0">
                <a:solidFill>
                  <a:srgbClr val="FF0000"/>
                </a:solidFill>
                <a:cs typeface="Calibri"/>
              </a:rPr>
              <a:t>shopp</a:t>
            </a:r>
            <a:r>
              <a:rPr lang="en-US" dirty="0">
                <a:solidFill>
                  <a:srgbClr val="FF0000"/>
                </a:solidFill>
                <a:cs typeface="Calibri"/>
              </a:rPr>
              <a:t>i</a:t>
            </a:r>
            <a:r>
              <a:rPr lang="en-US" spc="-10" dirty="0">
                <a:solidFill>
                  <a:srgbClr val="FF0000"/>
                </a:solidFill>
                <a:cs typeface="Calibri"/>
              </a:rPr>
              <a:t>n</a:t>
            </a:r>
            <a:r>
              <a:rPr lang="en-US" spc="-5" dirty="0">
                <a:solidFill>
                  <a:srgbClr val="FF0000"/>
                </a:solidFill>
                <a:cs typeface="Calibri"/>
              </a:rPr>
              <a:t>g</a:t>
            </a:r>
            <a:r>
              <a:rPr lang="en-US" dirty="0">
                <a:solidFill>
                  <a:srgbClr val="FF0000"/>
                </a:solidFill>
                <a:cs typeface="Calibri"/>
              </a:rPr>
              <a:t>. </a:t>
            </a:r>
            <a:r>
              <a:rPr lang="en-US" spc="25" dirty="0">
                <a:solidFill>
                  <a:srgbClr val="FF0000"/>
                </a:solidFill>
                <a:cs typeface="Calibri"/>
              </a:rPr>
              <a:t> </a:t>
            </a:r>
            <a:r>
              <a:rPr lang="en-US" spc="-25" dirty="0">
                <a:solidFill>
                  <a:srgbClr val="FF0000"/>
                </a:solidFill>
                <a:cs typeface="Calibri"/>
              </a:rPr>
              <a:t>B</a:t>
            </a:r>
            <a:r>
              <a:rPr lang="en-US" spc="-10" dirty="0">
                <a:solidFill>
                  <a:srgbClr val="FF0000"/>
                </a:solidFill>
                <a:cs typeface="Calibri"/>
              </a:rPr>
              <a:t>y</a:t>
            </a:r>
            <a:r>
              <a:rPr lang="en-US" spc="5" dirty="0">
                <a:solidFill>
                  <a:srgbClr val="FF0000"/>
                </a:solidFill>
                <a:cs typeface="Calibri"/>
              </a:rPr>
              <a:t> </a:t>
            </a:r>
            <a:r>
              <a:rPr lang="en-US" spc="-15" dirty="0">
                <a:solidFill>
                  <a:srgbClr val="FF0000"/>
                </a:solidFill>
                <a:cs typeface="Calibri"/>
              </a:rPr>
              <a:t>buyin</a:t>
            </a:r>
            <a:r>
              <a:rPr lang="en-US" spc="-10" dirty="0">
                <a:solidFill>
                  <a:srgbClr val="FF0000"/>
                </a:solidFill>
                <a:cs typeface="Calibri"/>
              </a:rPr>
              <a:t>g</a:t>
            </a:r>
            <a:r>
              <a:rPr lang="en-US" spc="25" dirty="0">
                <a:solidFill>
                  <a:srgbClr val="FF0000"/>
                </a:solidFill>
                <a:cs typeface="Calibri"/>
              </a:rPr>
              <a:t> </a:t>
            </a:r>
            <a:r>
              <a:rPr lang="en-US" spc="-15" dirty="0">
                <a:solidFill>
                  <a:srgbClr val="FF0000"/>
                </a:solidFill>
                <a:cs typeface="Calibri"/>
              </a:rPr>
              <a:t>n</a:t>
            </a:r>
            <a:r>
              <a:rPr lang="en-US" spc="-10" dirty="0">
                <a:solidFill>
                  <a:srgbClr val="FF0000"/>
                </a:solidFill>
                <a:cs typeface="Calibri"/>
              </a:rPr>
              <a:t>o</a:t>
            </a:r>
            <a:r>
              <a:rPr lang="en-US" spc="10" dirty="0">
                <a:solidFill>
                  <a:srgbClr val="FF0000"/>
                </a:solidFill>
                <a:cs typeface="Calibri"/>
              </a:rPr>
              <a:t> </a:t>
            </a:r>
            <a:r>
              <a:rPr lang="en-US" dirty="0">
                <a:solidFill>
                  <a:srgbClr val="FF0000"/>
                </a:solidFill>
                <a:cs typeface="Calibri"/>
              </a:rPr>
              <a:t>mo</a:t>
            </a:r>
            <a:r>
              <a:rPr lang="en-US" spc="-15" dirty="0">
                <a:solidFill>
                  <a:srgbClr val="FF0000"/>
                </a:solidFill>
                <a:cs typeface="Calibri"/>
              </a:rPr>
              <a:t>r</a:t>
            </a:r>
            <a:r>
              <a:rPr lang="en-US" dirty="0">
                <a:solidFill>
                  <a:srgbClr val="FF0000"/>
                </a:solidFill>
                <a:cs typeface="Calibri"/>
              </a:rPr>
              <a:t>e </a:t>
            </a:r>
            <a:r>
              <a:rPr lang="en-US" spc="-10" dirty="0">
                <a:solidFill>
                  <a:srgbClr val="FF0000"/>
                </a:solidFill>
                <a:cs typeface="Calibri"/>
              </a:rPr>
              <a:t>than</a:t>
            </a:r>
            <a:r>
              <a:rPr lang="en-US" spc="5" dirty="0">
                <a:solidFill>
                  <a:srgbClr val="FF0000"/>
                </a:solidFill>
                <a:cs typeface="Calibri"/>
              </a:rPr>
              <a:t> </a:t>
            </a:r>
            <a:r>
              <a:rPr lang="en-US" spc="-15" dirty="0">
                <a:solidFill>
                  <a:srgbClr val="FF0000"/>
                </a:solidFill>
                <a:cs typeface="Calibri"/>
              </a:rPr>
              <a:t>wh</a:t>
            </a:r>
            <a:r>
              <a:rPr lang="en-US" spc="-20" dirty="0">
                <a:solidFill>
                  <a:srgbClr val="FF0000"/>
                </a:solidFill>
                <a:cs typeface="Calibri"/>
              </a:rPr>
              <a:t>a</a:t>
            </a:r>
            <a:r>
              <a:rPr lang="en-US" spc="-5" dirty="0">
                <a:solidFill>
                  <a:srgbClr val="FF0000"/>
                </a:solidFill>
                <a:cs typeface="Calibri"/>
              </a:rPr>
              <a:t>t</a:t>
            </a:r>
            <a:r>
              <a:rPr lang="en-US" spc="5" dirty="0">
                <a:solidFill>
                  <a:srgbClr val="FF0000"/>
                </a:solidFill>
                <a:cs typeface="Calibri"/>
              </a:rPr>
              <a:t> </a:t>
            </a:r>
            <a:r>
              <a:rPr lang="en-US" spc="-20" dirty="0">
                <a:solidFill>
                  <a:srgbClr val="FF0000"/>
                </a:solidFill>
                <a:cs typeface="Calibri"/>
              </a:rPr>
              <a:t>y</a:t>
            </a:r>
            <a:r>
              <a:rPr lang="en-US" spc="-10" dirty="0">
                <a:solidFill>
                  <a:srgbClr val="FF0000"/>
                </a:solidFill>
                <a:cs typeface="Calibri"/>
              </a:rPr>
              <a:t>ou</a:t>
            </a:r>
            <a:r>
              <a:rPr lang="en-US" dirty="0">
                <a:solidFill>
                  <a:srgbClr val="FF0000"/>
                </a:solidFill>
                <a:cs typeface="Calibri"/>
              </a:rPr>
              <a:t> </a:t>
            </a:r>
            <a:r>
              <a:rPr lang="en-US" spc="-20" dirty="0">
                <a:solidFill>
                  <a:srgbClr val="FF0000"/>
                </a:solidFill>
                <a:cs typeface="Calibri"/>
              </a:rPr>
              <a:t>e</a:t>
            </a:r>
            <a:r>
              <a:rPr lang="en-US" dirty="0">
                <a:solidFill>
                  <a:srgbClr val="FF0000"/>
                </a:solidFill>
                <a:cs typeface="Calibri"/>
              </a:rPr>
              <a:t>x</a:t>
            </a:r>
            <a:r>
              <a:rPr lang="en-US" spc="-15" dirty="0">
                <a:solidFill>
                  <a:srgbClr val="FF0000"/>
                </a:solidFill>
                <a:cs typeface="Calibri"/>
              </a:rPr>
              <a:t>p</a:t>
            </a:r>
            <a:r>
              <a:rPr lang="en-US" dirty="0">
                <a:solidFill>
                  <a:srgbClr val="FF0000"/>
                </a:solidFill>
                <a:cs typeface="Calibri"/>
              </a:rPr>
              <a:t>ec</a:t>
            </a:r>
            <a:r>
              <a:rPr lang="en-US" spc="-5" dirty="0">
                <a:solidFill>
                  <a:srgbClr val="FF0000"/>
                </a:solidFill>
                <a:cs typeface="Calibri"/>
              </a:rPr>
              <a:t>t</a:t>
            </a:r>
            <a:r>
              <a:rPr lang="en-US" spc="-10" dirty="0">
                <a:solidFill>
                  <a:srgbClr val="FF0000"/>
                </a:solidFill>
                <a:cs typeface="Calibri"/>
              </a:rPr>
              <a:t> </a:t>
            </a:r>
            <a:r>
              <a:rPr lang="en-US" spc="-20" dirty="0">
                <a:solidFill>
                  <a:srgbClr val="FF0000"/>
                </a:solidFill>
                <a:cs typeface="Calibri"/>
              </a:rPr>
              <a:t>t</a:t>
            </a:r>
            <a:r>
              <a:rPr lang="en-US" spc="-10" dirty="0">
                <a:solidFill>
                  <a:srgbClr val="FF0000"/>
                </a:solidFill>
                <a:cs typeface="Calibri"/>
              </a:rPr>
              <a:t>o</a:t>
            </a:r>
            <a:r>
              <a:rPr lang="en-US" spc="5" dirty="0">
                <a:solidFill>
                  <a:srgbClr val="FF0000"/>
                </a:solidFill>
                <a:cs typeface="Calibri"/>
              </a:rPr>
              <a:t> </a:t>
            </a:r>
            <a:r>
              <a:rPr lang="en-US" spc="-5" dirty="0">
                <a:solidFill>
                  <a:srgbClr val="FF0000"/>
                </a:solidFill>
                <a:cs typeface="Calibri"/>
              </a:rPr>
              <a:t>use, </a:t>
            </a:r>
            <a:r>
              <a:rPr lang="en-US" spc="-20" dirty="0">
                <a:solidFill>
                  <a:srgbClr val="FF0000"/>
                </a:solidFill>
                <a:cs typeface="Calibri"/>
              </a:rPr>
              <a:t>y</a:t>
            </a:r>
            <a:r>
              <a:rPr lang="en-US" spc="-10" dirty="0">
                <a:solidFill>
                  <a:srgbClr val="FF0000"/>
                </a:solidFill>
                <a:cs typeface="Calibri"/>
              </a:rPr>
              <a:t>ou</a:t>
            </a:r>
            <a:r>
              <a:rPr lang="en-US" spc="5" dirty="0">
                <a:solidFill>
                  <a:srgbClr val="FF0000"/>
                </a:solidFill>
                <a:cs typeface="Calibri"/>
              </a:rPr>
              <a:t> </a:t>
            </a:r>
            <a:r>
              <a:rPr lang="en-US" spc="-10" dirty="0">
                <a:solidFill>
                  <a:srgbClr val="FF0000"/>
                </a:solidFill>
                <a:cs typeface="Calibri"/>
              </a:rPr>
              <a:t>wil</a:t>
            </a:r>
            <a:r>
              <a:rPr lang="en-US" spc="-5" dirty="0">
                <a:solidFill>
                  <a:srgbClr val="FF0000"/>
                </a:solidFill>
                <a:cs typeface="Calibri"/>
              </a:rPr>
              <a:t>l</a:t>
            </a:r>
            <a:r>
              <a:rPr lang="en-US" spc="20" dirty="0">
                <a:solidFill>
                  <a:srgbClr val="FF0000"/>
                </a:solidFill>
                <a:cs typeface="Calibri"/>
              </a:rPr>
              <a:t> </a:t>
            </a:r>
            <a:r>
              <a:rPr lang="en-US" spc="-5" dirty="0">
                <a:solidFill>
                  <a:srgbClr val="FF0000"/>
                </a:solidFill>
                <a:cs typeface="Calibri"/>
              </a:rPr>
              <a:t>b</a:t>
            </a:r>
            <a:r>
              <a:rPr lang="en-US" dirty="0">
                <a:solidFill>
                  <a:srgbClr val="FF0000"/>
                </a:solidFill>
                <a:cs typeface="Calibri"/>
              </a:rPr>
              <a:t>e</a:t>
            </a:r>
            <a:r>
              <a:rPr lang="en-US" spc="10" dirty="0">
                <a:solidFill>
                  <a:srgbClr val="FF0000"/>
                </a:solidFill>
                <a:cs typeface="Calibri"/>
              </a:rPr>
              <a:t> </a:t>
            </a:r>
            <a:r>
              <a:rPr lang="en-US" dirty="0">
                <a:solidFill>
                  <a:srgbClr val="FF0000"/>
                </a:solidFill>
                <a:cs typeface="Calibri"/>
              </a:rPr>
              <a:t>mo</a:t>
            </a:r>
            <a:r>
              <a:rPr lang="en-US" spc="-15" dirty="0">
                <a:solidFill>
                  <a:srgbClr val="FF0000"/>
                </a:solidFill>
                <a:cs typeface="Calibri"/>
              </a:rPr>
              <a:t>r</a:t>
            </a:r>
            <a:r>
              <a:rPr lang="en-US" dirty="0">
                <a:solidFill>
                  <a:srgbClr val="FF0000"/>
                </a:solidFill>
                <a:cs typeface="Calibri"/>
              </a:rPr>
              <a:t>e</a:t>
            </a:r>
            <a:r>
              <a:rPr lang="en-US" spc="-5" dirty="0">
                <a:solidFill>
                  <a:srgbClr val="FF0000"/>
                </a:solidFill>
                <a:cs typeface="Calibri"/>
              </a:rPr>
              <a:t> li</a:t>
            </a:r>
            <a:r>
              <a:rPr lang="en-US" spc="-51" dirty="0">
                <a:solidFill>
                  <a:srgbClr val="FF0000"/>
                </a:solidFill>
                <a:cs typeface="Calibri"/>
              </a:rPr>
              <a:t>k</a:t>
            </a:r>
            <a:r>
              <a:rPr lang="en-US" spc="-10" dirty="0">
                <a:solidFill>
                  <a:srgbClr val="FF0000"/>
                </a:solidFill>
                <a:cs typeface="Calibri"/>
              </a:rPr>
              <a:t>ely</a:t>
            </a:r>
            <a:r>
              <a:rPr lang="en-US" spc="10" dirty="0">
                <a:solidFill>
                  <a:srgbClr val="FF0000"/>
                </a:solidFill>
                <a:cs typeface="Calibri"/>
              </a:rPr>
              <a:t> </a:t>
            </a:r>
            <a:r>
              <a:rPr lang="en-US" spc="-20" dirty="0">
                <a:solidFill>
                  <a:srgbClr val="FF0000"/>
                </a:solidFill>
                <a:cs typeface="Calibri"/>
              </a:rPr>
              <a:t>t</a:t>
            </a:r>
            <a:r>
              <a:rPr lang="en-US" spc="-10" dirty="0">
                <a:solidFill>
                  <a:srgbClr val="FF0000"/>
                </a:solidFill>
                <a:cs typeface="Calibri"/>
              </a:rPr>
              <a:t>o</a:t>
            </a:r>
            <a:r>
              <a:rPr lang="en-US" spc="5" dirty="0">
                <a:solidFill>
                  <a:srgbClr val="FF0000"/>
                </a:solidFill>
                <a:cs typeface="Calibri"/>
              </a:rPr>
              <a:t> </a:t>
            </a:r>
            <a:r>
              <a:rPr lang="en-US" spc="-10" dirty="0">
                <a:solidFill>
                  <a:srgbClr val="FF0000"/>
                </a:solidFill>
                <a:cs typeface="Calibri"/>
              </a:rPr>
              <a:t>use</a:t>
            </a:r>
            <a:r>
              <a:rPr lang="en-US" spc="-5" dirty="0">
                <a:solidFill>
                  <a:srgbClr val="FF0000"/>
                </a:solidFill>
                <a:cs typeface="Calibri"/>
              </a:rPr>
              <a:t> </a:t>
            </a:r>
            <a:r>
              <a:rPr lang="en-US" spc="-10" dirty="0">
                <a:solidFill>
                  <a:srgbClr val="FF0000"/>
                </a:solidFill>
                <a:cs typeface="Calibri"/>
              </a:rPr>
              <a:t>i</a:t>
            </a:r>
            <a:r>
              <a:rPr lang="en-US" spc="-5" dirty="0">
                <a:solidFill>
                  <a:srgbClr val="FF0000"/>
                </a:solidFill>
                <a:cs typeface="Calibri"/>
              </a:rPr>
              <a:t>t</a:t>
            </a:r>
            <a:r>
              <a:rPr lang="en-US" spc="5" dirty="0">
                <a:solidFill>
                  <a:srgbClr val="FF0000"/>
                </a:solidFill>
                <a:cs typeface="Calibri"/>
              </a:rPr>
              <a:t> </a:t>
            </a:r>
            <a:r>
              <a:rPr lang="en-US" spc="-15" dirty="0">
                <a:solidFill>
                  <a:srgbClr val="FF0000"/>
                </a:solidFill>
                <a:cs typeface="Calibri"/>
              </a:rPr>
              <a:t>u</a:t>
            </a:r>
            <a:r>
              <a:rPr lang="en-US" spc="-10" dirty="0">
                <a:solidFill>
                  <a:srgbClr val="FF0000"/>
                </a:solidFill>
                <a:cs typeface="Calibri"/>
              </a:rPr>
              <a:t>p</a:t>
            </a:r>
            <a:r>
              <a:rPr lang="en-US" spc="10" dirty="0">
                <a:solidFill>
                  <a:srgbClr val="FF0000"/>
                </a:solidFill>
                <a:cs typeface="Calibri"/>
              </a:rPr>
              <a:t> </a:t>
            </a:r>
            <a:r>
              <a:rPr lang="en-US" spc="-10" dirty="0">
                <a:solidFill>
                  <a:srgbClr val="FF0000"/>
                </a:solidFill>
                <a:cs typeface="Calibri"/>
              </a:rPr>
              <a:t>and</a:t>
            </a:r>
            <a:r>
              <a:rPr lang="en-US" spc="10" dirty="0">
                <a:solidFill>
                  <a:srgbClr val="FF0000"/>
                </a:solidFill>
                <a:cs typeface="Calibri"/>
              </a:rPr>
              <a:t> </a:t>
            </a:r>
            <a:r>
              <a:rPr lang="en-US" spc="-51" dirty="0">
                <a:solidFill>
                  <a:srgbClr val="FF0000"/>
                </a:solidFill>
                <a:cs typeface="Calibri"/>
              </a:rPr>
              <a:t>k</a:t>
            </a:r>
            <a:r>
              <a:rPr lang="en-US" dirty="0">
                <a:solidFill>
                  <a:srgbClr val="FF0000"/>
                </a:solidFill>
                <a:cs typeface="Calibri"/>
              </a:rPr>
              <a:t>eep</a:t>
            </a:r>
            <a:r>
              <a:rPr lang="en-US" spc="-5" dirty="0">
                <a:solidFill>
                  <a:srgbClr val="FF0000"/>
                </a:solidFill>
                <a:cs typeface="Calibri"/>
              </a:rPr>
              <a:t> </a:t>
            </a:r>
            <a:r>
              <a:rPr lang="en-US" spc="-10" dirty="0">
                <a:solidFill>
                  <a:srgbClr val="FF0000"/>
                </a:solidFill>
                <a:cs typeface="Calibri"/>
              </a:rPr>
              <a:t>i</a:t>
            </a:r>
            <a:r>
              <a:rPr lang="en-US" spc="-5" dirty="0">
                <a:solidFill>
                  <a:srgbClr val="FF0000"/>
                </a:solidFill>
                <a:cs typeface="Calibri"/>
              </a:rPr>
              <a:t>t</a:t>
            </a:r>
            <a:r>
              <a:rPr lang="en-US" spc="5" dirty="0">
                <a:solidFill>
                  <a:srgbClr val="FF0000"/>
                </a:solidFill>
                <a:cs typeface="Calibri"/>
              </a:rPr>
              <a:t> </a:t>
            </a:r>
            <a:r>
              <a:rPr lang="en-US" spc="-5" dirty="0">
                <a:solidFill>
                  <a:srgbClr val="FF0000"/>
                </a:solidFill>
                <a:cs typeface="Calibri"/>
              </a:rPr>
              <a:t>f</a:t>
            </a:r>
            <a:r>
              <a:rPr lang="en-US" spc="-15" dirty="0">
                <a:solidFill>
                  <a:srgbClr val="FF0000"/>
                </a:solidFill>
                <a:cs typeface="Calibri"/>
              </a:rPr>
              <a:t>r</a:t>
            </a:r>
            <a:r>
              <a:rPr lang="en-US" spc="-5" dirty="0">
                <a:solidFill>
                  <a:srgbClr val="FF0000"/>
                </a:solidFill>
                <a:cs typeface="Calibri"/>
              </a:rPr>
              <a:t>esh. </a:t>
            </a:r>
          </a:p>
          <a:p>
            <a:pPr marL="12940" marR="29115"/>
            <a:endParaRPr lang="en-US" spc="-5" dirty="0">
              <a:solidFill>
                <a:srgbClr val="FF0000"/>
              </a:solidFill>
              <a:cs typeface="Calibri"/>
            </a:endParaRPr>
          </a:p>
          <a:p>
            <a:pPr algn="l"/>
            <a:r>
              <a:rPr lang="en-US" b="1" spc="-5" dirty="0">
                <a:solidFill>
                  <a:srgbClr val="FF0000"/>
                </a:solidFill>
                <a:cs typeface="Calibri"/>
              </a:rPr>
              <a:t>Purpose</a:t>
            </a:r>
            <a:r>
              <a:rPr lang="en-US" spc="-5" dirty="0">
                <a:solidFill>
                  <a:srgbClr val="FF0000"/>
                </a:solidFill>
                <a:cs typeface="Calibri"/>
              </a:rPr>
              <a:t>: </a:t>
            </a:r>
            <a:r>
              <a:rPr lang="en-US" dirty="0">
                <a:latin typeface="Calibri" panose="020F0502020204030204" pitchFamily="34" charset="0"/>
              </a:rPr>
              <a:t>Encourage participants to plan their food needs ahead of time and only purchase what they will use </a:t>
            </a:r>
            <a:endParaRPr lang="en-US" dirty="0">
              <a:cs typeface="Calibri"/>
            </a:endParaRPr>
          </a:p>
        </p:txBody>
      </p:sp>
      <p:sp>
        <p:nvSpPr>
          <p:cNvPr id="4" name="Slide Number Placeholder 3"/>
          <p:cNvSpPr>
            <a:spLocks noGrp="1"/>
          </p:cNvSpPr>
          <p:nvPr>
            <p:ph type="sldNum" sz="quarter" idx="10"/>
          </p:nvPr>
        </p:nvSpPr>
        <p:spPr/>
        <p:txBody>
          <a:bodyPr/>
          <a:lstStyle/>
          <a:p>
            <a:fld id="{EAF73655-8A81-4701-84A8-C7A32BC2584B}" type="slidenum">
              <a:rPr lang="en-US" smtClean="0"/>
              <a:t>27</a:t>
            </a:fld>
            <a:endParaRPr lang="en-US"/>
          </a:p>
        </p:txBody>
      </p:sp>
    </p:spTree>
    <p:extLst>
      <p:ext uri="{BB962C8B-B14F-4D97-AF65-F5344CB8AC3E}">
        <p14:creationId xmlns:p14="http://schemas.microsoft.com/office/powerpoint/2010/main" val="2954693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tool is a visual prompt to remind participants how to keep produce fresh. Prompts are particularly useful when designed to engage people in positive behaviors and presented in close proximity to where the action takes place. (</a:t>
            </a:r>
            <a:r>
              <a:rPr lang="en-US" dirty="0" err="1" smtClean="0"/>
              <a:t>Dillons</a:t>
            </a:r>
            <a:r>
              <a:rPr lang="en-US" dirty="0" smtClean="0"/>
              <a:t> with reminder on signs in parking lot to bring canvas bags.) </a:t>
            </a:r>
          </a:p>
          <a:p>
            <a:endParaRPr lang="en-US" dirty="0" smtClean="0"/>
          </a:p>
          <a:p>
            <a:r>
              <a:rPr lang="en-US" dirty="0" smtClean="0"/>
              <a:t>The prompt provides useful information on keeping produce fresh. </a:t>
            </a:r>
          </a:p>
          <a:p>
            <a:endParaRPr lang="en-US" dirty="0" smtClean="0"/>
          </a:p>
          <a:p>
            <a:r>
              <a:rPr lang="en-US" dirty="0" smtClean="0"/>
              <a:t>It is printed in bright colors on a half sheet suitable for posting on the refrigerator. </a:t>
            </a:r>
          </a:p>
          <a:p>
            <a:endParaRPr lang="en-US" dirty="0" smtClean="0"/>
          </a:p>
          <a:p>
            <a:r>
              <a:rPr lang="en-US" dirty="0" smtClean="0"/>
              <a:t>The prompt can also be distributed at tabling and community workshop events. In FTGTW pilots many households found this guide to be very effective.</a:t>
            </a:r>
          </a:p>
          <a:p>
            <a:endParaRPr lang="en-US" dirty="0" smtClean="0"/>
          </a:p>
          <a:p>
            <a:pPr defTabSz="915040">
              <a:defRPr/>
            </a:pPr>
            <a:r>
              <a:rPr lang="en-US" b="1" dirty="0" smtClean="0">
                <a:cs typeface="Calibri"/>
              </a:rPr>
              <a:t>Purpose: </a:t>
            </a:r>
            <a:r>
              <a:rPr lang="en-US" dirty="0"/>
              <a:t>Provide information for participants to safely store their food so it is good for the meals they planned</a:t>
            </a:r>
          </a:p>
          <a:p>
            <a:endParaRPr lang="en-US" dirty="0"/>
          </a:p>
        </p:txBody>
      </p:sp>
      <p:sp>
        <p:nvSpPr>
          <p:cNvPr id="4" name="Slide Number Placeholder 3"/>
          <p:cNvSpPr>
            <a:spLocks noGrp="1"/>
          </p:cNvSpPr>
          <p:nvPr>
            <p:ph type="sldNum" sz="quarter" idx="10"/>
          </p:nvPr>
        </p:nvSpPr>
        <p:spPr/>
        <p:txBody>
          <a:bodyPr/>
          <a:lstStyle/>
          <a:p>
            <a:fld id="{EAF73655-8A81-4701-84A8-C7A32BC2584B}" type="slidenum">
              <a:rPr lang="en-US" smtClean="0"/>
              <a:t>28</a:t>
            </a:fld>
            <a:endParaRPr lang="en-US"/>
          </a:p>
        </p:txBody>
      </p:sp>
    </p:spTree>
    <p:extLst>
      <p:ext uri="{BB962C8B-B14F-4D97-AF65-F5344CB8AC3E}">
        <p14:creationId xmlns:p14="http://schemas.microsoft.com/office/powerpoint/2010/main" val="4020101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Smart Prep: Prep Now, Eat Later </a:t>
            </a:r>
            <a:r>
              <a:rPr lang="en-US" dirty="0"/>
              <a:t>strategy provides consumers helpful tips on preparing perishable foods soon after shopping (like right after you get home).</a:t>
            </a:r>
            <a:r>
              <a:rPr lang="en-US" b="1" spc="-15" dirty="0">
                <a:cs typeface="Calibri"/>
              </a:rPr>
              <a:t> Thi</a:t>
            </a:r>
            <a:r>
              <a:rPr lang="en-US" b="1" spc="-5" dirty="0">
                <a:cs typeface="Calibri"/>
              </a:rPr>
              <a:t>s</a:t>
            </a:r>
            <a:r>
              <a:rPr lang="en-US" b="1" spc="20" dirty="0">
                <a:cs typeface="Calibri"/>
              </a:rPr>
              <a:t> </a:t>
            </a:r>
            <a:r>
              <a:rPr lang="en-US" b="1" spc="-20" dirty="0">
                <a:cs typeface="Calibri"/>
              </a:rPr>
              <a:t>s</a:t>
            </a:r>
            <a:r>
              <a:rPr lang="en-US" b="1" spc="-10" dirty="0">
                <a:cs typeface="Calibri"/>
              </a:rPr>
              <a:t>t</a:t>
            </a:r>
            <a:r>
              <a:rPr lang="en-US" b="1" spc="-31" dirty="0">
                <a:cs typeface="Calibri"/>
              </a:rPr>
              <a:t>r</a:t>
            </a:r>
            <a:r>
              <a:rPr lang="en-US" b="1" spc="-20" dirty="0">
                <a:cs typeface="Calibri"/>
              </a:rPr>
              <a:t>a</a:t>
            </a:r>
            <a:r>
              <a:rPr lang="en-US" b="1" spc="-25" dirty="0">
                <a:cs typeface="Calibri"/>
              </a:rPr>
              <a:t>t</a:t>
            </a:r>
            <a:r>
              <a:rPr lang="en-US" b="1" spc="-5" dirty="0">
                <a:cs typeface="Calibri"/>
              </a:rPr>
              <a:t>e</a:t>
            </a:r>
            <a:r>
              <a:rPr lang="en-US" b="1" dirty="0">
                <a:cs typeface="Calibri"/>
              </a:rPr>
              <a:t>g</a:t>
            </a:r>
            <a:r>
              <a:rPr lang="en-US" b="1" spc="-10" dirty="0">
                <a:cs typeface="Calibri"/>
              </a:rPr>
              <a:t>y</a:t>
            </a:r>
            <a:r>
              <a:rPr lang="en-US" b="1" spc="-15" dirty="0">
                <a:cs typeface="Calibri"/>
              </a:rPr>
              <a:t> help</a:t>
            </a:r>
            <a:r>
              <a:rPr lang="en-US" b="1" spc="-5" dirty="0">
                <a:cs typeface="Calibri"/>
              </a:rPr>
              <a:t>s</a:t>
            </a:r>
            <a:r>
              <a:rPr lang="en-US" b="1" spc="10" dirty="0">
                <a:cs typeface="Calibri"/>
              </a:rPr>
              <a:t> </a:t>
            </a:r>
            <a:r>
              <a:rPr lang="en-US" b="1" spc="-15" dirty="0">
                <a:cs typeface="Calibri"/>
              </a:rPr>
              <a:t>wit</a:t>
            </a:r>
            <a:r>
              <a:rPr lang="en-US" b="1" spc="-10" dirty="0">
                <a:cs typeface="Calibri"/>
              </a:rPr>
              <a:t>h</a:t>
            </a:r>
            <a:r>
              <a:rPr lang="en-US" b="1" spc="20" dirty="0">
                <a:cs typeface="Calibri"/>
              </a:rPr>
              <a:t> </a:t>
            </a:r>
            <a:r>
              <a:rPr lang="en-US" b="1" spc="-15" dirty="0">
                <a:cs typeface="Calibri"/>
              </a:rPr>
              <a:t>bu</a:t>
            </a:r>
            <a:r>
              <a:rPr lang="en-US" b="1" spc="-25" dirty="0">
                <a:cs typeface="Calibri"/>
              </a:rPr>
              <a:t>s</a:t>
            </a:r>
            <a:r>
              <a:rPr lang="en-US" b="1" spc="-10" dirty="0">
                <a:cs typeface="Calibri"/>
              </a:rPr>
              <a:t>y</a:t>
            </a:r>
            <a:r>
              <a:rPr lang="en-US" b="1" spc="10" dirty="0">
                <a:cs typeface="Calibri"/>
              </a:rPr>
              <a:t> </a:t>
            </a:r>
            <a:r>
              <a:rPr lang="en-US" b="1" spc="-5" dirty="0">
                <a:cs typeface="Calibri"/>
              </a:rPr>
              <a:t>li</a:t>
            </a:r>
            <a:r>
              <a:rPr lang="en-US" b="1" spc="-36" dirty="0">
                <a:cs typeface="Calibri"/>
              </a:rPr>
              <a:t>f</a:t>
            </a:r>
            <a:r>
              <a:rPr lang="en-US" b="1" dirty="0">
                <a:cs typeface="Calibri"/>
              </a:rPr>
              <a:t>e</a:t>
            </a:r>
            <a:r>
              <a:rPr lang="en-US" b="1" spc="-15" dirty="0">
                <a:cs typeface="Calibri"/>
              </a:rPr>
              <a:t>s</a:t>
            </a:r>
            <a:r>
              <a:rPr lang="en-US" b="1" spc="-5" dirty="0">
                <a:cs typeface="Calibri"/>
              </a:rPr>
              <a:t>tyles</a:t>
            </a:r>
            <a:r>
              <a:rPr lang="en-US" b="1" dirty="0">
                <a:cs typeface="Calibri"/>
              </a:rPr>
              <a:t>.  </a:t>
            </a:r>
            <a:r>
              <a:rPr lang="en-US" b="1" spc="-25" dirty="0">
                <a:cs typeface="Calibri"/>
              </a:rPr>
              <a:t>B</a:t>
            </a:r>
            <a:r>
              <a:rPr lang="en-US" b="1" spc="-10" dirty="0">
                <a:cs typeface="Calibri"/>
              </a:rPr>
              <a:t>y</a:t>
            </a:r>
            <a:r>
              <a:rPr lang="en-US" b="1" spc="-5" dirty="0">
                <a:cs typeface="Calibri"/>
              </a:rPr>
              <a:t> p</a:t>
            </a:r>
            <a:r>
              <a:rPr lang="en-US" b="1" spc="-15" dirty="0">
                <a:cs typeface="Calibri"/>
              </a:rPr>
              <a:t>reparin</a:t>
            </a:r>
            <a:r>
              <a:rPr lang="en-US" b="1" spc="-10" dirty="0">
                <a:cs typeface="Calibri"/>
              </a:rPr>
              <a:t>g</a:t>
            </a:r>
            <a:r>
              <a:rPr lang="en-US" b="1" spc="25" dirty="0">
                <a:cs typeface="Calibri"/>
              </a:rPr>
              <a:t> </a:t>
            </a:r>
            <a:r>
              <a:rPr lang="en-US" b="1" spc="-10" dirty="0">
                <a:cs typeface="Calibri"/>
              </a:rPr>
              <a:t>perishable</a:t>
            </a:r>
            <a:r>
              <a:rPr lang="en-US" b="1" spc="10" dirty="0">
                <a:cs typeface="Calibri"/>
              </a:rPr>
              <a:t> </a:t>
            </a:r>
            <a:r>
              <a:rPr lang="en-US" b="1" spc="-25" dirty="0">
                <a:cs typeface="Calibri"/>
              </a:rPr>
              <a:t>f</a:t>
            </a:r>
            <a:r>
              <a:rPr lang="en-US" b="1" spc="-10" dirty="0">
                <a:cs typeface="Calibri"/>
              </a:rPr>
              <a:t>oods</a:t>
            </a:r>
            <a:r>
              <a:rPr lang="en-US" b="1" spc="5" dirty="0">
                <a:cs typeface="Calibri"/>
              </a:rPr>
              <a:t> </a:t>
            </a:r>
            <a:r>
              <a:rPr lang="en-US" b="1" spc="-10" dirty="0">
                <a:cs typeface="Calibri"/>
              </a:rPr>
              <a:t>po</a:t>
            </a:r>
            <a:r>
              <a:rPr lang="en-US" b="1" spc="-20" dirty="0">
                <a:cs typeface="Calibri"/>
              </a:rPr>
              <a:t>s</a:t>
            </a:r>
            <a:r>
              <a:rPr lang="en-US" b="1" spc="-10" dirty="0">
                <a:cs typeface="Calibri"/>
              </a:rPr>
              <a:t>t</a:t>
            </a:r>
            <a:r>
              <a:rPr lang="en-US" b="1" spc="-5" dirty="0">
                <a:cs typeface="Calibri"/>
              </a:rPr>
              <a:t>‐</a:t>
            </a:r>
            <a:r>
              <a:rPr lang="en-US" b="1" spc="-10" dirty="0">
                <a:cs typeface="Calibri"/>
              </a:rPr>
              <a:t>shopp</a:t>
            </a:r>
            <a:r>
              <a:rPr lang="en-US" b="1" dirty="0">
                <a:cs typeface="Calibri"/>
              </a:rPr>
              <a:t>i</a:t>
            </a:r>
            <a:r>
              <a:rPr lang="en-US" b="1" spc="-10" dirty="0">
                <a:cs typeface="Calibri"/>
              </a:rPr>
              <a:t>n</a:t>
            </a:r>
            <a:r>
              <a:rPr lang="en-US" b="1" dirty="0">
                <a:cs typeface="Calibri"/>
              </a:rPr>
              <a:t>g</a:t>
            </a:r>
            <a:r>
              <a:rPr lang="en-US" b="1" spc="-5" dirty="0">
                <a:cs typeface="Calibri"/>
              </a:rPr>
              <a:t>,</a:t>
            </a:r>
            <a:r>
              <a:rPr lang="en-US" b="1" spc="25" dirty="0">
                <a:cs typeface="Calibri"/>
              </a:rPr>
              <a:t> </a:t>
            </a:r>
            <a:r>
              <a:rPr lang="en-US" b="1" spc="-20" dirty="0">
                <a:cs typeface="Calibri"/>
              </a:rPr>
              <a:t>y</a:t>
            </a:r>
            <a:r>
              <a:rPr lang="en-US" b="1" spc="-10" dirty="0">
                <a:cs typeface="Calibri"/>
              </a:rPr>
              <a:t>o</a:t>
            </a:r>
            <a:r>
              <a:rPr lang="en-US" b="1" spc="-15" dirty="0">
                <a:cs typeface="Calibri"/>
              </a:rPr>
              <a:t>u</a:t>
            </a:r>
            <a:r>
              <a:rPr lang="en-US" b="1" spc="-5" dirty="0">
                <a:cs typeface="Calibri"/>
              </a:rPr>
              <a:t>’</a:t>
            </a:r>
            <a:r>
              <a:rPr lang="en-US" b="1" spc="-10" dirty="0">
                <a:cs typeface="Calibri"/>
              </a:rPr>
              <a:t>l</a:t>
            </a:r>
            <a:r>
              <a:rPr lang="en-US" b="1" spc="-5" dirty="0">
                <a:cs typeface="Calibri"/>
              </a:rPr>
              <a:t>l</a:t>
            </a:r>
            <a:r>
              <a:rPr lang="en-US" b="1" spc="20" dirty="0">
                <a:cs typeface="Calibri"/>
              </a:rPr>
              <a:t> </a:t>
            </a:r>
            <a:r>
              <a:rPr lang="en-US" b="1" dirty="0">
                <a:cs typeface="Calibri"/>
              </a:rPr>
              <a:t>ma</a:t>
            </a:r>
            <a:r>
              <a:rPr lang="en-US" b="1" spc="-36" dirty="0">
                <a:cs typeface="Calibri"/>
              </a:rPr>
              <a:t>k</a:t>
            </a:r>
            <a:r>
              <a:rPr lang="en-US" b="1" dirty="0">
                <a:cs typeface="Calibri"/>
              </a:rPr>
              <a:t>e</a:t>
            </a:r>
            <a:r>
              <a:rPr lang="en-US" b="1" spc="-15" dirty="0">
                <a:cs typeface="Calibri"/>
              </a:rPr>
              <a:t> </a:t>
            </a:r>
            <a:r>
              <a:rPr lang="en-US" b="1" spc="-10" dirty="0">
                <a:cs typeface="Calibri"/>
              </a:rPr>
              <a:t>i</a:t>
            </a:r>
            <a:r>
              <a:rPr lang="en-US" b="1" spc="-5" dirty="0">
                <a:cs typeface="Calibri"/>
              </a:rPr>
              <a:t>t</a:t>
            </a:r>
            <a:r>
              <a:rPr lang="en-US" b="1" spc="5" dirty="0">
                <a:cs typeface="Calibri"/>
              </a:rPr>
              <a:t> </a:t>
            </a:r>
            <a:r>
              <a:rPr lang="en-US" b="1" dirty="0">
                <a:cs typeface="Calibri"/>
              </a:rPr>
              <a:t>easier</a:t>
            </a:r>
            <a:r>
              <a:rPr lang="en-US" b="1" spc="-15" dirty="0">
                <a:cs typeface="Calibri"/>
              </a:rPr>
              <a:t> </a:t>
            </a:r>
            <a:r>
              <a:rPr lang="en-US" b="1" spc="-25" dirty="0">
                <a:cs typeface="Calibri"/>
              </a:rPr>
              <a:t>to</a:t>
            </a:r>
            <a:r>
              <a:rPr lang="en-US" b="1" spc="-20" dirty="0">
                <a:cs typeface="Calibri"/>
              </a:rPr>
              <a:t> </a:t>
            </a:r>
            <a:r>
              <a:rPr lang="en-US" b="1" spc="-15" dirty="0">
                <a:cs typeface="Calibri"/>
              </a:rPr>
              <a:t>whi</a:t>
            </a:r>
            <a:r>
              <a:rPr lang="en-US" b="1" spc="-10" dirty="0">
                <a:cs typeface="Calibri"/>
              </a:rPr>
              <a:t>p</a:t>
            </a:r>
            <a:r>
              <a:rPr lang="en-US" b="1" spc="31" dirty="0">
                <a:cs typeface="Calibri"/>
              </a:rPr>
              <a:t> </a:t>
            </a:r>
            <a:r>
              <a:rPr lang="en-US" b="1" spc="-15" dirty="0">
                <a:cs typeface="Calibri"/>
              </a:rPr>
              <a:t>u</a:t>
            </a:r>
            <a:r>
              <a:rPr lang="en-US" b="1" spc="-10" dirty="0">
                <a:cs typeface="Calibri"/>
              </a:rPr>
              <a:t>p</a:t>
            </a:r>
            <a:r>
              <a:rPr lang="en-US" b="1" spc="10" dirty="0">
                <a:cs typeface="Calibri"/>
              </a:rPr>
              <a:t> </a:t>
            </a:r>
            <a:r>
              <a:rPr lang="en-US" b="1" dirty="0">
                <a:cs typeface="Calibri"/>
              </a:rPr>
              <a:t>meals</a:t>
            </a:r>
            <a:r>
              <a:rPr lang="en-US" b="1" spc="-10" dirty="0">
                <a:cs typeface="Calibri"/>
              </a:rPr>
              <a:t> l</a:t>
            </a:r>
            <a:r>
              <a:rPr lang="en-US" b="1" spc="-20" dirty="0">
                <a:cs typeface="Calibri"/>
              </a:rPr>
              <a:t>at</a:t>
            </a:r>
            <a:r>
              <a:rPr lang="en-US" b="1" dirty="0">
                <a:cs typeface="Calibri"/>
              </a:rPr>
              <a:t>er</a:t>
            </a:r>
            <a:r>
              <a:rPr lang="en-US" b="1" spc="-5" dirty="0">
                <a:cs typeface="Calibri"/>
              </a:rPr>
              <a:t> </a:t>
            </a:r>
            <a:r>
              <a:rPr lang="en-US" b="1" spc="-10" dirty="0">
                <a:cs typeface="Calibri"/>
              </a:rPr>
              <a:t>in</a:t>
            </a:r>
            <a:r>
              <a:rPr lang="en-US" b="1" spc="10" dirty="0">
                <a:cs typeface="Calibri"/>
              </a:rPr>
              <a:t> </a:t>
            </a:r>
            <a:r>
              <a:rPr lang="en-US" b="1" spc="-15" dirty="0">
                <a:cs typeface="Calibri"/>
              </a:rPr>
              <a:t>th</a:t>
            </a:r>
            <a:r>
              <a:rPr lang="en-US" b="1" spc="-10" dirty="0">
                <a:cs typeface="Calibri"/>
              </a:rPr>
              <a:t>e</a:t>
            </a:r>
            <a:r>
              <a:rPr lang="en-US" b="1" spc="5" dirty="0">
                <a:cs typeface="Calibri"/>
              </a:rPr>
              <a:t> </a:t>
            </a:r>
            <a:r>
              <a:rPr lang="en-US" b="1" spc="-15" dirty="0">
                <a:cs typeface="Calibri"/>
              </a:rPr>
              <a:t>w</a:t>
            </a:r>
            <a:r>
              <a:rPr lang="en-US" b="1" dirty="0">
                <a:cs typeface="Calibri"/>
              </a:rPr>
              <a:t>eek, </a:t>
            </a:r>
            <a:r>
              <a:rPr lang="en-US" b="1" spc="-5" dirty="0">
                <a:cs typeface="Calibri"/>
              </a:rPr>
              <a:t>s</a:t>
            </a:r>
            <a:r>
              <a:rPr lang="en-US" b="1" spc="-31" dirty="0">
                <a:cs typeface="Calibri"/>
              </a:rPr>
              <a:t>a</a:t>
            </a:r>
            <a:r>
              <a:rPr lang="en-US" b="1" spc="-10" dirty="0">
                <a:cs typeface="Calibri"/>
              </a:rPr>
              <a:t>ving</a:t>
            </a:r>
            <a:r>
              <a:rPr lang="en-US" b="1" spc="5" dirty="0">
                <a:cs typeface="Calibri"/>
              </a:rPr>
              <a:t> </a:t>
            </a:r>
            <a:r>
              <a:rPr lang="en-US" b="1" spc="-10" dirty="0">
                <a:cs typeface="Calibri"/>
              </a:rPr>
              <a:t>time,</a:t>
            </a:r>
            <a:r>
              <a:rPr lang="en-US" b="1" dirty="0">
                <a:cs typeface="Calibri"/>
              </a:rPr>
              <a:t> </a:t>
            </a:r>
            <a:r>
              <a:rPr lang="en-US" b="1" spc="-15" dirty="0">
                <a:cs typeface="Calibri"/>
              </a:rPr>
              <a:t>e</a:t>
            </a:r>
            <a:r>
              <a:rPr lang="en-US" b="1" spc="-5" dirty="0">
                <a:cs typeface="Calibri"/>
              </a:rPr>
              <a:t>f</a:t>
            </a:r>
            <a:r>
              <a:rPr lang="en-US" b="1" spc="-25" dirty="0">
                <a:cs typeface="Calibri"/>
              </a:rPr>
              <a:t>f</a:t>
            </a:r>
            <a:r>
              <a:rPr lang="en-US" b="1" spc="-10" dirty="0">
                <a:cs typeface="Calibri"/>
              </a:rPr>
              <a:t>o</a:t>
            </a:r>
            <a:r>
              <a:rPr lang="en-US" b="1" spc="-5" dirty="0">
                <a:cs typeface="Calibri"/>
              </a:rPr>
              <a:t>rt</a:t>
            </a:r>
            <a:r>
              <a:rPr lang="en-US" b="1" spc="-10" dirty="0">
                <a:cs typeface="Calibri"/>
              </a:rPr>
              <a:t> and</a:t>
            </a:r>
            <a:r>
              <a:rPr lang="en-US" b="1" spc="10" dirty="0">
                <a:cs typeface="Calibri"/>
              </a:rPr>
              <a:t> </a:t>
            </a:r>
            <a:r>
              <a:rPr lang="en-US" b="1" spc="-5" dirty="0">
                <a:cs typeface="Calibri"/>
              </a:rPr>
              <a:t>mon</a:t>
            </a:r>
            <a:r>
              <a:rPr lang="en-US" b="1" spc="-10" dirty="0">
                <a:cs typeface="Calibri"/>
              </a:rPr>
              <a:t>e</a:t>
            </a:r>
            <a:r>
              <a:rPr lang="en-US" b="1" spc="-81" dirty="0">
                <a:cs typeface="Calibri"/>
              </a:rPr>
              <a:t>y</a:t>
            </a:r>
            <a:r>
              <a:rPr lang="en-US" b="1" dirty="0">
                <a:cs typeface="Calibri"/>
              </a:rPr>
              <a:t>. </a:t>
            </a:r>
            <a:endParaRPr lang="en-US" b="1" dirty="0" smtClean="0">
              <a:cs typeface="Calibri"/>
            </a:endParaRPr>
          </a:p>
          <a:p>
            <a:endParaRPr lang="en-US" b="1" dirty="0" smtClean="0">
              <a:cs typeface="Calibri"/>
            </a:endParaRPr>
          </a:p>
          <a:p>
            <a:r>
              <a:rPr lang="en-US" b="1" dirty="0" smtClean="0">
                <a:cs typeface="Calibri"/>
              </a:rPr>
              <a:t>Purpose: </a:t>
            </a:r>
            <a:r>
              <a:rPr lang="en-US" dirty="0"/>
              <a:t>Provide tips on saving time in the kitchen by preparing foods ahead of time</a:t>
            </a:r>
          </a:p>
          <a:p>
            <a:endParaRPr lang="en-US" dirty="0"/>
          </a:p>
          <a:p>
            <a:endParaRPr lang="en-US" dirty="0"/>
          </a:p>
          <a:p>
            <a:pPr algn="l"/>
            <a:endParaRPr lang="en-US" dirty="0"/>
          </a:p>
          <a:p>
            <a:pPr algn="l"/>
            <a:endParaRPr lang="en-US" dirty="0"/>
          </a:p>
        </p:txBody>
      </p:sp>
      <p:sp>
        <p:nvSpPr>
          <p:cNvPr id="4" name="Slide Number Placeholder 3"/>
          <p:cNvSpPr>
            <a:spLocks noGrp="1"/>
          </p:cNvSpPr>
          <p:nvPr>
            <p:ph type="sldNum" sz="quarter" idx="10"/>
          </p:nvPr>
        </p:nvSpPr>
        <p:spPr/>
        <p:txBody>
          <a:bodyPr/>
          <a:lstStyle/>
          <a:p>
            <a:fld id="{EAF73655-8A81-4701-84A8-C7A32BC2584B}" type="slidenum">
              <a:rPr lang="en-US" smtClean="0"/>
              <a:t>29</a:t>
            </a:fld>
            <a:endParaRPr lang="en-US"/>
          </a:p>
        </p:txBody>
      </p:sp>
    </p:spTree>
    <p:extLst>
      <p:ext uri="{BB962C8B-B14F-4D97-AF65-F5344CB8AC3E}">
        <p14:creationId xmlns:p14="http://schemas.microsoft.com/office/powerpoint/2010/main" val="1712832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need to make our food system more efficient and less wasteful. Even with the most sustainable practices, our food system uses enormous resources. </a:t>
            </a:r>
          </a:p>
          <a:p>
            <a:pPr defTabSz="915040">
              <a:defRPr/>
            </a:pPr>
            <a:endParaRPr lang="en-US" dirty="0" smtClean="0"/>
          </a:p>
          <a:p>
            <a:pPr defTabSz="915040">
              <a:defRPr/>
            </a:pPr>
            <a:r>
              <a:rPr lang="en-US" dirty="0" smtClean="0"/>
              <a:t>Getting food from the farm to your plate uses 16 percent of U.S. energy, 50 percent of U.S. land, and 67 percent of all freshwater consumed in the U.S.</a:t>
            </a:r>
            <a:r>
              <a:rPr lang="en-US" baseline="0" dirty="0" smtClean="0"/>
              <a:t>  (From NRDC 2017 report)</a:t>
            </a:r>
          </a:p>
          <a:p>
            <a:pPr defTabSz="915040">
              <a:defRPr/>
            </a:pPr>
            <a:endParaRPr lang="en-US" baseline="0" smtClean="0"/>
          </a:p>
          <a:p>
            <a:pPr defTabSz="915040">
              <a:defRPr/>
            </a:pPr>
            <a:r>
              <a:rPr lang="en-US" baseline="0" dirty="0" smtClean="0"/>
              <a:t>Yet 40 percent goes uneaten!</a:t>
            </a:r>
          </a:p>
          <a:p>
            <a:endParaRPr lang="en-US" dirty="0"/>
          </a:p>
        </p:txBody>
      </p:sp>
      <p:sp>
        <p:nvSpPr>
          <p:cNvPr id="4" name="Slide Number Placeholder 3"/>
          <p:cNvSpPr>
            <a:spLocks noGrp="1"/>
          </p:cNvSpPr>
          <p:nvPr>
            <p:ph type="sldNum" sz="quarter" idx="10"/>
          </p:nvPr>
        </p:nvSpPr>
        <p:spPr/>
        <p:txBody>
          <a:bodyPr/>
          <a:lstStyle/>
          <a:p>
            <a:pPr defTabSz="915040">
              <a:defRPr/>
            </a:pPr>
            <a:fld id="{CA18F275-3C79-41E2-A48B-DD1FB4C8D559}" type="slidenum">
              <a:rPr lang="en-US">
                <a:solidFill>
                  <a:prstClr val="black"/>
                </a:solidFill>
                <a:latin typeface="Calibri" panose="020F0502020204030204"/>
              </a:rPr>
              <a:pPr defTabSz="915040">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97019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spc="-5" dirty="0">
                <a:cs typeface="Calibri"/>
              </a:rPr>
              <a:t>Th</a:t>
            </a:r>
            <a:r>
              <a:rPr lang="en-US" b="1" dirty="0">
                <a:cs typeface="Calibri"/>
              </a:rPr>
              <a:t>e</a:t>
            </a:r>
            <a:r>
              <a:rPr lang="en-US" b="1" spc="10" dirty="0">
                <a:cs typeface="Calibri"/>
              </a:rPr>
              <a:t> </a:t>
            </a:r>
            <a:r>
              <a:rPr lang="en-US" b="1" spc="-10" dirty="0">
                <a:cs typeface="Calibri"/>
              </a:rPr>
              <a:t>fina</a:t>
            </a:r>
            <a:r>
              <a:rPr lang="en-US" b="1" spc="-5" dirty="0">
                <a:cs typeface="Calibri"/>
              </a:rPr>
              <a:t>l</a:t>
            </a:r>
            <a:r>
              <a:rPr lang="en-US" b="1" spc="15" dirty="0">
                <a:cs typeface="Calibri"/>
              </a:rPr>
              <a:t> </a:t>
            </a:r>
            <a:r>
              <a:rPr lang="en-US" b="1" spc="-20" dirty="0">
                <a:cs typeface="Calibri"/>
              </a:rPr>
              <a:t>s</a:t>
            </a:r>
            <a:r>
              <a:rPr lang="en-US" b="1" spc="-10" dirty="0">
                <a:cs typeface="Calibri"/>
              </a:rPr>
              <a:t>t</a:t>
            </a:r>
            <a:r>
              <a:rPr lang="en-US" b="1" spc="-31" dirty="0">
                <a:cs typeface="Calibri"/>
              </a:rPr>
              <a:t>r</a:t>
            </a:r>
            <a:r>
              <a:rPr lang="en-US" b="1" spc="-20" dirty="0">
                <a:cs typeface="Calibri"/>
              </a:rPr>
              <a:t>a</a:t>
            </a:r>
            <a:r>
              <a:rPr lang="en-US" b="1" spc="-25" dirty="0">
                <a:cs typeface="Calibri"/>
              </a:rPr>
              <a:t>t</a:t>
            </a:r>
            <a:r>
              <a:rPr lang="en-US" b="1" spc="-5" dirty="0">
                <a:cs typeface="Calibri"/>
              </a:rPr>
              <a:t>e</a:t>
            </a:r>
            <a:r>
              <a:rPr lang="en-US" b="1" dirty="0">
                <a:cs typeface="Calibri"/>
              </a:rPr>
              <a:t>g</a:t>
            </a:r>
            <a:r>
              <a:rPr lang="en-US" b="1" spc="-10" dirty="0">
                <a:cs typeface="Calibri"/>
              </a:rPr>
              <a:t>y</a:t>
            </a:r>
            <a:r>
              <a:rPr lang="en-US" b="1" spc="-15" dirty="0">
                <a:cs typeface="Calibri"/>
              </a:rPr>
              <a:t> </a:t>
            </a:r>
            <a:r>
              <a:rPr lang="en-US" b="1" spc="-10" dirty="0">
                <a:cs typeface="Calibri"/>
              </a:rPr>
              <a:t>i</a:t>
            </a:r>
            <a:r>
              <a:rPr lang="en-US" b="1" spc="-5" dirty="0">
                <a:cs typeface="Calibri"/>
              </a:rPr>
              <a:t>s</a:t>
            </a:r>
            <a:r>
              <a:rPr lang="en-US" b="1" spc="5" dirty="0">
                <a:cs typeface="Calibri"/>
              </a:rPr>
              <a:t> </a:t>
            </a:r>
            <a:r>
              <a:rPr lang="en-US" b="1" spc="-20" dirty="0">
                <a:cs typeface="Calibri"/>
              </a:rPr>
              <a:t>t</a:t>
            </a:r>
            <a:r>
              <a:rPr lang="en-US" b="1" spc="-10" dirty="0">
                <a:cs typeface="Calibri"/>
              </a:rPr>
              <a:t>o</a:t>
            </a:r>
            <a:r>
              <a:rPr lang="en-US" b="1" spc="5" dirty="0">
                <a:cs typeface="Calibri"/>
              </a:rPr>
              <a:t> </a:t>
            </a:r>
            <a:r>
              <a:rPr lang="en-US" b="1" dirty="0">
                <a:cs typeface="Calibri"/>
              </a:rPr>
              <a:t>e</a:t>
            </a:r>
            <a:r>
              <a:rPr lang="en-US" b="1" spc="-10" dirty="0">
                <a:cs typeface="Calibri"/>
              </a:rPr>
              <a:t>a</a:t>
            </a:r>
            <a:r>
              <a:rPr lang="en-US" b="1" spc="-5" dirty="0">
                <a:cs typeface="Calibri"/>
              </a:rPr>
              <a:t>t</a:t>
            </a:r>
            <a:r>
              <a:rPr lang="en-US" b="1" spc="-15" dirty="0">
                <a:cs typeface="Calibri"/>
              </a:rPr>
              <a:t> wh</a:t>
            </a:r>
            <a:r>
              <a:rPr lang="en-US" b="1" spc="-20" dirty="0">
                <a:cs typeface="Calibri"/>
              </a:rPr>
              <a:t>a</a:t>
            </a:r>
            <a:r>
              <a:rPr lang="en-US" b="1" spc="-5" dirty="0">
                <a:cs typeface="Calibri"/>
              </a:rPr>
              <a:t>t</a:t>
            </a:r>
            <a:r>
              <a:rPr lang="en-US" b="1" spc="5" dirty="0">
                <a:cs typeface="Calibri"/>
              </a:rPr>
              <a:t> </a:t>
            </a:r>
            <a:r>
              <a:rPr lang="en-US" b="1" dirty="0">
                <a:cs typeface="Calibri"/>
              </a:rPr>
              <a:t>needs </a:t>
            </a:r>
            <a:r>
              <a:rPr lang="en-US" b="1" spc="-5" dirty="0">
                <a:cs typeface="Calibri"/>
              </a:rPr>
              <a:t>e</a:t>
            </a:r>
            <a:r>
              <a:rPr lang="en-US" b="1" spc="-10" dirty="0">
                <a:cs typeface="Calibri"/>
              </a:rPr>
              <a:t>a</a:t>
            </a:r>
            <a:r>
              <a:rPr lang="en-US" b="1" spc="-5" dirty="0">
                <a:cs typeface="Calibri"/>
              </a:rPr>
              <a:t>ting</a:t>
            </a:r>
            <a:r>
              <a:rPr lang="en-US" b="1" spc="10" dirty="0">
                <a:cs typeface="Calibri"/>
              </a:rPr>
              <a:t> </a:t>
            </a:r>
            <a:r>
              <a:rPr lang="en-US" b="1" spc="-5" dirty="0">
                <a:cs typeface="Calibri"/>
              </a:rPr>
              <a:t>fi</a:t>
            </a:r>
            <a:r>
              <a:rPr lang="en-US" b="1" spc="-15" dirty="0">
                <a:cs typeface="Calibri"/>
              </a:rPr>
              <a:t>r</a:t>
            </a:r>
            <a:r>
              <a:rPr lang="en-US" b="1" spc="-20" dirty="0">
                <a:cs typeface="Calibri"/>
              </a:rPr>
              <a:t>s</a:t>
            </a:r>
            <a:r>
              <a:rPr lang="en-US" b="1" spc="-10" dirty="0">
                <a:cs typeface="Calibri"/>
              </a:rPr>
              <a:t>t</a:t>
            </a:r>
            <a:r>
              <a:rPr lang="en-US" b="1" spc="-5" dirty="0">
                <a:cs typeface="Calibri"/>
              </a:rPr>
              <a:t>. </a:t>
            </a:r>
            <a:r>
              <a:rPr lang="en-US" dirty="0">
                <a:latin typeface="Calibri" panose="020F0502020204030204" pitchFamily="34" charset="0"/>
              </a:rPr>
              <a:t>The </a:t>
            </a:r>
            <a:r>
              <a:rPr lang="en-US" b="1" dirty="0">
                <a:latin typeface="Calibri,Bold"/>
              </a:rPr>
              <a:t>"Eat First" </a:t>
            </a:r>
            <a:r>
              <a:rPr lang="en-US" dirty="0">
                <a:latin typeface="Calibri" panose="020F0502020204030204" pitchFamily="34" charset="0"/>
              </a:rPr>
              <a:t>tool is designed as a visual prompt. Households are encouraged to designate an area in the refrigerator for food that should be eaten relatively soon like aging ingredients and leftovers. </a:t>
            </a:r>
          </a:p>
          <a:p>
            <a:pPr algn="l"/>
            <a:endParaRPr lang="en-US" dirty="0">
              <a:latin typeface="Calibri" panose="020F0502020204030204" pitchFamily="34" charset="0"/>
            </a:endParaRPr>
          </a:p>
          <a:p>
            <a:pPr defTabSz="931694">
              <a:defRPr/>
            </a:pPr>
            <a:r>
              <a:rPr lang="en-US" spc="-15" dirty="0">
                <a:cs typeface="Calibri"/>
              </a:rPr>
              <a:t>Anothe</a:t>
            </a:r>
            <a:r>
              <a:rPr lang="en-US" spc="-5" dirty="0">
                <a:cs typeface="Calibri"/>
              </a:rPr>
              <a:t>r way to eat what needs eating first</a:t>
            </a:r>
            <a:r>
              <a:rPr lang="en-US" spc="15" dirty="0">
                <a:cs typeface="Calibri"/>
              </a:rPr>
              <a:t> </a:t>
            </a:r>
            <a:r>
              <a:rPr lang="en-US" spc="-10" dirty="0">
                <a:cs typeface="Calibri"/>
              </a:rPr>
              <a:t>i</a:t>
            </a:r>
            <a:r>
              <a:rPr lang="en-US" spc="-5" dirty="0">
                <a:cs typeface="Calibri"/>
              </a:rPr>
              <a:t>s</a:t>
            </a:r>
            <a:r>
              <a:rPr lang="en-US" spc="5" dirty="0">
                <a:cs typeface="Calibri"/>
              </a:rPr>
              <a:t> </a:t>
            </a:r>
            <a:r>
              <a:rPr lang="en-US" spc="-20" dirty="0">
                <a:cs typeface="Calibri"/>
              </a:rPr>
              <a:t>t</a:t>
            </a:r>
            <a:r>
              <a:rPr lang="en-US" spc="-10" dirty="0">
                <a:cs typeface="Calibri"/>
              </a:rPr>
              <a:t>o</a:t>
            </a:r>
            <a:r>
              <a:rPr lang="en-US" spc="5" dirty="0">
                <a:cs typeface="Calibri"/>
              </a:rPr>
              <a:t> </a:t>
            </a:r>
            <a:r>
              <a:rPr lang="en-US" spc="-10" dirty="0">
                <a:cs typeface="Calibri"/>
              </a:rPr>
              <a:t>learn </a:t>
            </a:r>
            <a:r>
              <a:rPr lang="en-US" spc="-5" dirty="0">
                <a:cs typeface="Calibri"/>
              </a:rPr>
              <a:t>fl</a:t>
            </a:r>
            <a:r>
              <a:rPr lang="en-US" spc="-20" dirty="0">
                <a:cs typeface="Calibri"/>
              </a:rPr>
              <a:t>e</a:t>
            </a:r>
            <a:r>
              <a:rPr lang="en-US" dirty="0">
                <a:cs typeface="Calibri"/>
              </a:rPr>
              <a:t>x</a:t>
            </a:r>
            <a:r>
              <a:rPr lang="en-US" spc="-10" dirty="0">
                <a:cs typeface="Calibri"/>
              </a:rPr>
              <a:t>ible</a:t>
            </a:r>
            <a:r>
              <a:rPr lang="en-US" spc="15" dirty="0">
                <a:cs typeface="Calibri"/>
              </a:rPr>
              <a:t> </a:t>
            </a:r>
            <a:r>
              <a:rPr lang="en-US" spc="-15" dirty="0">
                <a:cs typeface="Calibri"/>
              </a:rPr>
              <a:t>r</a:t>
            </a:r>
            <a:r>
              <a:rPr lang="en-US" dirty="0">
                <a:cs typeface="Calibri"/>
              </a:rPr>
              <a:t>ec</a:t>
            </a:r>
            <a:r>
              <a:rPr lang="en-US" spc="-10" dirty="0">
                <a:cs typeface="Calibri"/>
              </a:rPr>
              <a:t>ip</a:t>
            </a:r>
            <a:r>
              <a:rPr lang="en-US" dirty="0">
                <a:cs typeface="Calibri"/>
              </a:rPr>
              <a:t>e</a:t>
            </a:r>
            <a:r>
              <a:rPr lang="en-US" spc="-5" dirty="0">
                <a:cs typeface="Calibri"/>
              </a:rPr>
              <a:t>s</a:t>
            </a:r>
            <a:r>
              <a:rPr lang="en-US" dirty="0">
                <a:cs typeface="Calibri"/>
              </a:rPr>
              <a:t>.</a:t>
            </a:r>
            <a:r>
              <a:rPr lang="en-US" spc="-5" dirty="0">
                <a:cs typeface="Calibri"/>
              </a:rPr>
              <a:t> Casse</a:t>
            </a:r>
            <a:r>
              <a:rPr lang="en-US" spc="-20" dirty="0">
                <a:cs typeface="Calibri"/>
              </a:rPr>
              <a:t>r</a:t>
            </a:r>
            <a:r>
              <a:rPr lang="en-US" spc="-5" dirty="0">
                <a:cs typeface="Calibri"/>
              </a:rPr>
              <a:t>oles,</a:t>
            </a:r>
            <a:r>
              <a:rPr lang="en-US" spc="-10" dirty="0">
                <a:cs typeface="Calibri"/>
              </a:rPr>
              <a:t> </a:t>
            </a:r>
            <a:r>
              <a:rPr lang="en-US" spc="-5" dirty="0">
                <a:cs typeface="Calibri"/>
              </a:rPr>
              <a:t>fr</a:t>
            </a:r>
            <a:r>
              <a:rPr lang="en-US" spc="-10" dirty="0">
                <a:cs typeface="Calibri"/>
              </a:rPr>
              <a:t>i</a:t>
            </a:r>
            <a:r>
              <a:rPr lang="en-US" spc="-20" dirty="0">
                <a:cs typeface="Calibri"/>
              </a:rPr>
              <a:t>ttat</a:t>
            </a:r>
            <a:r>
              <a:rPr lang="en-US" spc="-5" dirty="0">
                <a:cs typeface="Calibri"/>
              </a:rPr>
              <a:t>as,</a:t>
            </a:r>
            <a:r>
              <a:rPr lang="en-US" spc="-10" dirty="0">
                <a:cs typeface="Calibri"/>
              </a:rPr>
              <a:t> sou</a:t>
            </a:r>
            <a:r>
              <a:rPr lang="en-US" spc="-20" dirty="0">
                <a:cs typeface="Calibri"/>
              </a:rPr>
              <a:t>p</a:t>
            </a:r>
            <a:r>
              <a:rPr lang="en-US" spc="-5" dirty="0">
                <a:cs typeface="Calibri"/>
              </a:rPr>
              <a:t>s, stir-</a:t>
            </a:r>
            <a:r>
              <a:rPr lang="en-US" spc="-5" dirty="0" err="1">
                <a:cs typeface="Calibri"/>
              </a:rPr>
              <a:t>frys</a:t>
            </a:r>
            <a:r>
              <a:rPr lang="en-US" spc="-5" dirty="0">
                <a:cs typeface="Calibri"/>
              </a:rPr>
              <a:t>,</a:t>
            </a:r>
            <a:r>
              <a:rPr lang="en-US" spc="10" dirty="0">
                <a:cs typeface="Calibri"/>
              </a:rPr>
              <a:t> </a:t>
            </a:r>
            <a:r>
              <a:rPr lang="en-US" spc="-10" dirty="0">
                <a:cs typeface="Calibri"/>
              </a:rPr>
              <a:t>and</a:t>
            </a:r>
            <a:r>
              <a:rPr lang="en-US" spc="10" dirty="0">
                <a:cs typeface="Calibri"/>
              </a:rPr>
              <a:t> </a:t>
            </a:r>
            <a:r>
              <a:rPr lang="en-US" spc="-10" dirty="0">
                <a:cs typeface="Calibri"/>
              </a:rPr>
              <a:t>smoothies</a:t>
            </a:r>
            <a:r>
              <a:rPr lang="en-US" spc="-5" dirty="0">
                <a:cs typeface="Calibri"/>
              </a:rPr>
              <a:t> </a:t>
            </a:r>
            <a:r>
              <a:rPr lang="en-US" dirty="0">
                <a:cs typeface="Calibri"/>
              </a:rPr>
              <a:t>a</a:t>
            </a:r>
            <a:r>
              <a:rPr lang="en-US" spc="-15" dirty="0">
                <a:cs typeface="Calibri"/>
              </a:rPr>
              <a:t>r</a:t>
            </a:r>
            <a:r>
              <a:rPr lang="en-US" dirty="0">
                <a:cs typeface="Calibri"/>
              </a:rPr>
              <a:t>e</a:t>
            </a:r>
            <a:r>
              <a:rPr lang="en-US" spc="-15" dirty="0">
                <a:cs typeface="Calibri"/>
              </a:rPr>
              <a:t> </a:t>
            </a:r>
            <a:r>
              <a:rPr lang="en-US" dirty="0">
                <a:cs typeface="Calibri"/>
              </a:rPr>
              <a:t>g</a:t>
            </a:r>
            <a:r>
              <a:rPr lang="en-US" spc="-15" dirty="0">
                <a:cs typeface="Calibri"/>
              </a:rPr>
              <a:t>r</a:t>
            </a:r>
            <a:r>
              <a:rPr lang="en-US" dirty="0">
                <a:cs typeface="Calibri"/>
              </a:rPr>
              <a:t>e</a:t>
            </a:r>
            <a:r>
              <a:rPr lang="en-US" spc="-10" dirty="0">
                <a:cs typeface="Calibri"/>
              </a:rPr>
              <a:t>a</a:t>
            </a:r>
            <a:r>
              <a:rPr lang="en-US" spc="-5" dirty="0">
                <a:cs typeface="Calibri"/>
              </a:rPr>
              <a:t>t</a:t>
            </a:r>
            <a:r>
              <a:rPr lang="en-US" spc="-10" dirty="0">
                <a:cs typeface="Calibri"/>
              </a:rPr>
              <a:t> </a:t>
            </a:r>
            <a:r>
              <a:rPr lang="en-US" spc="-25" dirty="0">
                <a:cs typeface="Calibri"/>
              </a:rPr>
              <a:t>w</a:t>
            </a:r>
            <a:r>
              <a:rPr lang="en-US" spc="-36" dirty="0">
                <a:cs typeface="Calibri"/>
              </a:rPr>
              <a:t>a</a:t>
            </a:r>
            <a:r>
              <a:rPr lang="en-US" spc="-15" dirty="0">
                <a:cs typeface="Calibri"/>
              </a:rPr>
              <a:t>y</a:t>
            </a:r>
            <a:r>
              <a:rPr lang="en-US" spc="-5" dirty="0">
                <a:cs typeface="Calibri"/>
              </a:rPr>
              <a:t>s</a:t>
            </a:r>
            <a:r>
              <a:rPr lang="en-US" spc="-10" dirty="0">
                <a:cs typeface="Calibri"/>
              </a:rPr>
              <a:t> </a:t>
            </a:r>
            <a:r>
              <a:rPr lang="en-US" spc="-20" dirty="0">
                <a:cs typeface="Calibri"/>
              </a:rPr>
              <a:t>t</a:t>
            </a:r>
            <a:r>
              <a:rPr lang="en-US" spc="-10" dirty="0">
                <a:cs typeface="Calibri"/>
              </a:rPr>
              <a:t>o</a:t>
            </a:r>
            <a:r>
              <a:rPr lang="en-US" spc="5" dirty="0">
                <a:cs typeface="Calibri"/>
              </a:rPr>
              <a:t> </a:t>
            </a:r>
            <a:r>
              <a:rPr lang="en-US" spc="-10" dirty="0">
                <a:cs typeface="Calibri"/>
              </a:rPr>
              <a:t>use</a:t>
            </a:r>
            <a:r>
              <a:rPr lang="en-US" spc="-5" dirty="0">
                <a:cs typeface="Calibri"/>
              </a:rPr>
              <a:t> </a:t>
            </a:r>
            <a:r>
              <a:rPr lang="en-US" dirty="0">
                <a:cs typeface="Calibri"/>
              </a:rPr>
              <a:t>l</a:t>
            </a:r>
            <a:r>
              <a:rPr lang="en-US" spc="-15" dirty="0">
                <a:cs typeface="Calibri"/>
              </a:rPr>
              <a:t>e</a:t>
            </a:r>
            <a:r>
              <a:rPr lang="en-US" spc="-5" dirty="0">
                <a:cs typeface="Calibri"/>
              </a:rPr>
              <a:t>f</a:t>
            </a:r>
            <a:r>
              <a:rPr lang="en-US" spc="-15" dirty="0">
                <a:cs typeface="Calibri"/>
              </a:rPr>
              <a:t>t</a:t>
            </a:r>
            <a:r>
              <a:rPr lang="en-US" spc="-10" dirty="0">
                <a:cs typeface="Calibri"/>
              </a:rPr>
              <a:t>o</a:t>
            </a:r>
            <a:r>
              <a:rPr lang="en-US" spc="-20" dirty="0">
                <a:cs typeface="Calibri"/>
              </a:rPr>
              <a:t>v</a:t>
            </a:r>
            <a:r>
              <a:rPr lang="en-US" spc="-5" dirty="0">
                <a:cs typeface="Calibri"/>
              </a:rPr>
              <a:t>e</a:t>
            </a:r>
            <a:r>
              <a:rPr lang="en-US" spc="-15" dirty="0">
                <a:cs typeface="Calibri"/>
              </a:rPr>
              <a:t>r</a:t>
            </a:r>
            <a:r>
              <a:rPr lang="en-US" spc="-10" dirty="0">
                <a:cs typeface="Calibri"/>
              </a:rPr>
              <a:t>s</a:t>
            </a:r>
            <a:r>
              <a:rPr lang="en-US" spc="-5" dirty="0">
                <a:cs typeface="Calibri"/>
              </a:rPr>
              <a:t>,</a:t>
            </a:r>
            <a:r>
              <a:rPr lang="en-US" spc="-10" dirty="0">
                <a:cs typeface="Calibri"/>
              </a:rPr>
              <a:t> and</a:t>
            </a:r>
            <a:r>
              <a:rPr lang="en-US" spc="10" dirty="0">
                <a:cs typeface="Calibri"/>
              </a:rPr>
              <a:t> </a:t>
            </a:r>
            <a:r>
              <a:rPr lang="en-US" spc="-15" dirty="0">
                <a:cs typeface="Calibri"/>
              </a:rPr>
              <a:t>odd</a:t>
            </a:r>
            <a:r>
              <a:rPr lang="en-US" spc="-5" dirty="0">
                <a:cs typeface="Calibri"/>
              </a:rPr>
              <a:t>s</a:t>
            </a:r>
            <a:r>
              <a:rPr lang="en-US" spc="15" dirty="0">
                <a:cs typeface="Calibri"/>
              </a:rPr>
              <a:t> </a:t>
            </a:r>
            <a:r>
              <a:rPr lang="en-US" spc="-10" dirty="0">
                <a:cs typeface="Calibri"/>
              </a:rPr>
              <a:t>and</a:t>
            </a:r>
            <a:r>
              <a:rPr lang="en-US" spc="5" dirty="0">
                <a:cs typeface="Calibri"/>
              </a:rPr>
              <a:t> </a:t>
            </a:r>
            <a:r>
              <a:rPr lang="en-US" spc="-15" dirty="0">
                <a:cs typeface="Calibri"/>
              </a:rPr>
              <a:t>ends.</a:t>
            </a:r>
          </a:p>
          <a:p>
            <a:pPr defTabSz="931694">
              <a:defRPr/>
            </a:pPr>
            <a:endParaRPr lang="en-US" spc="-15" dirty="0">
              <a:cs typeface="Calibri"/>
            </a:endParaRPr>
          </a:p>
          <a:p>
            <a:r>
              <a:rPr lang="en-US" b="1" spc="-15" dirty="0">
                <a:cs typeface="Calibri"/>
              </a:rPr>
              <a:t>Purpose</a:t>
            </a:r>
            <a:r>
              <a:rPr lang="en-US" spc="-15" dirty="0">
                <a:cs typeface="Calibri"/>
              </a:rPr>
              <a:t>: </a:t>
            </a:r>
            <a:r>
              <a:rPr lang="en-US" dirty="0"/>
              <a:t>Visually remind participants to eat foods while they are fresh</a:t>
            </a:r>
          </a:p>
          <a:p>
            <a:pPr defTabSz="931694">
              <a:defRPr/>
            </a:pP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EAF73655-8A81-4701-84A8-C7A32BC2584B}" type="slidenum">
              <a:rPr lang="en-US" smtClean="0"/>
              <a:t>30</a:t>
            </a:fld>
            <a:endParaRPr lang="en-US"/>
          </a:p>
        </p:txBody>
      </p:sp>
    </p:spTree>
    <p:extLst>
      <p:ext uri="{BB962C8B-B14F-4D97-AF65-F5344CB8AC3E}">
        <p14:creationId xmlns:p14="http://schemas.microsoft.com/office/powerpoint/2010/main" val="22137145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94">
              <a:defRPr/>
            </a:pPr>
            <a:r>
              <a:rPr lang="en-US" dirty="0" smtClean="0"/>
              <a:t>We just looked at five behavior</a:t>
            </a:r>
            <a:r>
              <a:rPr lang="en-US" baseline="0" dirty="0" smtClean="0"/>
              <a:t> change strategies and tools. Now we will look at two Outreach tools.</a:t>
            </a:r>
          </a:p>
          <a:p>
            <a:pPr defTabSz="931694">
              <a:defRPr/>
            </a:pPr>
            <a:endParaRPr lang="en-US" dirty="0" smtClean="0"/>
          </a:p>
          <a:p>
            <a:pPr defTabSz="931694">
              <a:defRPr/>
            </a:pPr>
            <a:r>
              <a:rPr lang="en-US" dirty="0" smtClean="0"/>
              <a:t>Formatted as a poster so could be</a:t>
            </a:r>
            <a:r>
              <a:rPr lang="en-US" baseline="0" dirty="0" smtClean="0"/>
              <a:t> used as a conversation starter; messaging is important</a:t>
            </a:r>
            <a:endParaRPr lang="en-US" dirty="0" smtClean="0"/>
          </a:p>
          <a:p>
            <a:endParaRPr lang="en-US" dirty="0"/>
          </a:p>
        </p:txBody>
      </p:sp>
      <p:sp>
        <p:nvSpPr>
          <p:cNvPr id="4" name="Slide Number Placeholder 3"/>
          <p:cNvSpPr>
            <a:spLocks noGrp="1"/>
          </p:cNvSpPr>
          <p:nvPr>
            <p:ph type="sldNum" sz="quarter" idx="10"/>
          </p:nvPr>
        </p:nvSpPr>
        <p:spPr/>
        <p:txBody>
          <a:bodyPr/>
          <a:lstStyle/>
          <a:p>
            <a:fld id="{EAF73655-8A81-4701-84A8-C7A32BC2584B}" type="slidenum">
              <a:rPr lang="en-US" smtClean="0"/>
              <a:t>31</a:t>
            </a:fld>
            <a:endParaRPr lang="en-US"/>
          </a:p>
        </p:txBody>
      </p:sp>
    </p:spTree>
    <p:extLst>
      <p:ext uri="{BB962C8B-B14F-4D97-AF65-F5344CB8AC3E}">
        <p14:creationId xmlns:p14="http://schemas.microsoft.com/office/powerpoint/2010/main" val="1819229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Workshop Presentation </a:t>
            </a:r>
            <a:r>
              <a:rPr lang="en-US" dirty="0"/>
              <a:t>tool is designed for FTGTW campaign organizers to use to </a:t>
            </a:r>
            <a:r>
              <a:rPr lang="en-US" dirty="0" smtClean="0"/>
              <a:t>make presentations </a:t>
            </a:r>
            <a:r>
              <a:rPr lang="en-US" dirty="0"/>
              <a:t>at workshops or community meetings. The presentation can be used </a:t>
            </a:r>
            <a:r>
              <a:rPr lang="en-US" dirty="0" smtClean="0"/>
              <a:t>to introduce </a:t>
            </a:r>
            <a:r>
              <a:rPr lang="en-US" dirty="0"/>
              <a:t>the FTGTW campaign and the tools to community members and to </a:t>
            </a:r>
            <a:r>
              <a:rPr lang="en-US" dirty="0" smtClean="0"/>
              <a:t>recruit participants</a:t>
            </a:r>
            <a:r>
              <a:rPr lang="en-US" dirty="0"/>
              <a:t>. </a:t>
            </a:r>
            <a:r>
              <a:rPr lang="en-US" dirty="0" smtClean="0"/>
              <a:t>Will post.</a:t>
            </a:r>
            <a:endParaRPr lang="en-US" dirty="0"/>
          </a:p>
        </p:txBody>
      </p:sp>
      <p:sp>
        <p:nvSpPr>
          <p:cNvPr id="4" name="Slide Number Placeholder 3"/>
          <p:cNvSpPr>
            <a:spLocks noGrp="1"/>
          </p:cNvSpPr>
          <p:nvPr>
            <p:ph type="sldNum" sz="quarter" idx="10"/>
          </p:nvPr>
        </p:nvSpPr>
        <p:spPr/>
        <p:txBody>
          <a:bodyPr/>
          <a:lstStyle/>
          <a:p>
            <a:fld id="{EAF73655-8A81-4701-84A8-C7A32BC2584B}" type="slidenum">
              <a:rPr lang="en-US" smtClean="0"/>
              <a:t>32</a:t>
            </a:fld>
            <a:endParaRPr lang="en-US"/>
          </a:p>
        </p:txBody>
      </p:sp>
    </p:spTree>
    <p:extLst>
      <p:ext uri="{BB962C8B-B14F-4D97-AF65-F5344CB8AC3E}">
        <p14:creationId xmlns:p14="http://schemas.microsoft.com/office/powerpoint/2010/main" val="2630891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the CBSM</a:t>
            </a:r>
            <a:r>
              <a:rPr lang="en-US" baseline="0" dirty="0" smtClean="0"/>
              <a:t> principles. Next is implement a pilot.</a:t>
            </a:r>
            <a:endParaRPr lang="en-US" dirty="0"/>
          </a:p>
        </p:txBody>
      </p:sp>
      <p:sp>
        <p:nvSpPr>
          <p:cNvPr id="4" name="Slide Number Placeholder 3"/>
          <p:cNvSpPr>
            <a:spLocks noGrp="1"/>
          </p:cNvSpPr>
          <p:nvPr>
            <p:ph type="sldNum" sz="quarter" idx="10"/>
          </p:nvPr>
        </p:nvSpPr>
        <p:spPr/>
        <p:txBody>
          <a:bodyPr/>
          <a:lstStyle/>
          <a:p>
            <a:fld id="{EAF73655-8A81-4701-84A8-C7A32BC2584B}" type="slidenum">
              <a:rPr lang="en-US" smtClean="0"/>
              <a:t>33</a:t>
            </a:fld>
            <a:endParaRPr lang="en-US"/>
          </a:p>
        </p:txBody>
      </p:sp>
    </p:spTree>
    <p:extLst>
      <p:ext uri="{BB962C8B-B14F-4D97-AF65-F5344CB8AC3E}">
        <p14:creationId xmlns:p14="http://schemas.microsoft.com/office/powerpoint/2010/main" val="22694168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040">
              <a:defRPr/>
            </a:pPr>
            <a:r>
              <a:rPr lang="en-US" dirty="0" smtClean="0"/>
              <a:t>Two principal target populations were selected in crafting the campaign messaging and strategies in EPA’s pilot: (1) families with young children and (2) young adults (of ages approximately from 18 to 30). The two principal target populations were chosen on the basis of previous research that indicated these two demographics generate the largest amounts of wasted food in households. </a:t>
            </a:r>
          </a:p>
          <a:p>
            <a:endParaRPr lang="en-US" dirty="0"/>
          </a:p>
        </p:txBody>
      </p:sp>
      <p:sp>
        <p:nvSpPr>
          <p:cNvPr id="4" name="Slide Number Placeholder 3"/>
          <p:cNvSpPr>
            <a:spLocks noGrp="1"/>
          </p:cNvSpPr>
          <p:nvPr>
            <p:ph type="sldNum" sz="quarter" idx="10"/>
          </p:nvPr>
        </p:nvSpPr>
        <p:spPr/>
        <p:txBody>
          <a:bodyPr/>
          <a:lstStyle/>
          <a:p>
            <a:fld id="{EAF73655-8A81-4701-84A8-C7A32BC2584B}" type="slidenum">
              <a:rPr lang="en-US" smtClean="0"/>
              <a:t>34</a:t>
            </a:fld>
            <a:endParaRPr lang="en-US"/>
          </a:p>
        </p:txBody>
      </p:sp>
    </p:spTree>
    <p:extLst>
      <p:ext uri="{BB962C8B-B14F-4D97-AF65-F5344CB8AC3E}">
        <p14:creationId xmlns:p14="http://schemas.microsoft.com/office/powerpoint/2010/main" val="39188233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F73655-8A81-4701-84A8-C7A32BC2584B}" type="slidenum">
              <a:rPr lang="en-US" smtClean="0"/>
              <a:t>35</a:t>
            </a:fld>
            <a:endParaRPr lang="en-US"/>
          </a:p>
        </p:txBody>
      </p:sp>
    </p:spTree>
    <p:extLst>
      <p:ext uri="{BB962C8B-B14F-4D97-AF65-F5344CB8AC3E}">
        <p14:creationId xmlns:p14="http://schemas.microsoft.com/office/powerpoint/2010/main" val="31985783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F73655-8A81-4701-84A8-C7A32BC2584B}" type="slidenum">
              <a:rPr lang="en-US" smtClean="0"/>
              <a:t>36</a:t>
            </a:fld>
            <a:endParaRPr lang="en-US"/>
          </a:p>
        </p:txBody>
      </p:sp>
    </p:spTree>
    <p:extLst>
      <p:ext uri="{BB962C8B-B14F-4D97-AF65-F5344CB8AC3E}">
        <p14:creationId xmlns:p14="http://schemas.microsoft.com/office/powerpoint/2010/main" val="1836397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DDC337-DF3B-4CD5-8D39-E5A69899CC2C}" type="slidenum">
              <a:rPr lang="en-US" smtClean="0"/>
              <a:t>37</a:t>
            </a:fld>
            <a:endParaRPr lang="en-US" dirty="0"/>
          </a:p>
        </p:txBody>
      </p:sp>
    </p:spTree>
    <p:extLst>
      <p:ext uri="{BB962C8B-B14F-4D97-AF65-F5344CB8AC3E}">
        <p14:creationId xmlns:p14="http://schemas.microsoft.com/office/powerpoint/2010/main" val="34493933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time…https://www.foodpolicy.umn.edu/files/love-letter-food</a:t>
            </a:r>
            <a:endParaRPr lang="en-US" dirty="0"/>
          </a:p>
        </p:txBody>
      </p:sp>
      <p:sp>
        <p:nvSpPr>
          <p:cNvPr id="4" name="Slide Number Placeholder 3"/>
          <p:cNvSpPr>
            <a:spLocks noGrp="1"/>
          </p:cNvSpPr>
          <p:nvPr>
            <p:ph type="sldNum" sz="quarter" idx="10"/>
          </p:nvPr>
        </p:nvSpPr>
        <p:spPr/>
        <p:txBody>
          <a:bodyPr/>
          <a:lstStyle/>
          <a:p>
            <a:pPr defTabSz="915040">
              <a:defRPr/>
            </a:pPr>
            <a:fld id="{14DDC337-DF3B-4CD5-8D39-E5A69899CC2C}" type="slidenum">
              <a:rPr lang="en-US">
                <a:solidFill>
                  <a:prstClr val="black"/>
                </a:solidFill>
                <a:latin typeface="Calibri" panose="020F0502020204030204"/>
              </a:rPr>
              <a:pPr defTabSz="915040">
                <a:defRPr/>
              </a:pPr>
              <a:t>38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47142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040">
              <a:defRPr/>
            </a:pPr>
            <a:r>
              <a:rPr lang="en-US" dirty="0" smtClean="0"/>
              <a:t>This graphic (Natural Resources Defense Council) shows some equivalents to that 40% of food that we in the US do</a:t>
            </a:r>
            <a:r>
              <a:rPr lang="en-US" baseline="0" dirty="0" smtClean="0"/>
              <a:t> not eat</a:t>
            </a:r>
          </a:p>
          <a:p>
            <a:pPr defTabSz="915040">
              <a:defRPr/>
            </a:pPr>
            <a:endParaRPr lang="en-US" baseline="0" dirty="0" smtClean="0"/>
          </a:p>
          <a:p>
            <a:r>
              <a:rPr lang="en-US" baseline="0" dirty="0" smtClean="0"/>
              <a:t>In one year, wasted food generates 2.6% of all the US GHG emissions. This is the GHG emissions that 37 million vehicles generate (1 in 7 cars on the road). The majority of those greenhouse gases are released by growing the food, while a portion is released as methane as food decays in landfills</a:t>
            </a:r>
          </a:p>
          <a:p>
            <a:endParaRPr lang="en-US" baseline="0" dirty="0" smtClean="0"/>
          </a:p>
        </p:txBody>
      </p:sp>
      <p:sp>
        <p:nvSpPr>
          <p:cNvPr id="4" name="Slide Number Placeholder 3"/>
          <p:cNvSpPr>
            <a:spLocks noGrp="1"/>
          </p:cNvSpPr>
          <p:nvPr>
            <p:ph type="sldNum" sz="quarter" idx="10"/>
          </p:nvPr>
        </p:nvSpPr>
        <p:spPr/>
        <p:txBody>
          <a:bodyPr/>
          <a:lstStyle/>
          <a:p>
            <a:fld id="{CA18F275-3C79-41E2-A48B-DD1FB4C8D559}" type="slidenum">
              <a:rPr lang="en-US" smtClean="0"/>
              <a:t>4</a:t>
            </a:fld>
            <a:endParaRPr lang="en-US" dirty="0"/>
          </a:p>
        </p:txBody>
      </p:sp>
    </p:spTree>
    <p:extLst>
      <p:ext uri="{BB962C8B-B14F-4D97-AF65-F5344CB8AC3E}">
        <p14:creationId xmlns:p14="http://schemas.microsoft.com/office/powerpoint/2010/main" val="612355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040">
              <a:defRPr/>
            </a:pPr>
            <a:r>
              <a:rPr lang="en-US" dirty="0" smtClean="0"/>
              <a:t>Households are responsible for the largest portion of all food waste (followed by</a:t>
            </a:r>
            <a:r>
              <a:rPr lang="en-US" baseline="0" dirty="0" smtClean="0"/>
              <a:t> restaurants/food service institutions, then farms and supermarkets)</a:t>
            </a:r>
            <a:r>
              <a:rPr lang="en-US" dirty="0" smtClean="0"/>
              <a:t>. Throwing food away at the consumer level has a larger resource footprint than at any other point of the food chain</a:t>
            </a:r>
            <a:r>
              <a:rPr lang="en-US" baseline="0" dirty="0" smtClean="0"/>
              <a:t>. I</a:t>
            </a:r>
            <a:r>
              <a:rPr lang="en-US" dirty="0" smtClean="0"/>
              <a:t>t has undergone more transport, storage, and often cooking, </a:t>
            </a:r>
          </a:p>
          <a:p>
            <a:pPr defTabSz="915040">
              <a:defRPr/>
            </a:pPr>
            <a:endParaRPr lang="en-US" dirty="0" smtClean="0"/>
          </a:p>
          <a:p>
            <a:r>
              <a:rPr lang="en-US" dirty="0" err="1" smtClean="0"/>
              <a:t>ReFED</a:t>
            </a:r>
            <a:r>
              <a:rPr lang="en-US" dirty="0" smtClean="0"/>
              <a:t> </a:t>
            </a:r>
            <a:r>
              <a:rPr lang="en-US" dirty="0"/>
              <a:t>(Rethink Food Waste Through Economics and Data)</a:t>
            </a:r>
            <a:r>
              <a:rPr lang="en-US" dirty="0" smtClean="0"/>
              <a:t> estimates U.S. household food waste totals 76 billion pounds, or 238 pounds of food per person annually. This costs $450 per person, or $1,800 per year for a household of four. [The USDA estimates that 21 percent of the total food supply is lost at the consumer level, amounting to 90 billion pounds. However, the agency’s definition includes both households and “out of home” consumption (e.g., in restaurants).]</a:t>
            </a:r>
          </a:p>
          <a:p>
            <a:endParaRPr lang="en-US" dirty="0" smtClean="0"/>
          </a:p>
        </p:txBody>
      </p:sp>
      <p:sp>
        <p:nvSpPr>
          <p:cNvPr id="4" name="Slide Number Placeholder 3"/>
          <p:cNvSpPr>
            <a:spLocks noGrp="1"/>
          </p:cNvSpPr>
          <p:nvPr>
            <p:ph type="sldNum" sz="quarter" idx="10"/>
          </p:nvPr>
        </p:nvSpPr>
        <p:spPr/>
        <p:txBody>
          <a:bodyPr/>
          <a:lstStyle/>
          <a:p>
            <a:fld id="{CA18F275-3C79-41E2-A48B-DD1FB4C8D559}" type="slidenum">
              <a:rPr lang="en-US" smtClean="0"/>
              <a:t>5</a:t>
            </a:fld>
            <a:endParaRPr lang="en-US" dirty="0"/>
          </a:p>
        </p:txBody>
      </p:sp>
    </p:spTree>
    <p:extLst>
      <p:ext uri="{BB962C8B-B14F-4D97-AF65-F5344CB8AC3E}">
        <p14:creationId xmlns:p14="http://schemas.microsoft.com/office/powerpoint/2010/main" val="4076770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will look at food waste reduction opportunities</a:t>
            </a:r>
            <a:endParaRPr lang="en-US" dirty="0" smtClean="0"/>
          </a:p>
        </p:txBody>
      </p:sp>
      <p:sp>
        <p:nvSpPr>
          <p:cNvPr id="4" name="Slide Number Placeholder 3"/>
          <p:cNvSpPr>
            <a:spLocks noGrp="1"/>
          </p:cNvSpPr>
          <p:nvPr>
            <p:ph type="sldNum" sz="quarter" idx="10"/>
          </p:nvPr>
        </p:nvSpPr>
        <p:spPr/>
        <p:txBody>
          <a:bodyPr/>
          <a:lstStyle/>
          <a:p>
            <a:fld id="{CA18F275-3C79-41E2-A48B-DD1FB4C8D559}" type="slidenum">
              <a:rPr lang="en-US" smtClean="0"/>
              <a:t>6</a:t>
            </a:fld>
            <a:endParaRPr lang="en-US" dirty="0"/>
          </a:p>
        </p:txBody>
      </p:sp>
    </p:spTree>
    <p:extLst>
      <p:ext uri="{BB962C8B-B14F-4D97-AF65-F5344CB8AC3E}">
        <p14:creationId xmlns:p14="http://schemas.microsoft.com/office/powerpoint/2010/main" val="589613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EPA established the Food Recovery Hierarchy to help guide priorities for managing excess food. And as we’ve seen already, we have a lot of surplus food that goes uneaten—lots of opportunities to reduce food loss and waste.</a:t>
            </a:r>
          </a:p>
          <a:p>
            <a:endParaRPr lang="en-US" dirty="0" smtClean="0"/>
          </a:p>
          <a:p>
            <a:r>
              <a:rPr lang="en-US" dirty="0" smtClean="0"/>
              <a:t>The EPA Food recovery hierarchy looks at not only environmental benefits, but also financial and social benefits</a:t>
            </a:r>
            <a:r>
              <a:rPr lang="en-US" baseline="0" dirty="0" smtClean="0"/>
              <a:t> </a:t>
            </a:r>
            <a:r>
              <a:rPr lang="en-US" dirty="0" smtClean="0"/>
              <a:t>in its establishment of the hierarchy or priorities</a:t>
            </a:r>
            <a:r>
              <a:rPr lang="en-US" baseline="0" dirty="0" smtClean="0"/>
              <a:t> as to how to manage food waste</a:t>
            </a:r>
            <a:r>
              <a:rPr lang="en-US" dirty="0" smtClean="0"/>
              <a:t>.</a:t>
            </a:r>
          </a:p>
          <a:p>
            <a:endParaRPr lang="en-US" dirty="0" smtClean="0"/>
          </a:p>
          <a:p>
            <a:r>
              <a:rPr lang="en-US" dirty="0" smtClean="0"/>
              <a:t>This hierarchy has</a:t>
            </a:r>
            <a:r>
              <a:rPr lang="en-US" baseline="0" dirty="0" smtClean="0"/>
              <a:t> a s</a:t>
            </a:r>
            <a:r>
              <a:rPr lang="en-US" dirty="0" smtClean="0"/>
              <a:t>imilar approach to the reduce—</a:t>
            </a:r>
            <a:r>
              <a:rPr lang="en-US" baseline="0" dirty="0" smtClean="0"/>
              <a:t>reuse--recycle philosophy to solid waste; could say instead…prevent food waste (reduce), divert surplus food (reuse), compost food scraps (recycle)</a:t>
            </a:r>
          </a:p>
          <a:p>
            <a:endParaRPr lang="en-US" dirty="0" smtClean="0"/>
          </a:p>
          <a:p>
            <a:r>
              <a:rPr lang="en-US" dirty="0" smtClean="0"/>
              <a:t>Note USDA and EPA joint goal</a:t>
            </a:r>
          </a:p>
        </p:txBody>
      </p:sp>
      <p:sp>
        <p:nvSpPr>
          <p:cNvPr id="4" name="Slide Number Placeholder 3"/>
          <p:cNvSpPr>
            <a:spLocks noGrp="1"/>
          </p:cNvSpPr>
          <p:nvPr>
            <p:ph type="sldNum" sz="quarter" idx="10"/>
          </p:nvPr>
        </p:nvSpPr>
        <p:spPr/>
        <p:txBody>
          <a:bodyPr/>
          <a:lstStyle/>
          <a:p>
            <a:fld id="{14DDC337-DF3B-4CD5-8D39-E5A69899CC2C}" type="slidenum">
              <a:rPr lang="en-US" smtClean="0"/>
              <a:t>7</a:t>
            </a:fld>
            <a:endParaRPr lang="en-US" dirty="0"/>
          </a:p>
        </p:txBody>
      </p:sp>
    </p:spTree>
    <p:extLst>
      <p:ext uri="{BB962C8B-B14F-4D97-AF65-F5344CB8AC3E}">
        <p14:creationId xmlns:p14="http://schemas.microsoft.com/office/powerpoint/2010/main" val="2537961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reduction can</a:t>
            </a:r>
            <a:r>
              <a:rPr lang="en-US" baseline="0" dirty="0" smtClean="0"/>
              <a:t> also be thought of as prevention. Our program, PPI, focuses on this level of the hierarchy. It is the most effective action for addressing food loss and waste, not only environmentally, but financially. You’re not spending money and environmental resources to produce food that doesn’t get eaten.</a:t>
            </a:r>
            <a:endParaRPr lang="en-US" dirty="0" smtClean="0"/>
          </a:p>
          <a:p>
            <a:endParaRPr lang="en-US" dirty="0" smtClean="0"/>
          </a:p>
          <a:p>
            <a:r>
              <a:rPr lang="en-US" dirty="0" smtClean="0"/>
              <a:t>Side</a:t>
            </a:r>
            <a:r>
              <a:rPr lang="en-US" baseline="0" dirty="0" smtClean="0"/>
              <a:t> note on food date labels – guidelines, manufactured designated quality date, not food safety date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4DDC337-DF3B-4CD5-8D39-E5A69899CC2C}" type="slidenum">
              <a:rPr lang="en-US" smtClean="0"/>
              <a:t>8</a:t>
            </a:fld>
            <a:endParaRPr lang="en-US" dirty="0"/>
          </a:p>
        </p:txBody>
      </p:sp>
    </p:spTree>
    <p:extLst>
      <p:ext uri="{BB962C8B-B14F-4D97-AF65-F5344CB8AC3E}">
        <p14:creationId xmlns:p14="http://schemas.microsoft.com/office/powerpoint/2010/main" val="1506678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040">
              <a:defRPr/>
            </a:pPr>
            <a:r>
              <a:rPr lang="en-US" dirty="0" smtClean="0"/>
              <a:t>One of the ironies of today’s food system is that enormous amounts of food are wasted at the same time that more than 42 million people in the United States lack a secure supply of food to their tables (food insecurity). </a:t>
            </a:r>
          </a:p>
          <a:p>
            <a:pPr defTabSz="915040">
              <a:defRPr/>
            </a:pPr>
            <a:endParaRPr lang="en-US" dirty="0"/>
          </a:p>
          <a:p>
            <a:pPr defTabSz="915040">
              <a:defRPr/>
            </a:pPr>
            <a:r>
              <a:rPr lang="en-US" dirty="0"/>
              <a:t>The United States has excellent liability protection and tax benefit laws to encourage food donation. </a:t>
            </a:r>
          </a:p>
        </p:txBody>
      </p:sp>
      <p:sp>
        <p:nvSpPr>
          <p:cNvPr id="4" name="Slide Number Placeholder 3"/>
          <p:cNvSpPr>
            <a:spLocks noGrp="1"/>
          </p:cNvSpPr>
          <p:nvPr>
            <p:ph type="sldNum" sz="quarter" idx="10"/>
          </p:nvPr>
        </p:nvSpPr>
        <p:spPr/>
        <p:txBody>
          <a:bodyPr/>
          <a:lstStyle/>
          <a:p>
            <a:fld id="{14DDC337-DF3B-4CD5-8D39-E5A69899CC2C}" type="slidenum">
              <a:rPr lang="en-US" smtClean="0"/>
              <a:t>9</a:t>
            </a:fld>
            <a:endParaRPr lang="en-US" dirty="0"/>
          </a:p>
        </p:txBody>
      </p:sp>
    </p:spTree>
    <p:extLst>
      <p:ext uri="{BB962C8B-B14F-4D97-AF65-F5344CB8AC3E}">
        <p14:creationId xmlns:p14="http://schemas.microsoft.com/office/powerpoint/2010/main" val="14794332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jp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jp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jp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100000">
              <a:schemeClr val="accent1">
                <a:lumMod val="5000"/>
                <a:lumOff val="95000"/>
              </a:schemeClr>
            </a:gs>
            <a:gs pos="29000">
              <a:srgbClr val="84A6D1"/>
            </a:gs>
            <a:gs pos="57000">
              <a:schemeClr val="accent1">
                <a:lumMod val="45000"/>
                <a:lumOff val="55000"/>
              </a:schemeClr>
            </a:gs>
            <a:gs pos="0">
              <a:srgbClr val="537BB6"/>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30879" y="1789172"/>
            <a:ext cx="8224058" cy="2387600"/>
          </a:xfrm>
        </p:spPr>
        <p:txBody>
          <a:bodyPr anchor="b"/>
          <a:lstStyle>
            <a:lvl1pPr algn="ctr">
              <a:defRPr sz="6000">
                <a:solidFill>
                  <a:schemeClr val="bg1"/>
                </a:solidFill>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430879" y="4196091"/>
            <a:ext cx="8224058" cy="969962"/>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10" name="Rectangle 9"/>
          <p:cNvSpPr/>
          <p:nvPr userDrawn="1"/>
        </p:nvSpPr>
        <p:spPr>
          <a:xfrm>
            <a:off x="0" y="5972249"/>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53468" b="37185"/>
          <a:stretch/>
        </p:blipFill>
        <p:spPr>
          <a:xfrm>
            <a:off x="-23119" y="6096000"/>
            <a:ext cx="12215119" cy="7620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6274"/>
            <a:ext cx="3328252" cy="1981420"/>
          </a:xfrm>
          <a:prstGeom prst="rect">
            <a:avLst/>
          </a:prstGeom>
        </p:spPr>
      </p:pic>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136" t="-204" r="-136" b="69165"/>
          <a:stretch/>
        </p:blipFill>
        <p:spPr>
          <a:xfrm>
            <a:off x="-23119" y="4359856"/>
            <a:ext cx="12238239" cy="2525734"/>
          </a:xfrm>
          <a:prstGeom prst="rect">
            <a:avLst/>
          </a:prstGeom>
        </p:spPr>
      </p:pic>
      <p:pic>
        <p:nvPicPr>
          <p:cNvPr id="9" name="Picture 8"/>
          <p:cNvPicPr>
            <a:picLocks noChangeAspect="1"/>
          </p:cNvPicPr>
          <p:nvPr userDrawn="1"/>
        </p:nvPicPr>
        <p:blipFill>
          <a:blip r:embed="rId4" cstate="print">
            <a:biLevel thresh="50000"/>
            <a:extLst>
              <a:ext uri="{28A0092B-C50C-407E-A947-70E740481C1C}">
                <a14:useLocalDpi xmlns:a14="http://schemas.microsoft.com/office/drawing/2010/main" val="0"/>
              </a:ext>
            </a:extLst>
          </a:blip>
          <a:stretch>
            <a:fillRect/>
          </a:stretch>
        </p:blipFill>
        <p:spPr>
          <a:xfrm>
            <a:off x="10275247" y="6277660"/>
            <a:ext cx="1753985" cy="406353"/>
          </a:xfrm>
          <a:prstGeom prst="rect">
            <a:avLst/>
          </a:prstGeom>
        </p:spPr>
      </p:pic>
    </p:spTree>
    <p:extLst>
      <p:ext uri="{BB962C8B-B14F-4D97-AF65-F5344CB8AC3E}">
        <p14:creationId xmlns:p14="http://schemas.microsoft.com/office/powerpoint/2010/main" val="37015122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9"/>
          <p:cNvSpPr/>
          <p:nvPr userDrawn="1"/>
        </p:nvSpPr>
        <p:spPr>
          <a:xfrm>
            <a:off x="0" y="5972249"/>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53468" b="37185"/>
          <a:stretch/>
        </p:blipFill>
        <p:spPr>
          <a:xfrm>
            <a:off x="-23119" y="6096000"/>
            <a:ext cx="12215119" cy="762000"/>
          </a:xfrm>
          <a:prstGeom prst="rect">
            <a:avLst/>
          </a:prstGeom>
        </p:spPr>
      </p:pic>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36" t="-204" r="-136" b="69165"/>
          <a:stretch/>
        </p:blipFill>
        <p:spPr>
          <a:xfrm>
            <a:off x="0" y="4332266"/>
            <a:ext cx="12270658" cy="2525734"/>
          </a:xfrm>
          <a:prstGeom prst="rect">
            <a:avLst/>
          </a:prstGeom>
        </p:spPr>
      </p:pic>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53468" b="44556"/>
          <a:stretch/>
        </p:blipFill>
        <p:spPr>
          <a:xfrm>
            <a:off x="-23120" y="9132"/>
            <a:ext cx="12215119" cy="161049"/>
          </a:xfrm>
          <a:prstGeom prst="rect">
            <a:avLst/>
          </a:prstGeom>
        </p:spPr>
      </p:pic>
      <p:sp>
        <p:nvSpPr>
          <p:cNvPr id="15" name="Rectangle 14"/>
          <p:cNvSpPr/>
          <p:nvPr userDrawn="1"/>
        </p:nvSpPr>
        <p:spPr>
          <a:xfrm>
            <a:off x="0" y="226767"/>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23120" y="0"/>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11353799" y="-14839"/>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81907" y="6332283"/>
            <a:ext cx="1753985" cy="406353"/>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935" y="5522258"/>
            <a:ext cx="1339355" cy="1339355"/>
          </a:xfrm>
          <a:prstGeom prst="rect">
            <a:avLst/>
          </a:prstGeom>
        </p:spPr>
      </p:pic>
    </p:spTree>
    <p:extLst>
      <p:ext uri="{BB962C8B-B14F-4D97-AF65-F5344CB8AC3E}">
        <p14:creationId xmlns:p14="http://schemas.microsoft.com/office/powerpoint/2010/main" val="317573812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9"/>
          <p:cNvSpPr/>
          <p:nvPr userDrawn="1"/>
        </p:nvSpPr>
        <p:spPr>
          <a:xfrm>
            <a:off x="0" y="5972249"/>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53468" b="37185"/>
          <a:stretch/>
        </p:blipFill>
        <p:spPr>
          <a:xfrm>
            <a:off x="-23119" y="6096000"/>
            <a:ext cx="12215119" cy="762000"/>
          </a:xfrm>
          <a:prstGeom prst="rect">
            <a:avLst/>
          </a:prstGeom>
        </p:spPr>
      </p:pic>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36" t="-204" r="-136" b="69165"/>
          <a:stretch/>
        </p:blipFill>
        <p:spPr>
          <a:xfrm>
            <a:off x="-1" y="4332266"/>
            <a:ext cx="12300156" cy="2525734"/>
          </a:xfrm>
          <a:prstGeom prst="rect">
            <a:avLst/>
          </a:prstGeom>
        </p:spPr>
      </p:pic>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53468" b="44556"/>
          <a:stretch/>
        </p:blipFill>
        <p:spPr>
          <a:xfrm>
            <a:off x="-23120" y="9132"/>
            <a:ext cx="12215119" cy="161049"/>
          </a:xfrm>
          <a:prstGeom prst="rect">
            <a:avLst/>
          </a:prstGeom>
        </p:spPr>
      </p:pic>
      <p:sp>
        <p:nvSpPr>
          <p:cNvPr id="15" name="Rectangle 14"/>
          <p:cNvSpPr/>
          <p:nvPr userDrawn="1"/>
        </p:nvSpPr>
        <p:spPr>
          <a:xfrm>
            <a:off x="0" y="226767"/>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23120" y="0"/>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11353799" y="-14839"/>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81907" y="6332283"/>
            <a:ext cx="1753985" cy="406353"/>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935" y="5522258"/>
            <a:ext cx="1339355" cy="1339355"/>
          </a:xfrm>
          <a:prstGeom prst="rect">
            <a:avLst/>
          </a:prstGeom>
        </p:spPr>
      </p:pic>
    </p:spTree>
    <p:extLst>
      <p:ext uri="{BB962C8B-B14F-4D97-AF65-F5344CB8AC3E}">
        <p14:creationId xmlns:p14="http://schemas.microsoft.com/office/powerpoint/2010/main" val="278111537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100000">
              <a:schemeClr val="accent1">
                <a:lumMod val="5000"/>
                <a:lumOff val="95000"/>
              </a:schemeClr>
            </a:gs>
            <a:gs pos="29000">
              <a:srgbClr val="84A6D1"/>
            </a:gs>
            <a:gs pos="57000">
              <a:schemeClr val="accent1">
                <a:lumMod val="45000"/>
                <a:lumOff val="55000"/>
              </a:schemeClr>
            </a:gs>
            <a:gs pos="0">
              <a:srgbClr val="537BB6"/>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30879" y="2245769"/>
            <a:ext cx="8224058" cy="2387600"/>
          </a:xfrm>
        </p:spPr>
        <p:txBody>
          <a:bodyPr anchor="b"/>
          <a:lstStyle>
            <a:lvl1pPr algn="ctr">
              <a:defRPr sz="60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430879" y="4652761"/>
            <a:ext cx="8224058" cy="969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10" name="Rectangle 9"/>
          <p:cNvSpPr/>
          <p:nvPr userDrawn="1"/>
        </p:nvSpPr>
        <p:spPr>
          <a:xfrm>
            <a:off x="0" y="5972249"/>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53468" b="37185"/>
          <a:stretch/>
        </p:blipFill>
        <p:spPr>
          <a:xfrm>
            <a:off x="-23119" y="6096000"/>
            <a:ext cx="12215119" cy="762000"/>
          </a:xfrm>
          <a:prstGeom prst="rect">
            <a:avLst/>
          </a:prstGeom>
        </p:spPr>
      </p:pic>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136" t="-204" r="-136" b="69165"/>
          <a:stretch/>
        </p:blipFill>
        <p:spPr>
          <a:xfrm>
            <a:off x="-23119" y="4359856"/>
            <a:ext cx="12238239" cy="2525734"/>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6274"/>
            <a:ext cx="3328252" cy="1981420"/>
          </a:xfrm>
          <a:prstGeom prst="rect">
            <a:avLst/>
          </a:prstGeom>
        </p:spPr>
      </p:pic>
      <p:pic>
        <p:nvPicPr>
          <p:cNvPr id="9" name="Picture 8"/>
          <p:cNvPicPr>
            <a:picLocks noChangeAspect="1"/>
          </p:cNvPicPr>
          <p:nvPr userDrawn="1"/>
        </p:nvPicPr>
        <p:blipFill>
          <a:blip r:embed="rId4" cstate="print">
            <a:biLevel thresh="50000"/>
            <a:extLst>
              <a:ext uri="{28A0092B-C50C-407E-A947-70E740481C1C}">
                <a14:useLocalDpi xmlns:a14="http://schemas.microsoft.com/office/drawing/2010/main" val="0"/>
              </a:ext>
            </a:extLst>
          </a:blip>
          <a:stretch>
            <a:fillRect/>
          </a:stretch>
        </p:blipFill>
        <p:spPr>
          <a:xfrm>
            <a:off x="10275247" y="6277660"/>
            <a:ext cx="1753985" cy="406353"/>
          </a:xfrm>
          <a:prstGeom prst="rect">
            <a:avLst/>
          </a:prstGeom>
        </p:spPr>
      </p:pic>
    </p:spTree>
    <p:extLst>
      <p:ext uri="{BB962C8B-B14F-4D97-AF65-F5344CB8AC3E}">
        <p14:creationId xmlns:p14="http://schemas.microsoft.com/office/powerpoint/2010/main" val="399229003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4" name="Rectangle 13"/>
          <p:cNvSpPr/>
          <p:nvPr userDrawn="1"/>
        </p:nvSpPr>
        <p:spPr>
          <a:xfrm>
            <a:off x="0" y="5972249"/>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t="53468" b="37185"/>
          <a:stretch/>
        </p:blipFill>
        <p:spPr>
          <a:xfrm>
            <a:off x="-23119" y="6096000"/>
            <a:ext cx="12215119" cy="762000"/>
          </a:xfrm>
          <a:prstGeom prst="rect">
            <a:avLst/>
          </a:prstGeom>
        </p:spPr>
      </p:pic>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36" t="-204" r="-136" b="69165"/>
          <a:stretch/>
        </p:blipFill>
        <p:spPr>
          <a:xfrm>
            <a:off x="0" y="4332266"/>
            <a:ext cx="12260826" cy="252573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38200" y="1856713"/>
            <a:ext cx="10515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9" name="Picture 8"/>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75247" y="6277660"/>
            <a:ext cx="1753985" cy="406353"/>
          </a:xfrm>
          <a:prstGeom prst="rect">
            <a:avLst/>
          </a:prstGeom>
        </p:spPr>
      </p:pic>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53468" b="44556"/>
          <a:stretch/>
        </p:blipFill>
        <p:spPr>
          <a:xfrm>
            <a:off x="-23120" y="9132"/>
            <a:ext cx="12215119" cy="161049"/>
          </a:xfrm>
          <a:prstGeom prst="rect">
            <a:avLst/>
          </a:prstGeom>
        </p:spPr>
      </p:pic>
      <p:sp>
        <p:nvSpPr>
          <p:cNvPr id="17" name="Rectangle 16"/>
          <p:cNvSpPr/>
          <p:nvPr userDrawn="1"/>
        </p:nvSpPr>
        <p:spPr>
          <a:xfrm>
            <a:off x="0" y="226767"/>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11353799" y="-14839"/>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935" y="5292142"/>
            <a:ext cx="1569472" cy="1569472"/>
          </a:xfrm>
          <a:prstGeom prst="rect">
            <a:avLst/>
          </a:prstGeom>
        </p:spPr>
      </p:pic>
    </p:spTree>
    <p:extLst>
      <p:ext uri="{BB962C8B-B14F-4D97-AF65-F5344CB8AC3E}">
        <p14:creationId xmlns:p14="http://schemas.microsoft.com/office/powerpoint/2010/main" val="301329169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a:gsLst>
            <a:gs pos="82000">
              <a:schemeClr val="accent1">
                <a:lumMod val="5000"/>
                <a:lumOff val="95000"/>
              </a:schemeClr>
            </a:gs>
            <a:gs pos="23000">
              <a:srgbClr val="537BB6">
                <a:alpha val="37000"/>
              </a:srgbClr>
            </a:gs>
          </a:gsLst>
          <a:lin ang="5400000" scaled="1"/>
        </a:gradFill>
        <a:effectLst/>
      </p:bgPr>
    </p:bg>
    <p:spTree>
      <p:nvGrpSpPr>
        <p:cNvPr id="1" name=""/>
        <p:cNvGrpSpPr/>
        <p:nvPr/>
      </p:nvGrpSpPr>
      <p:grpSpPr>
        <a:xfrm>
          <a:off x="0" y="0"/>
          <a:ext cx="0" cy="0"/>
          <a:chOff x="0" y="0"/>
          <a:chExt cx="0" cy="0"/>
        </a:xfrm>
      </p:grpSpPr>
      <p:sp>
        <p:nvSpPr>
          <p:cNvPr id="11" name="Rectangle 10"/>
          <p:cNvSpPr/>
          <p:nvPr userDrawn="1"/>
        </p:nvSpPr>
        <p:spPr>
          <a:xfrm>
            <a:off x="0" y="5972249"/>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064774" y="1709738"/>
            <a:ext cx="9282676"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2064774" y="4630994"/>
            <a:ext cx="928267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53468" b="37185"/>
          <a:stretch/>
        </p:blipFill>
        <p:spPr>
          <a:xfrm>
            <a:off x="-23119" y="6096000"/>
            <a:ext cx="12215119" cy="762000"/>
          </a:xfrm>
          <a:prstGeom prst="rect">
            <a:avLst/>
          </a:prstGeom>
        </p:spPr>
      </p:pic>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36" t="-204" r="-136" b="69165"/>
          <a:stretch/>
        </p:blipFill>
        <p:spPr>
          <a:xfrm>
            <a:off x="-23119" y="4359856"/>
            <a:ext cx="12238239" cy="2525734"/>
          </a:xfrm>
          <a:prstGeom prst="rect">
            <a:avLst/>
          </a:prstGeom>
        </p:spPr>
      </p:pic>
      <p:pic>
        <p:nvPicPr>
          <p:cNvPr id="10" name="Picture 9"/>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81907" y="6332283"/>
            <a:ext cx="1753985" cy="406353"/>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360" y="5316118"/>
            <a:ext cx="1569472" cy="1569472"/>
          </a:xfrm>
          <a:prstGeom prst="rect">
            <a:avLst/>
          </a:prstGeom>
        </p:spPr>
      </p:pic>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D6CCDC-8AC2-458E-AF7C-5344251EC49D}" type="slidenum">
              <a:rPr lang="en-US" smtClean="0"/>
              <a:t>‹#›</a:t>
            </a:fld>
            <a:endParaRPr lang="en-US" dirty="0"/>
          </a:p>
        </p:txBody>
      </p:sp>
    </p:spTree>
    <p:extLst>
      <p:ext uri="{BB962C8B-B14F-4D97-AF65-F5344CB8AC3E}">
        <p14:creationId xmlns:p14="http://schemas.microsoft.com/office/powerpoint/2010/main" val="288310958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10"/>
          <p:cNvSpPr/>
          <p:nvPr userDrawn="1"/>
        </p:nvSpPr>
        <p:spPr>
          <a:xfrm>
            <a:off x="0" y="5972249"/>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53468" b="37185"/>
          <a:stretch/>
        </p:blipFill>
        <p:spPr>
          <a:xfrm>
            <a:off x="-23119" y="6096000"/>
            <a:ext cx="12215119" cy="762000"/>
          </a:xfrm>
          <a:prstGeom prst="rect">
            <a:avLst/>
          </a:prstGeom>
        </p:spPr>
      </p:pic>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36" t="-204" r="-136" b="69165"/>
          <a:stretch/>
        </p:blipFill>
        <p:spPr>
          <a:xfrm>
            <a:off x="0" y="4332266"/>
            <a:ext cx="12260826" cy="2525734"/>
          </a:xfrm>
          <a:prstGeom prst="rect">
            <a:avLst/>
          </a:prstGeom>
        </p:spPr>
      </p:pic>
      <p:sp>
        <p:nvSpPr>
          <p:cNvPr id="15" name="Rectangle 14"/>
          <p:cNvSpPr/>
          <p:nvPr userDrawn="1"/>
        </p:nvSpPr>
        <p:spPr>
          <a:xfrm>
            <a:off x="0" y="226767"/>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53468" b="44556"/>
          <a:stretch/>
        </p:blipFill>
        <p:spPr>
          <a:xfrm>
            <a:off x="-23120" y="9132"/>
            <a:ext cx="12215119" cy="161049"/>
          </a:xfrm>
          <a:prstGeom prst="rect">
            <a:avLst/>
          </a:prstGeom>
        </p:spPr>
      </p:pic>
      <p:pic>
        <p:nvPicPr>
          <p:cNvPr id="17" name="Picture 16"/>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81907" y="6332283"/>
            <a:ext cx="1753985" cy="406353"/>
          </a:xfrm>
          <a:prstGeom prst="rect">
            <a:avLst/>
          </a:prstGeom>
        </p:spPr>
      </p:pic>
      <p:sp>
        <p:nvSpPr>
          <p:cNvPr id="19" name="Rectangle 18"/>
          <p:cNvSpPr/>
          <p:nvPr userDrawn="1"/>
        </p:nvSpPr>
        <p:spPr>
          <a:xfrm>
            <a:off x="-23120" y="0"/>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11353799" y="-14839"/>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935" y="5292142"/>
            <a:ext cx="1569472" cy="1569472"/>
          </a:xfrm>
          <a:prstGeom prst="rect">
            <a:avLst/>
          </a:prstGeom>
        </p:spPr>
      </p:pic>
    </p:spTree>
    <p:extLst>
      <p:ext uri="{BB962C8B-B14F-4D97-AF65-F5344CB8AC3E}">
        <p14:creationId xmlns:p14="http://schemas.microsoft.com/office/powerpoint/2010/main" val="207827910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Rectangle 12"/>
          <p:cNvSpPr/>
          <p:nvPr userDrawn="1"/>
        </p:nvSpPr>
        <p:spPr>
          <a:xfrm>
            <a:off x="0" y="5972249"/>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53468" b="37185"/>
          <a:stretch/>
        </p:blipFill>
        <p:spPr>
          <a:xfrm>
            <a:off x="-23119" y="6096000"/>
            <a:ext cx="12215119" cy="762000"/>
          </a:xfrm>
          <a:prstGeom prst="rect">
            <a:avLst/>
          </a:prstGeom>
        </p:spPr>
      </p:pic>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136" t="-204" r="-136" b="69165"/>
          <a:stretch/>
        </p:blipFill>
        <p:spPr>
          <a:xfrm>
            <a:off x="0" y="4332266"/>
            <a:ext cx="12270658" cy="2525734"/>
          </a:xfrm>
          <a:prstGeom prst="rect">
            <a:avLst/>
          </a:prstGeom>
        </p:spPr>
      </p:pic>
      <p:pic>
        <p:nvPicPr>
          <p:cNvPr id="17" name="Picture 16"/>
          <p:cNvPicPr>
            <a:picLocks noChangeAspect="1"/>
          </p:cNvPicPr>
          <p:nvPr userDrawn="1"/>
        </p:nvPicPr>
        <p:blipFill rotWithShape="1">
          <a:blip r:embed="rId2">
            <a:extLst>
              <a:ext uri="{28A0092B-C50C-407E-A947-70E740481C1C}">
                <a14:useLocalDpi xmlns:a14="http://schemas.microsoft.com/office/drawing/2010/main" val="0"/>
              </a:ext>
            </a:extLst>
          </a:blip>
          <a:srcRect t="53468" b="44556"/>
          <a:stretch/>
        </p:blipFill>
        <p:spPr>
          <a:xfrm>
            <a:off x="-23120" y="9132"/>
            <a:ext cx="12215119" cy="161049"/>
          </a:xfrm>
          <a:prstGeom prst="rect">
            <a:avLst/>
          </a:prstGeom>
        </p:spPr>
      </p:pic>
      <p:sp>
        <p:nvSpPr>
          <p:cNvPr id="18" name="Rectangle 17"/>
          <p:cNvSpPr/>
          <p:nvPr userDrawn="1"/>
        </p:nvSpPr>
        <p:spPr>
          <a:xfrm>
            <a:off x="0" y="226767"/>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23120" y="0"/>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userDrawn="1"/>
        </p:nvSpPr>
        <p:spPr>
          <a:xfrm>
            <a:off x="11353799" y="-14839"/>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81907" y="6332283"/>
            <a:ext cx="1753985" cy="406353"/>
          </a:xfrm>
          <a:prstGeom prst="rect">
            <a:avLst/>
          </a:prstGeom>
        </p:spPr>
      </p:pic>
      <p:pic>
        <p:nvPicPr>
          <p:cNvPr id="24" name="Picture 2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935" y="5292142"/>
            <a:ext cx="1569472" cy="1569472"/>
          </a:xfrm>
          <a:prstGeom prst="rect">
            <a:avLst/>
          </a:prstGeom>
        </p:spPr>
      </p:pic>
    </p:spTree>
    <p:extLst>
      <p:ext uri="{BB962C8B-B14F-4D97-AF65-F5344CB8AC3E}">
        <p14:creationId xmlns:p14="http://schemas.microsoft.com/office/powerpoint/2010/main" val="345982244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599" cy="1325563"/>
          </a:xfrm>
        </p:spPr>
        <p:txBody>
          <a:bodyPr/>
          <a:lstStyle/>
          <a:p>
            <a:r>
              <a:rPr lang="en-US" smtClean="0"/>
              <a:t>Click to edit Master title style</a:t>
            </a:r>
            <a:endParaRPr lang="en-US"/>
          </a:p>
        </p:txBody>
      </p:sp>
      <p:sp>
        <p:nvSpPr>
          <p:cNvPr id="9" name="Rectangle 8"/>
          <p:cNvSpPr/>
          <p:nvPr userDrawn="1"/>
        </p:nvSpPr>
        <p:spPr>
          <a:xfrm>
            <a:off x="0" y="5972249"/>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53468" b="37185"/>
          <a:stretch/>
        </p:blipFill>
        <p:spPr>
          <a:xfrm>
            <a:off x="-23119" y="6096000"/>
            <a:ext cx="12215119" cy="762000"/>
          </a:xfrm>
          <a:prstGeom prst="rect">
            <a:avLst/>
          </a:prstGeom>
        </p:spPr>
      </p:pic>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36" t="-204" r="-136" b="69165"/>
          <a:stretch/>
        </p:blipFill>
        <p:spPr>
          <a:xfrm>
            <a:off x="0" y="4332266"/>
            <a:ext cx="12260826" cy="2525734"/>
          </a:xfrm>
          <a:prstGeom prst="rect">
            <a:avLst/>
          </a:prstGeom>
        </p:spPr>
      </p:pic>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t="53468" b="44556"/>
          <a:stretch/>
        </p:blipFill>
        <p:spPr>
          <a:xfrm>
            <a:off x="-23120" y="9132"/>
            <a:ext cx="12215119" cy="161049"/>
          </a:xfrm>
          <a:prstGeom prst="rect">
            <a:avLst/>
          </a:prstGeom>
        </p:spPr>
      </p:pic>
      <p:sp>
        <p:nvSpPr>
          <p:cNvPr id="16" name="Rectangle 15"/>
          <p:cNvSpPr/>
          <p:nvPr userDrawn="1"/>
        </p:nvSpPr>
        <p:spPr>
          <a:xfrm>
            <a:off x="0" y="226767"/>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3120" y="0"/>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11353799" y="-14839"/>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81907" y="6332283"/>
            <a:ext cx="1753985" cy="406353"/>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935" y="5292142"/>
            <a:ext cx="1569472" cy="1569472"/>
          </a:xfrm>
          <a:prstGeom prst="rect">
            <a:avLst/>
          </a:prstGeom>
        </p:spPr>
      </p:pic>
    </p:spTree>
    <p:extLst>
      <p:ext uri="{BB962C8B-B14F-4D97-AF65-F5344CB8AC3E}">
        <p14:creationId xmlns:p14="http://schemas.microsoft.com/office/powerpoint/2010/main" val="55882662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100000">
              <a:schemeClr val="accent1">
                <a:lumMod val="5000"/>
                <a:lumOff val="95000"/>
              </a:schemeClr>
            </a:gs>
            <a:gs pos="29000">
              <a:srgbClr val="84A6D1"/>
            </a:gs>
            <a:gs pos="57000">
              <a:schemeClr val="accent1">
                <a:lumMod val="45000"/>
                <a:lumOff val="55000"/>
              </a:schemeClr>
            </a:gs>
            <a:gs pos="0">
              <a:srgbClr val="537BB6"/>
            </a:gs>
          </a:gsLst>
          <a:lin ang="5400000" scaled="1"/>
        </a:gra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biLevel thresh="50000"/>
            <a:extLst>
              <a:ext uri="{28A0092B-C50C-407E-A947-70E740481C1C}">
                <a14:useLocalDpi xmlns:a14="http://schemas.microsoft.com/office/drawing/2010/main" val="0"/>
              </a:ext>
            </a:extLst>
          </a:blip>
          <a:stretch>
            <a:fillRect/>
          </a:stretch>
        </p:blipFill>
        <p:spPr>
          <a:xfrm>
            <a:off x="10281907" y="6332283"/>
            <a:ext cx="1753985" cy="406353"/>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35" y="5277394"/>
            <a:ext cx="1569472" cy="1569472"/>
          </a:xfrm>
          <a:prstGeom prst="rect">
            <a:avLst/>
          </a:prstGeom>
        </p:spPr>
      </p:pic>
    </p:spTree>
    <p:extLst>
      <p:ext uri="{BB962C8B-B14F-4D97-AF65-F5344CB8AC3E}">
        <p14:creationId xmlns:p14="http://schemas.microsoft.com/office/powerpoint/2010/main" val="45203365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11" name="Rectangle 10"/>
          <p:cNvSpPr/>
          <p:nvPr userDrawn="1"/>
        </p:nvSpPr>
        <p:spPr>
          <a:xfrm>
            <a:off x="0" y="5972249"/>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53468" b="37185"/>
          <a:stretch/>
        </p:blipFill>
        <p:spPr>
          <a:xfrm>
            <a:off x="-23119" y="6096000"/>
            <a:ext cx="12215119" cy="762000"/>
          </a:xfrm>
          <a:prstGeom prst="rect">
            <a:avLst/>
          </a:prstGeom>
        </p:spPr>
      </p:pic>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36" t="-204" r="-136" b="69165"/>
          <a:stretch/>
        </p:blipFill>
        <p:spPr>
          <a:xfrm>
            <a:off x="0" y="4332266"/>
            <a:ext cx="12260826" cy="2525734"/>
          </a:xfrm>
          <a:prstGeom prst="rect">
            <a:avLst/>
          </a:prstGeom>
        </p:spPr>
      </p:pic>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t="53468" b="44556"/>
          <a:stretch/>
        </p:blipFill>
        <p:spPr>
          <a:xfrm>
            <a:off x="-23120" y="9132"/>
            <a:ext cx="12215119" cy="161049"/>
          </a:xfrm>
          <a:prstGeom prst="rect">
            <a:avLst/>
          </a:prstGeom>
        </p:spPr>
      </p:pic>
      <p:sp>
        <p:nvSpPr>
          <p:cNvPr id="16" name="Rectangle 15"/>
          <p:cNvSpPr/>
          <p:nvPr userDrawn="1"/>
        </p:nvSpPr>
        <p:spPr>
          <a:xfrm>
            <a:off x="0" y="226767"/>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3120" y="0"/>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11353799" y="-14839"/>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81907" y="6332283"/>
            <a:ext cx="1753985" cy="406353"/>
          </a:xfrm>
          <a:prstGeom prst="rect">
            <a:avLst/>
          </a:prstGeom>
        </p:spPr>
      </p:pic>
      <p:pic>
        <p:nvPicPr>
          <p:cNvPr id="22" name="Picture 2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935" y="5306890"/>
            <a:ext cx="1569472" cy="1569472"/>
          </a:xfrm>
          <a:prstGeom prst="rect">
            <a:avLst/>
          </a:prstGeom>
        </p:spPr>
      </p:pic>
    </p:spTree>
    <p:extLst>
      <p:ext uri="{BB962C8B-B14F-4D97-AF65-F5344CB8AC3E}">
        <p14:creationId xmlns:p14="http://schemas.microsoft.com/office/powerpoint/2010/main" val="14464686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4" name="Rectangle 13"/>
          <p:cNvSpPr/>
          <p:nvPr userDrawn="1"/>
        </p:nvSpPr>
        <p:spPr>
          <a:xfrm>
            <a:off x="0" y="5972249"/>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t="53468" b="37185"/>
          <a:stretch/>
        </p:blipFill>
        <p:spPr>
          <a:xfrm>
            <a:off x="-23119" y="6096000"/>
            <a:ext cx="12215119" cy="762000"/>
          </a:xfrm>
          <a:prstGeom prst="rect">
            <a:avLst/>
          </a:prstGeom>
        </p:spPr>
      </p:pic>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36" t="-204" r="-136" b="69165"/>
          <a:stretch/>
        </p:blipFill>
        <p:spPr>
          <a:xfrm>
            <a:off x="0" y="4332266"/>
            <a:ext cx="12260826" cy="2525734"/>
          </a:xfrm>
          <a:prstGeom prst="rect">
            <a:avLst/>
          </a:prstGeom>
        </p:spPr>
      </p:pic>
      <p:sp>
        <p:nvSpPr>
          <p:cNvPr id="2" name="Title 1"/>
          <p:cNvSpPr>
            <a:spLocks noGrp="1"/>
          </p:cNvSpPr>
          <p:nvPr>
            <p:ph type="title"/>
          </p:nvPr>
        </p:nvSpPr>
        <p:spPr>
          <a:xfrm>
            <a:off x="1075764" y="365125"/>
            <a:ext cx="10278036" cy="1325563"/>
          </a:xfrm>
        </p:spPr>
        <p:txBody>
          <a:bodyPr>
            <a:normAutofit/>
          </a:bodyPr>
          <a:lstStyle>
            <a:lvl1pPr>
              <a:defRPr sz="4800">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1075764" y="1752335"/>
            <a:ext cx="10278035" cy="4351338"/>
          </a:xfrm>
        </p:spPr>
        <p:txBody>
          <a:bodyPr/>
          <a:lstStyle>
            <a:lvl1pPr>
              <a:buSzPct val="110000"/>
              <a:defRPr sz="3600"/>
            </a:lvl1pPr>
            <a:lvl2pPr marL="685800" indent="-228600">
              <a:buSzPct val="95000"/>
              <a:buFont typeface="Wingdings" panose="05000000000000000000" pitchFamily="2" charset="2"/>
              <a:buChar char="§"/>
              <a:defRPr sz="3200"/>
            </a:lvl2pPr>
            <a:lvl3pPr marL="1143000" indent="-228600">
              <a:buFont typeface="Arial" panose="020B0604020202020204" pitchFamily="34" charset="0"/>
              <a:buChar char="•"/>
              <a:defRPr sz="2800"/>
            </a:lvl3pPr>
            <a:lvl4pPr marL="1600200" indent="-228600">
              <a:buFont typeface="Wingdings" panose="05000000000000000000" pitchFamily="2" charset="2"/>
              <a:buChar char="§"/>
              <a:defRPr sz="2400"/>
            </a:lvl4pPr>
            <a:lvl5pPr marL="2171700" indent="-342900">
              <a:buFont typeface="Arial" panose="020B0604020202020204" pitchFamily="34" charset="0"/>
              <a:buChar char="•"/>
              <a:defRPr sz="2000"/>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75247" y="6277660"/>
            <a:ext cx="1753985" cy="406353"/>
          </a:xfrm>
          <a:prstGeom prst="rect">
            <a:avLst/>
          </a:prstGeom>
        </p:spPr>
      </p:pic>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53468" b="44556"/>
          <a:stretch/>
        </p:blipFill>
        <p:spPr>
          <a:xfrm>
            <a:off x="-23120" y="9132"/>
            <a:ext cx="12215119" cy="161049"/>
          </a:xfrm>
          <a:prstGeom prst="rect">
            <a:avLst/>
          </a:prstGeom>
        </p:spPr>
      </p:pic>
      <p:sp>
        <p:nvSpPr>
          <p:cNvPr id="17" name="Rectangle 16"/>
          <p:cNvSpPr/>
          <p:nvPr userDrawn="1"/>
        </p:nvSpPr>
        <p:spPr>
          <a:xfrm>
            <a:off x="0" y="226767"/>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11353799" y="-14839"/>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935" y="5522258"/>
            <a:ext cx="1339355" cy="1339355"/>
          </a:xfrm>
          <a:prstGeom prst="rect">
            <a:avLst/>
          </a:prstGeom>
        </p:spPr>
      </p:pic>
    </p:spTree>
    <p:extLst>
      <p:ext uri="{BB962C8B-B14F-4D97-AF65-F5344CB8AC3E}">
        <p14:creationId xmlns:p14="http://schemas.microsoft.com/office/powerpoint/2010/main" val="210861635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11" name="Rectangle 10"/>
          <p:cNvSpPr/>
          <p:nvPr userDrawn="1"/>
        </p:nvSpPr>
        <p:spPr>
          <a:xfrm>
            <a:off x="0" y="5972249"/>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53468" b="37185"/>
          <a:stretch/>
        </p:blipFill>
        <p:spPr>
          <a:xfrm>
            <a:off x="-23119" y="6096000"/>
            <a:ext cx="12215119" cy="762000"/>
          </a:xfrm>
          <a:prstGeom prst="rect">
            <a:avLst/>
          </a:prstGeom>
        </p:spPr>
      </p:pic>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36" t="-204" r="-136" b="69165"/>
          <a:stretch/>
        </p:blipFill>
        <p:spPr>
          <a:xfrm>
            <a:off x="0" y="4332266"/>
            <a:ext cx="12260826" cy="2525734"/>
          </a:xfrm>
          <a:prstGeom prst="rect">
            <a:avLst/>
          </a:prstGeom>
        </p:spPr>
      </p:pic>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t="53468" b="44556"/>
          <a:stretch/>
        </p:blipFill>
        <p:spPr>
          <a:xfrm>
            <a:off x="-23120" y="9132"/>
            <a:ext cx="12215119" cy="161049"/>
          </a:xfrm>
          <a:prstGeom prst="rect">
            <a:avLst/>
          </a:prstGeom>
        </p:spPr>
      </p:pic>
      <p:sp>
        <p:nvSpPr>
          <p:cNvPr id="16" name="Rectangle 15"/>
          <p:cNvSpPr/>
          <p:nvPr userDrawn="1"/>
        </p:nvSpPr>
        <p:spPr>
          <a:xfrm>
            <a:off x="0" y="226767"/>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3120" y="0"/>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11353799" y="-14839"/>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81907" y="6332283"/>
            <a:ext cx="1753985" cy="406353"/>
          </a:xfrm>
          <a:prstGeom prst="rect">
            <a:avLst/>
          </a:prstGeom>
        </p:spPr>
      </p:pic>
      <p:pic>
        <p:nvPicPr>
          <p:cNvPr id="22" name="Picture 2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935" y="5306890"/>
            <a:ext cx="1569472" cy="1569472"/>
          </a:xfrm>
          <a:prstGeom prst="rect">
            <a:avLst/>
          </a:prstGeom>
        </p:spPr>
      </p:pic>
    </p:spTree>
    <p:extLst>
      <p:ext uri="{BB962C8B-B14F-4D97-AF65-F5344CB8AC3E}">
        <p14:creationId xmlns:p14="http://schemas.microsoft.com/office/powerpoint/2010/main" val="423059070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9"/>
          <p:cNvSpPr/>
          <p:nvPr userDrawn="1"/>
        </p:nvSpPr>
        <p:spPr>
          <a:xfrm>
            <a:off x="0" y="5972249"/>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53468" b="37185"/>
          <a:stretch/>
        </p:blipFill>
        <p:spPr>
          <a:xfrm>
            <a:off x="-23119" y="6096000"/>
            <a:ext cx="12215119" cy="762000"/>
          </a:xfrm>
          <a:prstGeom prst="rect">
            <a:avLst/>
          </a:prstGeom>
        </p:spPr>
      </p:pic>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36" t="-204" r="-136" b="69165"/>
          <a:stretch/>
        </p:blipFill>
        <p:spPr>
          <a:xfrm>
            <a:off x="0" y="4332266"/>
            <a:ext cx="12270658" cy="2525734"/>
          </a:xfrm>
          <a:prstGeom prst="rect">
            <a:avLst/>
          </a:prstGeom>
        </p:spPr>
      </p:pic>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53468" b="44556"/>
          <a:stretch/>
        </p:blipFill>
        <p:spPr>
          <a:xfrm>
            <a:off x="-23120" y="9132"/>
            <a:ext cx="12215119" cy="161049"/>
          </a:xfrm>
          <a:prstGeom prst="rect">
            <a:avLst/>
          </a:prstGeom>
        </p:spPr>
      </p:pic>
      <p:sp>
        <p:nvSpPr>
          <p:cNvPr id="15" name="Rectangle 14"/>
          <p:cNvSpPr/>
          <p:nvPr userDrawn="1"/>
        </p:nvSpPr>
        <p:spPr>
          <a:xfrm>
            <a:off x="0" y="226767"/>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23120" y="0"/>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11353799" y="-14839"/>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81907" y="6332283"/>
            <a:ext cx="1753985" cy="406353"/>
          </a:xfrm>
          <a:prstGeom prst="rect">
            <a:avLst/>
          </a:prstGeom>
        </p:spPr>
      </p:pic>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935" y="5306890"/>
            <a:ext cx="1569472" cy="1569472"/>
          </a:xfrm>
          <a:prstGeom prst="rect">
            <a:avLst/>
          </a:prstGeom>
        </p:spPr>
      </p:pic>
    </p:spTree>
    <p:extLst>
      <p:ext uri="{BB962C8B-B14F-4D97-AF65-F5344CB8AC3E}">
        <p14:creationId xmlns:p14="http://schemas.microsoft.com/office/powerpoint/2010/main" val="311764911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9"/>
          <p:cNvSpPr/>
          <p:nvPr userDrawn="1"/>
        </p:nvSpPr>
        <p:spPr>
          <a:xfrm>
            <a:off x="0" y="5972249"/>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53468" b="37185"/>
          <a:stretch/>
        </p:blipFill>
        <p:spPr>
          <a:xfrm>
            <a:off x="-23119" y="6096000"/>
            <a:ext cx="12215119" cy="762000"/>
          </a:xfrm>
          <a:prstGeom prst="rect">
            <a:avLst/>
          </a:prstGeom>
        </p:spPr>
      </p:pic>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36" t="-204" r="-136" b="69165"/>
          <a:stretch/>
        </p:blipFill>
        <p:spPr>
          <a:xfrm>
            <a:off x="-1" y="4332266"/>
            <a:ext cx="12300156" cy="2525734"/>
          </a:xfrm>
          <a:prstGeom prst="rect">
            <a:avLst/>
          </a:prstGeom>
        </p:spPr>
      </p:pic>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53468" b="44556"/>
          <a:stretch/>
        </p:blipFill>
        <p:spPr>
          <a:xfrm>
            <a:off x="-23120" y="9132"/>
            <a:ext cx="12215119" cy="161049"/>
          </a:xfrm>
          <a:prstGeom prst="rect">
            <a:avLst/>
          </a:prstGeom>
        </p:spPr>
      </p:pic>
      <p:sp>
        <p:nvSpPr>
          <p:cNvPr id="15" name="Rectangle 14"/>
          <p:cNvSpPr/>
          <p:nvPr userDrawn="1"/>
        </p:nvSpPr>
        <p:spPr>
          <a:xfrm>
            <a:off x="0" y="226767"/>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23120" y="0"/>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11353799" y="-14839"/>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81907" y="6332283"/>
            <a:ext cx="1753985" cy="406353"/>
          </a:xfrm>
          <a:prstGeom prst="rect">
            <a:avLst/>
          </a:prstGeom>
        </p:spPr>
      </p:pic>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935" y="5277394"/>
            <a:ext cx="1569472" cy="1569472"/>
          </a:xfrm>
          <a:prstGeom prst="rect">
            <a:avLst/>
          </a:prstGeom>
        </p:spPr>
      </p:pic>
    </p:spTree>
    <p:extLst>
      <p:ext uri="{BB962C8B-B14F-4D97-AF65-F5344CB8AC3E}">
        <p14:creationId xmlns:p14="http://schemas.microsoft.com/office/powerpoint/2010/main" val="166110660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a:gsLst>
            <a:gs pos="82000">
              <a:schemeClr val="accent1">
                <a:lumMod val="5000"/>
                <a:lumOff val="95000"/>
              </a:schemeClr>
            </a:gs>
            <a:gs pos="23000">
              <a:srgbClr val="537BB6">
                <a:alpha val="37000"/>
              </a:srgbClr>
            </a:gs>
          </a:gsLst>
          <a:lin ang="5400000" scaled="1"/>
        </a:gradFill>
        <a:effectLst/>
      </p:bgPr>
    </p:bg>
    <p:spTree>
      <p:nvGrpSpPr>
        <p:cNvPr id="1" name=""/>
        <p:cNvGrpSpPr/>
        <p:nvPr/>
      </p:nvGrpSpPr>
      <p:grpSpPr>
        <a:xfrm>
          <a:off x="0" y="0"/>
          <a:ext cx="0" cy="0"/>
          <a:chOff x="0" y="0"/>
          <a:chExt cx="0" cy="0"/>
        </a:xfrm>
      </p:grpSpPr>
      <p:sp>
        <p:nvSpPr>
          <p:cNvPr id="11" name="Rectangle 10"/>
          <p:cNvSpPr/>
          <p:nvPr userDrawn="1"/>
        </p:nvSpPr>
        <p:spPr>
          <a:xfrm>
            <a:off x="0" y="5972249"/>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64774" y="1709738"/>
            <a:ext cx="9282676" cy="2852737"/>
          </a:xfrm>
        </p:spPr>
        <p:txBody>
          <a:bodyPr anchor="b"/>
          <a:lstStyle>
            <a:lvl1pPr>
              <a:defRPr sz="6000">
                <a:latin typeface="+mn-l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064774" y="4630994"/>
            <a:ext cx="9282676"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53468" b="37185"/>
          <a:stretch/>
        </p:blipFill>
        <p:spPr>
          <a:xfrm>
            <a:off x="-23119" y="6096000"/>
            <a:ext cx="12215119" cy="762000"/>
          </a:xfrm>
          <a:prstGeom prst="rect">
            <a:avLst/>
          </a:prstGeom>
        </p:spPr>
      </p:pic>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36" t="-204" r="-136" b="69165"/>
          <a:stretch/>
        </p:blipFill>
        <p:spPr>
          <a:xfrm>
            <a:off x="-8998" y="4359856"/>
            <a:ext cx="12238239" cy="2525734"/>
          </a:xfrm>
          <a:prstGeom prst="rect">
            <a:avLst/>
          </a:prstGeom>
        </p:spPr>
      </p:pic>
      <p:pic>
        <p:nvPicPr>
          <p:cNvPr id="10" name="Picture 9"/>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81907" y="6332283"/>
            <a:ext cx="1753985" cy="406353"/>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935" y="5522258"/>
            <a:ext cx="1339355" cy="1339355"/>
          </a:xfrm>
          <a:prstGeom prst="rect">
            <a:avLst/>
          </a:prstGeom>
        </p:spPr>
      </p:pic>
    </p:spTree>
    <p:extLst>
      <p:ext uri="{BB962C8B-B14F-4D97-AF65-F5344CB8AC3E}">
        <p14:creationId xmlns:p14="http://schemas.microsoft.com/office/powerpoint/2010/main" val="159460621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39906" y="365125"/>
            <a:ext cx="10313894" cy="1325563"/>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039906" y="1825625"/>
            <a:ext cx="4979894"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10"/>
          <p:cNvSpPr/>
          <p:nvPr userDrawn="1"/>
        </p:nvSpPr>
        <p:spPr>
          <a:xfrm>
            <a:off x="0" y="5972249"/>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53468" b="37185"/>
          <a:stretch/>
        </p:blipFill>
        <p:spPr>
          <a:xfrm>
            <a:off x="-23119" y="6096000"/>
            <a:ext cx="12215119" cy="762000"/>
          </a:xfrm>
          <a:prstGeom prst="rect">
            <a:avLst/>
          </a:prstGeom>
        </p:spPr>
      </p:pic>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36" t="-204" r="-136" b="69165"/>
          <a:stretch/>
        </p:blipFill>
        <p:spPr>
          <a:xfrm>
            <a:off x="0" y="4332266"/>
            <a:ext cx="12260826" cy="2525734"/>
          </a:xfrm>
          <a:prstGeom prst="rect">
            <a:avLst/>
          </a:prstGeom>
        </p:spPr>
      </p:pic>
      <p:sp>
        <p:nvSpPr>
          <p:cNvPr id="15" name="Rectangle 14"/>
          <p:cNvSpPr/>
          <p:nvPr userDrawn="1"/>
        </p:nvSpPr>
        <p:spPr>
          <a:xfrm>
            <a:off x="0" y="226767"/>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53468" b="44556"/>
          <a:stretch/>
        </p:blipFill>
        <p:spPr>
          <a:xfrm>
            <a:off x="-23120" y="9132"/>
            <a:ext cx="12215119" cy="161049"/>
          </a:xfrm>
          <a:prstGeom prst="rect">
            <a:avLst/>
          </a:prstGeom>
        </p:spPr>
      </p:pic>
      <p:pic>
        <p:nvPicPr>
          <p:cNvPr id="17" name="Picture 16"/>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81907" y="6332283"/>
            <a:ext cx="1753985" cy="406353"/>
          </a:xfrm>
          <a:prstGeom prst="rect">
            <a:avLst/>
          </a:prstGeom>
        </p:spPr>
      </p:pic>
      <p:sp>
        <p:nvSpPr>
          <p:cNvPr id="19" name="Rectangle 18"/>
          <p:cNvSpPr/>
          <p:nvPr userDrawn="1"/>
        </p:nvSpPr>
        <p:spPr>
          <a:xfrm>
            <a:off x="-23120" y="0"/>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11353799" y="-14839"/>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935" y="5522258"/>
            <a:ext cx="1339355" cy="1339355"/>
          </a:xfrm>
          <a:prstGeom prst="rect">
            <a:avLst/>
          </a:prstGeom>
        </p:spPr>
      </p:pic>
    </p:spTree>
    <p:extLst>
      <p:ext uri="{BB962C8B-B14F-4D97-AF65-F5344CB8AC3E}">
        <p14:creationId xmlns:p14="http://schemas.microsoft.com/office/powerpoint/2010/main" val="31030691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57834" y="365125"/>
            <a:ext cx="10297553" cy="1325563"/>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1057835" y="1681163"/>
            <a:ext cx="49397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57835" y="2505075"/>
            <a:ext cx="4939740" cy="3684588"/>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Rectangle 12"/>
          <p:cNvSpPr/>
          <p:nvPr userDrawn="1"/>
        </p:nvSpPr>
        <p:spPr>
          <a:xfrm>
            <a:off x="0" y="5972249"/>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53468" b="37185"/>
          <a:stretch/>
        </p:blipFill>
        <p:spPr>
          <a:xfrm>
            <a:off x="-23119" y="6096000"/>
            <a:ext cx="12215119" cy="762000"/>
          </a:xfrm>
          <a:prstGeom prst="rect">
            <a:avLst/>
          </a:prstGeom>
        </p:spPr>
      </p:pic>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136" t="-204" r="-136" b="69165"/>
          <a:stretch/>
        </p:blipFill>
        <p:spPr>
          <a:xfrm>
            <a:off x="0" y="4332266"/>
            <a:ext cx="12270658" cy="2525734"/>
          </a:xfrm>
          <a:prstGeom prst="rect">
            <a:avLst/>
          </a:prstGeom>
        </p:spPr>
      </p:pic>
      <p:pic>
        <p:nvPicPr>
          <p:cNvPr id="17" name="Picture 16"/>
          <p:cNvPicPr>
            <a:picLocks noChangeAspect="1"/>
          </p:cNvPicPr>
          <p:nvPr userDrawn="1"/>
        </p:nvPicPr>
        <p:blipFill rotWithShape="1">
          <a:blip r:embed="rId2">
            <a:extLst>
              <a:ext uri="{28A0092B-C50C-407E-A947-70E740481C1C}">
                <a14:useLocalDpi xmlns:a14="http://schemas.microsoft.com/office/drawing/2010/main" val="0"/>
              </a:ext>
            </a:extLst>
          </a:blip>
          <a:srcRect t="53468" b="44556"/>
          <a:stretch/>
        </p:blipFill>
        <p:spPr>
          <a:xfrm>
            <a:off x="-23120" y="9132"/>
            <a:ext cx="12215119" cy="161049"/>
          </a:xfrm>
          <a:prstGeom prst="rect">
            <a:avLst/>
          </a:prstGeom>
        </p:spPr>
      </p:pic>
      <p:sp>
        <p:nvSpPr>
          <p:cNvPr id="18" name="Rectangle 17"/>
          <p:cNvSpPr/>
          <p:nvPr userDrawn="1"/>
        </p:nvSpPr>
        <p:spPr>
          <a:xfrm>
            <a:off x="0" y="226767"/>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23120" y="0"/>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11353799" y="-14839"/>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81907" y="6332283"/>
            <a:ext cx="1753985" cy="406353"/>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935" y="5522258"/>
            <a:ext cx="1339355" cy="1339355"/>
          </a:xfrm>
          <a:prstGeom prst="rect">
            <a:avLst/>
          </a:prstGeom>
        </p:spPr>
      </p:pic>
    </p:spTree>
    <p:extLst>
      <p:ext uri="{BB962C8B-B14F-4D97-AF65-F5344CB8AC3E}">
        <p14:creationId xmlns:p14="http://schemas.microsoft.com/office/powerpoint/2010/main" val="328256422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5080" y="365125"/>
            <a:ext cx="10538719" cy="1325563"/>
          </a:xfrm>
        </p:spPr>
        <p:txBody>
          <a:bodyPr/>
          <a:lstStyle/>
          <a:p>
            <a:r>
              <a:rPr lang="en-US" smtClean="0"/>
              <a:t>Click to edit Master title style</a:t>
            </a:r>
            <a:endParaRPr lang="en-US"/>
          </a:p>
        </p:txBody>
      </p:sp>
      <p:sp>
        <p:nvSpPr>
          <p:cNvPr id="9" name="Rectangle 8"/>
          <p:cNvSpPr/>
          <p:nvPr userDrawn="1"/>
        </p:nvSpPr>
        <p:spPr>
          <a:xfrm>
            <a:off x="0" y="5972249"/>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53468" b="37185"/>
          <a:stretch/>
        </p:blipFill>
        <p:spPr>
          <a:xfrm>
            <a:off x="-23119" y="6096000"/>
            <a:ext cx="12215119" cy="762000"/>
          </a:xfrm>
          <a:prstGeom prst="rect">
            <a:avLst/>
          </a:prstGeom>
        </p:spPr>
      </p:pic>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36" t="-204" r="-136" b="69165"/>
          <a:stretch/>
        </p:blipFill>
        <p:spPr>
          <a:xfrm>
            <a:off x="0" y="4332266"/>
            <a:ext cx="12260826" cy="2525734"/>
          </a:xfrm>
          <a:prstGeom prst="rect">
            <a:avLst/>
          </a:prstGeom>
        </p:spPr>
      </p:pic>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t="53468" b="44556"/>
          <a:stretch/>
        </p:blipFill>
        <p:spPr>
          <a:xfrm>
            <a:off x="-23120" y="9132"/>
            <a:ext cx="12215119" cy="161049"/>
          </a:xfrm>
          <a:prstGeom prst="rect">
            <a:avLst/>
          </a:prstGeom>
        </p:spPr>
      </p:pic>
      <p:sp>
        <p:nvSpPr>
          <p:cNvPr id="16" name="Rectangle 15"/>
          <p:cNvSpPr/>
          <p:nvPr userDrawn="1"/>
        </p:nvSpPr>
        <p:spPr>
          <a:xfrm>
            <a:off x="0" y="226767"/>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3120" y="0"/>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11353799" y="-14839"/>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81907" y="6332283"/>
            <a:ext cx="1753985" cy="406353"/>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935" y="5522258"/>
            <a:ext cx="1339355" cy="1339355"/>
          </a:xfrm>
          <a:prstGeom prst="rect">
            <a:avLst/>
          </a:prstGeom>
        </p:spPr>
      </p:pic>
    </p:spTree>
    <p:extLst>
      <p:ext uri="{BB962C8B-B14F-4D97-AF65-F5344CB8AC3E}">
        <p14:creationId xmlns:p14="http://schemas.microsoft.com/office/powerpoint/2010/main" val="17769224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100000">
              <a:schemeClr val="accent1">
                <a:lumMod val="5000"/>
                <a:lumOff val="95000"/>
              </a:schemeClr>
            </a:gs>
            <a:gs pos="29000">
              <a:srgbClr val="84A6D1"/>
            </a:gs>
            <a:gs pos="57000">
              <a:schemeClr val="accent1">
                <a:lumMod val="45000"/>
                <a:lumOff val="55000"/>
              </a:schemeClr>
            </a:gs>
            <a:gs pos="0">
              <a:srgbClr val="537BB6"/>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64914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11" name="Rectangle 10"/>
          <p:cNvSpPr/>
          <p:nvPr userDrawn="1"/>
        </p:nvSpPr>
        <p:spPr>
          <a:xfrm>
            <a:off x="0" y="5972249"/>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53468" b="37185"/>
          <a:stretch/>
        </p:blipFill>
        <p:spPr>
          <a:xfrm>
            <a:off x="-23119" y="6096000"/>
            <a:ext cx="12215119" cy="762000"/>
          </a:xfrm>
          <a:prstGeom prst="rect">
            <a:avLst/>
          </a:prstGeom>
        </p:spPr>
      </p:pic>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36" t="-204" r="-136" b="69165"/>
          <a:stretch/>
        </p:blipFill>
        <p:spPr>
          <a:xfrm>
            <a:off x="0" y="4332266"/>
            <a:ext cx="12260826" cy="2525734"/>
          </a:xfrm>
          <a:prstGeom prst="rect">
            <a:avLst/>
          </a:prstGeom>
        </p:spPr>
      </p:pic>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t="53468" b="44556"/>
          <a:stretch/>
        </p:blipFill>
        <p:spPr>
          <a:xfrm>
            <a:off x="-23120" y="9132"/>
            <a:ext cx="12215119" cy="161049"/>
          </a:xfrm>
          <a:prstGeom prst="rect">
            <a:avLst/>
          </a:prstGeom>
        </p:spPr>
      </p:pic>
      <p:sp>
        <p:nvSpPr>
          <p:cNvPr id="16" name="Rectangle 15"/>
          <p:cNvSpPr/>
          <p:nvPr userDrawn="1"/>
        </p:nvSpPr>
        <p:spPr>
          <a:xfrm>
            <a:off x="0" y="226767"/>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3120" y="0"/>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11353799" y="-14839"/>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81907" y="6332283"/>
            <a:ext cx="1753985" cy="406353"/>
          </a:xfrm>
          <a:prstGeom prst="rect">
            <a:avLst/>
          </a:prstGeom>
        </p:spPr>
      </p:pic>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935" y="5522258"/>
            <a:ext cx="1339355" cy="1339355"/>
          </a:xfrm>
          <a:prstGeom prst="rect">
            <a:avLst/>
          </a:prstGeom>
        </p:spPr>
      </p:pic>
    </p:spTree>
    <p:extLst>
      <p:ext uri="{BB962C8B-B14F-4D97-AF65-F5344CB8AC3E}">
        <p14:creationId xmlns:p14="http://schemas.microsoft.com/office/powerpoint/2010/main" val="347116325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11" name="Rectangle 10"/>
          <p:cNvSpPr/>
          <p:nvPr userDrawn="1"/>
        </p:nvSpPr>
        <p:spPr>
          <a:xfrm>
            <a:off x="0" y="5972249"/>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53468" b="37185"/>
          <a:stretch/>
        </p:blipFill>
        <p:spPr>
          <a:xfrm>
            <a:off x="-23119" y="6096000"/>
            <a:ext cx="12215119" cy="762000"/>
          </a:xfrm>
          <a:prstGeom prst="rect">
            <a:avLst/>
          </a:prstGeom>
        </p:spPr>
      </p:pic>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36" t="-204" r="-136" b="69165"/>
          <a:stretch/>
        </p:blipFill>
        <p:spPr>
          <a:xfrm>
            <a:off x="0" y="4332266"/>
            <a:ext cx="12260826" cy="2525734"/>
          </a:xfrm>
          <a:prstGeom prst="rect">
            <a:avLst/>
          </a:prstGeom>
        </p:spPr>
      </p:pic>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t="53468" b="44556"/>
          <a:stretch/>
        </p:blipFill>
        <p:spPr>
          <a:xfrm>
            <a:off x="-23120" y="9132"/>
            <a:ext cx="12215119" cy="161049"/>
          </a:xfrm>
          <a:prstGeom prst="rect">
            <a:avLst/>
          </a:prstGeom>
        </p:spPr>
      </p:pic>
      <p:sp>
        <p:nvSpPr>
          <p:cNvPr id="16" name="Rectangle 15"/>
          <p:cNvSpPr/>
          <p:nvPr userDrawn="1"/>
        </p:nvSpPr>
        <p:spPr>
          <a:xfrm>
            <a:off x="0" y="226767"/>
            <a:ext cx="12192000" cy="45719"/>
          </a:xfrm>
          <a:prstGeom prst="rect">
            <a:avLst/>
          </a:prstGeom>
          <a:solidFill>
            <a:srgbClr val="24824E"/>
          </a:solidFill>
          <a:ln>
            <a:solidFill>
              <a:srgbClr val="248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3120" y="0"/>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11353799" y="-14839"/>
            <a:ext cx="838200" cy="165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81907" y="6332283"/>
            <a:ext cx="1753985" cy="406353"/>
          </a:xfrm>
          <a:prstGeom prst="rect">
            <a:avLst/>
          </a:prstGeom>
        </p:spPr>
      </p:pic>
      <p:pic>
        <p:nvPicPr>
          <p:cNvPr id="22" name="Picture 2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935" y="5306890"/>
            <a:ext cx="1569472" cy="1569472"/>
          </a:xfrm>
          <a:prstGeom prst="rect">
            <a:avLst/>
          </a:prstGeom>
        </p:spPr>
      </p:pic>
    </p:spTree>
    <p:extLst>
      <p:ext uri="{BB962C8B-B14F-4D97-AF65-F5344CB8AC3E}">
        <p14:creationId xmlns:p14="http://schemas.microsoft.com/office/powerpoint/2010/main" val="208345489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8D8A4D-F740-42D2-B372-BA451F40579C}" type="datetimeFigureOut">
              <a:rPr lang="en-US" smtClean="0"/>
              <a:t>10/19/2018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D6CCDC-8AC2-458E-AF7C-5344251EC49D}" type="slidenum">
              <a:rPr lang="en-US" smtClean="0"/>
              <a:t>‹#›</a:t>
            </a:fld>
            <a:endParaRPr lang="en-US"/>
          </a:p>
        </p:txBody>
      </p:sp>
    </p:spTree>
    <p:extLst>
      <p:ext uri="{BB962C8B-B14F-4D97-AF65-F5344CB8AC3E}">
        <p14:creationId xmlns:p14="http://schemas.microsoft.com/office/powerpoint/2010/main" val="3070457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D6CCDC-8AC2-458E-AF7C-5344251EC49D}" type="slidenum">
              <a:rPr lang="en-US" smtClean="0"/>
              <a:t>‹#›</a:t>
            </a:fld>
            <a:endParaRPr lang="en-US" dirty="0"/>
          </a:p>
        </p:txBody>
      </p:sp>
    </p:spTree>
    <p:extLst>
      <p:ext uri="{BB962C8B-B14F-4D97-AF65-F5344CB8AC3E}">
        <p14:creationId xmlns:p14="http://schemas.microsoft.com/office/powerpoint/2010/main" val="3048645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hyperlink" Target="mailto:nlarson@ksu.edu"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hyperlink" Target="mailto:lladd@ksu.edu"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foodpolicy.umn.edu/files/love-letter-food"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nrdc.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16163" y="2342545"/>
            <a:ext cx="9453489" cy="1239303"/>
          </a:xfrm>
        </p:spPr>
        <p:txBody>
          <a:bodyPr>
            <a:noAutofit/>
          </a:bodyPr>
          <a:lstStyle/>
          <a:p>
            <a:r>
              <a:rPr lang="en-US" sz="4400" b="1" dirty="0" smtClean="0">
                <a:ln>
                  <a:solidFill>
                    <a:schemeClr val="accent4">
                      <a:lumMod val="50000"/>
                    </a:schemeClr>
                  </a:solidFill>
                </a:ln>
                <a:solidFill>
                  <a:schemeClr val="accent4">
                    <a:lumMod val="75000"/>
                  </a:schemeClr>
                </a:solidFill>
              </a:rPr>
              <a:t>Communication Tools to Help Consumers Reduce Food Waste</a:t>
            </a:r>
            <a:endParaRPr lang="en-US" sz="4400" b="1" dirty="0">
              <a:ln>
                <a:solidFill>
                  <a:schemeClr val="accent4">
                    <a:lumMod val="50000"/>
                  </a:schemeClr>
                </a:solidFill>
              </a:ln>
              <a:solidFill>
                <a:schemeClr val="accent4">
                  <a:lumMod val="75000"/>
                </a:schemeClr>
              </a:solidFill>
            </a:endParaRPr>
          </a:p>
        </p:txBody>
      </p:sp>
      <p:sp>
        <p:nvSpPr>
          <p:cNvPr id="3" name="Subtitle 2"/>
          <p:cNvSpPr>
            <a:spLocks noGrp="1"/>
          </p:cNvSpPr>
          <p:nvPr>
            <p:ph type="subTitle" idx="1"/>
          </p:nvPr>
        </p:nvSpPr>
        <p:spPr/>
        <p:txBody>
          <a:bodyPr>
            <a:normAutofit lnSpcReduction="10000"/>
          </a:bodyPr>
          <a:lstStyle/>
          <a:p>
            <a:r>
              <a:rPr lang="en-US" dirty="0" smtClean="0"/>
              <a:t>2018 KSRE Annual Conference</a:t>
            </a:r>
          </a:p>
          <a:p>
            <a:r>
              <a:rPr lang="en-US" dirty="0" smtClean="0"/>
              <a:t>Barb Goode</a:t>
            </a:r>
            <a:endParaRPr lang="en-US" dirty="0"/>
          </a:p>
        </p:txBody>
      </p:sp>
    </p:spTree>
    <p:extLst>
      <p:ext uri="{BB962C8B-B14F-4D97-AF65-F5344CB8AC3E}">
        <p14:creationId xmlns:p14="http://schemas.microsoft.com/office/powerpoint/2010/main" val="42704506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21251982">
            <a:off x="1412269" y="1126548"/>
            <a:ext cx="3801870" cy="4940155"/>
          </a:xfrm>
          <a:prstGeom prst="rect">
            <a:avLst/>
          </a:prstGeom>
        </p:spPr>
      </p:pic>
      <p:sp>
        <p:nvSpPr>
          <p:cNvPr id="3" name="Title 1"/>
          <p:cNvSpPr txBox="1">
            <a:spLocks/>
          </p:cNvSpPr>
          <p:nvPr/>
        </p:nvSpPr>
        <p:spPr>
          <a:xfrm>
            <a:off x="1041474" y="181052"/>
            <a:ext cx="10278036"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Calibri Light" panose="020F0302020204030204"/>
                <a:ea typeface="+mj-ea"/>
                <a:cs typeface="+mj-cs"/>
              </a:rPr>
              <a:t>Good Samaritan Food Donation Act</a:t>
            </a:r>
            <a:endParaRPr kumimoji="0" lang="en-US" sz="44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pic>
        <p:nvPicPr>
          <p:cNvPr id="4" name="Picture 3"/>
          <p:cNvPicPr>
            <a:picLocks noChangeAspect="1"/>
          </p:cNvPicPr>
          <p:nvPr/>
        </p:nvPicPr>
        <p:blipFill>
          <a:blip r:embed="rId4"/>
          <a:stretch>
            <a:fillRect/>
          </a:stretch>
        </p:blipFill>
        <p:spPr>
          <a:xfrm rot="399855">
            <a:off x="6735938" y="1596460"/>
            <a:ext cx="3775092" cy="4867562"/>
          </a:xfrm>
          <a:prstGeom prst="rect">
            <a:avLst/>
          </a:prstGeom>
        </p:spPr>
      </p:pic>
      <p:pic>
        <p:nvPicPr>
          <p:cNvPr id="5" name="Picture 4"/>
          <p:cNvPicPr>
            <a:picLocks noChangeAspect="1"/>
          </p:cNvPicPr>
          <p:nvPr/>
        </p:nvPicPr>
        <p:blipFill>
          <a:blip r:embed="rId5"/>
          <a:stretch>
            <a:fillRect/>
          </a:stretch>
        </p:blipFill>
        <p:spPr>
          <a:xfrm>
            <a:off x="3744314" y="2236922"/>
            <a:ext cx="4574295" cy="3128305"/>
          </a:xfrm>
          <a:prstGeom prst="rect">
            <a:avLst/>
          </a:prstGeom>
        </p:spPr>
      </p:pic>
      <p:sp>
        <p:nvSpPr>
          <p:cNvPr id="7" name="Rectangle 6"/>
          <p:cNvSpPr/>
          <p:nvPr/>
        </p:nvSpPr>
        <p:spPr>
          <a:xfrm>
            <a:off x="1652178" y="6169714"/>
            <a:ext cx="8481980"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panose="020F0502020204030204"/>
                <a:ea typeface="+mn-ea"/>
                <a:cs typeface="+mn-cs"/>
              </a:rPr>
              <a:t>Source of middle article:</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http://media.law.uark.edu/arklawnotes/2013/08/08/the-legal-guide-to-the-bill-emerson-good-samaritan-food-donation-act/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University of Arkansas School of Law – James Haley, Aug 8, 2013</a:t>
            </a:r>
          </a:p>
        </p:txBody>
      </p:sp>
    </p:spTree>
    <p:extLst>
      <p:ext uri="{BB962C8B-B14F-4D97-AF65-F5344CB8AC3E}">
        <p14:creationId xmlns:p14="http://schemas.microsoft.com/office/powerpoint/2010/main" val="21848007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epa.gov/epawaste/conserve/smm/images/FoodRpng_700pxw.pn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97693" y="1022931"/>
            <a:ext cx="5181601" cy="51816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noGrp="1"/>
          </p:cNvSpPr>
          <p:nvPr>
            <p:ph type="title"/>
          </p:nvPr>
        </p:nvSpPr>
        <p:spPr>
          <a:xfrm>
            <a:off x="2136648" y="228600"/>
            <a:ext cx="8153400" cy="990600"/>
          </a:xfrm>
        </p:spPr>
        <p:txBody>
          <a:bodyPr/>
          <a:lstStyle/>
          <a:p>
            <a:pPr algn="ctr"/>
            <a:r>
              <a:rPr lang="en-US" dirty="0" smtClean="0"/>
              <a:t>Feed Animals</a:t>
            </a:r>
            <a:endParaRPr lang="en-US" dirty="0"/>
          </a:p>
        </p:txBody>
      </p:sp>
      <p:sp>
        <p:nvSpPr>
          <p:cNvPr id="4" name="Rectangle 3"/>
          <p:cNvSpPr/>
          <p:nvPr/>
        </p:nvSpPr>
        <p:spPr>
          <a:xfrm>
            <a:off x="1519311" y="2825601"/>
            <a:ext cx="2996418" cy="59084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781822" y="1758462"/>
            <a:ext cx="5894363"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Provide to area farms and zoos</a:t>
            </a:r>
          </a:p>
          <a:p>
            <a:pPr marL="742950" lvl="1" indent="-285750">
              <a:buFont typeface="Arial" panose="020B0604020202020204" pitchFamily="34" charset="0"/>
              <a:buChar char="•"/>
            </a:pPr>
            <a:r>
              <a:rPr lang="en-US" sz="2400" dirty="0" smtClean="0"/>
              <a:t>Vegetable trimmings</a:t>
            </a:r>
          </a:p>
          <a:p>
            <a:pPr marL="742950" lvl="1" indent="-285750">
              <a:buFont typeface="Arial" panose="020B0604020202020204" pitchFamily="34" charset="0"/>
              <a:buChar char="•"/>
            </a:pPr>
            <a:r>
              <a:rPr lang="en-US" sz="2400" dirty="0" smtClean="0"/>
              <a:t>Post-consumer </a:t>
            </a:r>
            <a:r>
              <a:rPr lang="en-US" sz="2400" dirty="0"/>
              <a:t>plate waste</a:t>
            </a:r>
          </a:p>
          <a:p>
            <a:pPr marL="742950" lvl="1" indent="-285750">
              <a:buFont typeface="Arial" panose="020B0604020202020204" pitchFamily="34" charset="0"/>
              <a:buChar char="•"/>
            </a:pPr>
            <a:endParaRPr lang="en-US" sz="2400" dirty="0" smtClean="0"/>
          </a:p>
          <a:p>
            <a:pPr marL="742950" lvl="1"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Barriers</a:t>
            </a:r>
          </a:p>
          <a:p>
            <a:pPr marL="742950" lvl="1" indent="-285750">
              <a:buFont typeface="Arial" panose="020B0604020202020204" pitchFamily="34" charset="0"/>
              <a:buChar char="•"/>
            </a:pPr>
            <a:r>
              <a:rPr lang="en-US" sz="2400" dirty="0"/>
              <a:t>Some states ban food donation for animal </a:t>
            </a:r>
            <a:r>
              <a:rPr lang="en-US" sz="2400" dirty="0" smtClean="0"/>
              <a:t>feed</a:t>
            </a:r>
            <a:r>
              <a:rPr lang="en-US" dirty="0"/>
              <a:t> </a:t>
            </a:r>
            <a:endParaRPr lang="en-US" dirty="0" smtClean="0"/>
          </a:p>
          <a:p>
            <a:pPr marL="742950" lvl="1" indent="-285750">
              <a:buFont typeface="Arial" panose="020B0604020202020204" pitchFamily="34" charset="0"/>
              <a:buChar char="•"/>
            </a:pPr>
            <a:r>
              <a:rPr lang="en-US" sz="2400" dirty="0" smtClean="0"/>
              <a:t>Strict diets in corporate operations</a:t>
            </a:r>
          </a:p>
        </p:txBody>
      </p:sp>
    </p:spTree>
    <p:extLst>
      <p:ext uri="{BB962C8B-B14F-4D97-AF65-F5344CB8AC3E}">
        <p14:creationId xmlns:p14="http://schemas.microsoft.com/office/powerpoint/2010/main" val="20884565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epa.gov/epawaste/conserve/smm/images/FoodRpng_700pxw.pn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97693" y="1022931"/>
            <a:ext cx="5181601" cy="51816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noGrp="1"/>
          </p:cNvSpPr>
          <p:nvPr>
            <p:ph type="title"/>
          </p:nvPr>
        </p:nvSpPr>
        <p:spPr>
          <a:xfrm>
            <a:off x="2136648" y="228600"/>
            <a:ext cx="8153400" cy="990600"/>
          </a:xfrm>
        </p:spPr>
        <p:txBody>
          <a:bodyPr/>
          <a:lstStyle/>
          <a:p>
            <a:pPr algn="ctr"/>
            <a:r>
              <a:rPr lang="en-US" dirty="0" smtClean="0"/>
              <a:t>Industrial Uses</a:t>
            </a:r>
            <a:endParaRPr lang="en-US" dirty="0"/>
          </a:p>
        </p:txBody>
      </p:sp>
      <p:sp>
        <p:nvSpPr>
          <p:cNvPr id="4" name="Rectangle 3"/>
          <p:cNvSpPr/>
          <p:nvPr/>
        </p:nvSpPr>
        <p:spPr>
          <a:xfrm>
            <a:off x="1772528" y="3416444"/>
            <a:ext cx="2714173" cy="59084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781822" y="1758462"/>
            <a:ext cx="5894363" cy="1477328"/>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Anaerobic digestion for energy recovery</a:t>
            </a:r>
          </a:p>
          <a:p>
            <a:pPr marL="285750" indent="-285750">
              <a:buFont typeface="Arial" panose="020B0604020202020204" pitchFamily="34" charset="0"/>
              <a:buChar char="•"/>
            </a:pPr>
            <a:r>
              <a:rPr lang="en-US" sz="2400" dirty="0" smtClean="0"/>
              <a:t>Biofuels from waste oils</a:t>
            </a:r>
          </a:p>
          <a:p>
            <a:pPr lvl="1"/>
            <a:endParaRPr lang="en-US" sz="2400" dirty="0" smtClean="0"/>
          </a:p>
          <a:p>
            <a:r>
              <a:rPr lang="en-US" dirty="0"/>
              <a:t> </a:t>
            </a:r>
            <a:endParaRPr lang="en-US" sz="2400" dirty="0" smtClean="0"/>
          </a:p>
        </p:txBody>
      </p:sp>
    </p:spTree>
    <p:extLst>
      <p:ext uri="{BB962C8B-B14F-4D97-AF65-F5344CB8AC3E}">
        <p14:creationId xmlns:p14="http://schemas.microsoft.com/office/powerpoint/2010/main" val="2772100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epa.gov/epawaste/conserve/smm/images/FoodRpng_700pxw.pn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97693" y="1022931"/>
            <a:ext cx="5181601" cy="51816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noGrp="1"/>
          </p:cNvSpPr>
          <p:nvPr>
            <p:ph type="title"/>
          </p:nvPr>
        </p:nvSpPr>
        <p:spPr>
          <a:xfrm>
            <a:off x="2136648" y="228600"/>
            <a:ext cx="8153400" cy="990600"/>
          </a:xfrm>
        </p:spPr>
        <p:txBody>
          <a:bodyPr/>
          <a:lstStyle/>
          <a:p>
            <a:pPr algn="ctr"/>
            <a:r>
              <a:rPr lang="en-US" dirty="0" smtClean="0"/>
              <a:t>Composting</a:t>
            </a:r>
            <a:endParaRPr lang="en-US" dirty="0"/>
          </a:p>
        </p:txBody>
      </p:sp>
      <p:sp>
        <p:nvSpPr>
          <p:cNvPr id="4" name="Rectangle 3"/>
          <p:cNvSpPr/>
          <p:nvPr/>
        </p:nvSpPr>
        <p:spPr>
          <a:xfrm>
            <a:off x="2108512" y="3965084"/>
            <a:ext cx="1830441" cy="59084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938984" y="1501307"/>
            <a:ext cx="5894363" cy="2215991"/>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Creates a nutrient-rich soil amendment</a:t>
            </a:r>
          </a:p>
          <a:p>
            <a:pPr marL="285750" indent="-285750">
              <a:buFont typeface="Arial" panose="020B0604020202020204" pitchFamily="34" charset="0"/>
              <a:buChar char="•"/>
            </a:pPr>
            <a:r>
              <a:rPr lang="en-US" sz="2400" dirty="0" smtClean="0"/>
              <a:t>Barrier - Lack of commercial composting facilities</a:t>
            </a:r>
          </a:p>
          <a:p>
            <a:pPr marL="285750" indent="-285750">
              <a:buFont typeface="Arial" panose="020B0604020202020204" pitchFamily="34" charset="0"/>
              <a:buChar char="•"/>
            </a:pPr>
            <a:r>
              <a:rPr lang="en-US" sz="2400" dirty="0" smtClean="0"/>
              <a:t>Backyard composting is a good option!</a:t>
            </a:r>
          </a:p>
          <a:p>
            <a:pPr lvl="1"/>
            <a:endParaRPr lang="en-US" sz="2400" dirty="0" smtClean="0"/>
          </a:p>
          <a:p>
            <a:r>
              <a:rPr lang="en-US" dirty="0"/>
              <a:t> </a:t>
            </a:r>
            <a:endParaRPr lang="en-US" sz="2400"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88705">
            <a:off x="5148364" y="3755731"/>
            <a:ext cx="2235435" cy="289291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04021">
            <a:off x="9597492" y="3794090"/>
            <a:ext cx="2235436" cy="289291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4346" y="3418917"/>
            <a:ext cx="2235436" cy="2892917"/>
          </a:xfrm>
          <a:prstGeom prst="rect">
            <a:avLst/>
          </a:prstGeom>
        </p:spPr>
      </p:pic>
    </p:spTree>
    <p:extLst>
      <p:ext uri="{BB962C8B-B14F-4D97-AF65-F5344CB8AC3E}">
        <p14:creationId xmlns:p14="http://schemas.microsoft.com/office/powerpoint/2010/main" val="32183197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epa.gov/epawaste/conserve/smm/images/FoodRpng_700pxw.pn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97693" y="1022931"/>
            <a:ext cx="5181601" cy="51816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noGrp="1"/>
          </p:cNvSpPr>
          <p:nvPr>
            <p:ph type="title"/>
          </p:nvPr>
        </p:nvSpPr>
        <p:spPr>
          <a:xfrm>
            <a:off x="2136648" y="228600"/>
            <a:ext cx="8153400" cy="990600"/>
          </a:xfrm>
        </p:spPr>
        <p:txBody>
          <a:bodyPr/>
          <a:lstStyle/>
          <a:p>
            <a:pPr algn="ctr"/>
            <a:r>
              <a:rPr lang="en-US" dirty="0" smtClean="0"/>
              <a:t>Landfilling</a:t>
            </a:r>
            <a:endParaRPr lang="en-US" dirty="0"/>
          </a:p>
        </p:txBody>
      </p:sp>
      <p:sp>
        <p:nvSpPr>
          <p:cNvPr id="6" name="TextBox 5"/>
          <p:cNvSpPr txBox="1"/>
          <p:nvPr/>
        </p:nvSpPr>
        <p:spPr>
          <a:xfrm>
            <a:off x="6822833" y="2602523"/>
            <a:ext cx="3629464" cy="1415772"/>
          </a:xfrm>
          <a:prstGeom prst="rect">
            <a:avLst/>
          </a:prstGeom>
          <a:noFill/>
        </p:spPr>
        <p:txBody>
          <a:bodyPr wrap="square" rtlCol="0">
            <a:spAutoFit/>
          </a:bodyPr>
          <a:lstStyle/>
          <a:p>
            <a:r>
              <a:rPr lang="en-US" sz="4400" dirty="0" smtClean="0">
                <a:solidFill>
                  <a:srgbClr val="C00000"/>
                </a:solidFill>
              </a:rPr>
              <a:t>Last resort!</a:t>
            </a:r>
          </a:p>
          <a:p>
            <a:pPr lvl="1"/>
            <a:endParaRPr lang="en-US" sz="2400" dirty="0" smtClean="0"/>
          </a:p>
          <a:p>
            <a:r>
              <a:rPr lang="en-US" dirty="0"/>
              <a:t> </a:t>
            </a:r>
            <a:endParaRPr lang="en-US" sz="2400" dirty="0" smtClean="0"/>
          </a:p>
        </p:txBody>
      </p:sp>
      <p:sp>
        <p:nvSpPr>
          <p:cNvPr id="7" name="Rectangle 6"/>
          <p:cNvSpPr/>
          <p:nvPr/>
        </p:nvSpPr>
        <p:spPr>
          <a:xfrm>
            <a:off x="2412125" y="4516877"/>
            <a:ext cx="1245476" cy="59084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2267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EPA Food: Too Good to Waste Tool</a:t>
            </a:r>
          </a:p>
        </p:txBody>
      </p:sp>
      <p:sp>
        <p:nvSpPr>
          <p:cNvPr id="3" name="Text Placeholder 2"/>
          <p:cNvSpPr>
            <a:spLocks noGrp="1"/>
          </p:cNvSpPr>
          <p:nvPr>
            <p:ph type="body" idx="1"/>
          </p:nvPr>
        </p:nvSpPr>
        <p:spPr/>
        <p:txBody>
          <a:bodyPr/>
          <a:lstStyle/>
          <a:p>
            <a:r>
              <a:rPr lang="en-US" dirty="0"/>
              <a:t>Implementing a campaign in your </a:t>
            </a:r>
            <a:r>
              <a:rPr lang="en-US" dirty="0" smtClean="0"/>
              <a:t>community</a:t>
            </a:r>
            <a:endParaRPr lang="en-US" dirty="0"/>
          </a:p>
        </p:txBody>
      </p:sp>
    </p:spTree>
    <p:extLst>
      <p:ext uri="{BB962C8B-B14F-4D97-AF65-F5344CB8AC3E}">
        <p14:creationId xmlns:p14="http://schemas.microsoft.com/office/powerpoint/2010/main" val="26078555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Too Good to Waste Campaign</a:t>
            </a:r>
            <a:endParaRPr lang="en-US" dirty="0"/>
          </a:p>
        </p:txBody>
      </p:sp>
      <p:sp>
        <p:nvSpPr>
          <p:cNvPr id="3" name="Content Placeholder 2"/>
          <p:cNvSpPr>
            <a:spLocks noGrp="1"/>
          </p:cNvSpPr>
          <p:nvPr>
            <p:ph idx="1"/>
          </p:nvPr>
        </p:nvSpPr>
        <p:spPr/>
        <p:txBody>
          <a:bodyPr/>
          <a:lstStyle/>
          <a:p>
            <a:r>
              <a:rPr lang="en-US" dirty="0" smtClean="0"/>
              <a:t>Goal: to prevent </a:t>
            </a:r>
            <a:r>
              <a:rPr lang="en-US" b="1" dirty="0" smtClean="0"/>
              <a:t>household</a:t>
            </a:r>
            <a:r>
              <a:rPr lang="en-US" dirty="0" smtClean="0"/>
              <a:t> wasted food</a:t>
            </a:r>
          </a:p>
          <a:p>
            <a:r>
              <a:rPr lang="en-US" dirty="0" smtClean="0"/>
              <a:t>Main message: food is too essential to throw away</a:t>
            </a:r>
          </a:p>
          <a:p>
            <a:r>
              <a:rPr lang="en-US" dirty="0" smtClean="0"/>
              <a:t>Implementation guide and tool kit</a:t>
            </a:r>
          </a:p>
          <a:p>
            <a:pPr lvl="1"/>
            <a:r>
              <a:rPr lang="en-US" dirty="0" smtClean="0"/>
              <a:t>Behavior change tools</a:t>
            </a:r>
          </a:p>
          <a:p>
            <a:pPr lvl="1"/>
            <a:r>
              <a:rPr lang="en-US" dirty="0" smtClean="0"/>
              <a:t>Outreach tools</a:t>
            </a:r>
            <a:endParaRPr lang="en-US" dirty="0"/>
          </a:p>
        </p:txBody>
      </p:sp>
      <p:sp>
        <p:nvSpPr>
          <p:cNvPr id="4" name="Rectangle 3"/>
          <p:cNvSpPr/>
          <p:nvPr/>
        </p:nvSpPr>
        <p:spPr>
          <a:xfrm>
            <a:off x="1075764" y="5009280"/>
            <a:ext cx="10438212" cy="369332"/>
          </a:xfrm>
          <a:prstGeom prst="rect">
            <a:avLst/>
          </a:prstGeom>
        </p:spPr>
        <p:txBody>
          <a:bodyPr wrap="square">
            <a:spAutoFit/>
          </a:bodyPr>
          <a:lstStyle/>
          <a:p>
            <a:r>
              <a:rPr lang="en-US" dirty="0"/>
              <a:t>https://www.epa.gov/sustainable-management-food/food-too-good-waste-implementation-guide-and-toolkit</a:t>
            </a:r>
          </a:p>
        </p:txBody>
      </p:sp>
    </p:spTree>
    <p:extLst>
      <p:ext uri="{BB962C8B-B14F-4D97-AF65-F5344CB8AC3E}">
        <p14:creationId xmlns:p14="http://schemas.microsoft.com/office/powerpoint/2010/main" val="42178065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6259" y="186612"/>
            <a:ext cx="6729024" cy="5531663"/>
          </a:xfrm>
          <a:prstGeom prst="rect">
            <a:avLst/>
          </a:prstGeom>
        </p:spPr>
      </p:pic>
      <p:sp>
        <p:nvSpPr>
          <p:cNvPr id="4" name="TextBox 3"/>
          <p:cNvSpPr txBox="1"/>
          <p:nvPr/>
        </p:nvSpPr>
        <p:spPr>
          <a:xfrm>
            <a:off x="1963269" y="5974518"/>
            <a:ext cx="3415004" cy="646331"/>
          </a:xfrm>
          <a:prstGeom prst="rect">
            <a:avLst/>
          </a:prstGeom>
          <a:noFill/>
        </p:spPr>
        <p:txBody>
          <a:bodyPr wrap="square" rtlCol="0">
            <a:spAutoFit/>
          </a:bodyPr>
          <a:lstStyle/>
          <a:p>
            <a:r>
              <a:rPr lang="en-US" sz="3600" dirty="0" smtClean="0"/>
              <a:t>www.cbsm.com</a:t>
            </a:r>
            <a:endParaRPr lang="en-US" sz="3600" dirty="0"/>
          </a:p>
        </p:txBody>
      </p:sp>
      <p:sp>
        <p:nvSpPr>
          <p:cNvPr id="5" name="TextBox 4"/>
          <p:cNvSpPr txBox="1"/>
          <p:nvPr/>
        </p:nvSpPr>
        <p:spPr>
          <a:xfrm>
            <a:off x="7315200" y="597159"/>
            <a:ext cx="4553339" cy="4585871"/>
          </a:xfrm>
          <a:prstGeom prst="rect">
            <a:avLst/>
          </a:prstGeom>
          <a:noFill/>
        </p:spPr>
        <p:txBody>
          <a:bodyPr wrap="square" rtlCol="0">
            <a:spAutoFit/>
          </a:bodyPr>
          <a:lstStyle/>
          <a:p>
            <a:r>
              <a:rPr lang="en-US" sz="3200" dirty="0" smtClean="0"/>
              <a:t>Five step of community-based social marketing</a:t>
            </a:r>
          </a:p>
          <a:p>
            <a:endParaRPr lang="en-US" sz="3200" dirty="0" smtClean="0"/>
          </a:p>
          <a:p>
            <a:pPr marL="342900" indent="-342900">
              <a:buFont typeface="+mj-lt"/>
              <a:buAutoNum type="arabicPeriod"/>
            </a:pPr>
            <a:r>
              <a:rPr lang="en-US" sz="2800" dirty="0" smtClean="0"/>
              <a:t>Selecting behaviors</a:t>
            </a:r>
          </a:p>
          <a:p>
            <a:pPr marL="342900" indent="-342900">
              <a:buFont typeface="+mj-lt"/>
              <a:buAutoNum type="arabicPeriod"/>
            </a:pPr>
            <a:r>
              <a:rPr lang="en-US" sz="2800" dirty="0" smtClean="0"/>
              <a:t>Identifying barriers &amp; benefits</a:t>
            </a:r>
          </a:p>
          <a:p>
            <a:pPr marL="342900" indent="-342900">
              <a:buFont typeface="+mj-lt"/>
              <a:buAutoNum type="arabicPeriod"/>
            </a:pPr>
            <a:r>
              <a:rPr lang="en-US" sz="2800" dirty="0" smtClean="0"/>
              <a:t>Developing strategies</a:t>
            </a:r>
          </a:p>
          <a:p>
            <a:pPr marL="342900" indent="-342900">
              <a:buFont typeface="+mj-lt"/>
              <a:buAutoNum type="arabicPeriod"/>
            </a:pPr>
            <a:r>
              <a:rPr lang="en-US" sz="2800" dirty="0" smtClean="0"/>
              <a:t>Conducting a pilot</a:t>
            </a:r>
          </a:p>
          <a:p>
            <a:pPr marL="342900" indent="-342900">
              <a:buFont typeface="+mj-lt"/>
              <a:buAutoNum type="arabicPeriod"/>
            </a:pPr>
            <a:r>
              <a:rPr lang="en-US" sz="2800" dirty="0" smtClean="0"/>
              <a:t>Broad-scale implementation</a:t>
            </a:r>
            <a:endParaRPr lang="en-US" sz="2800" dirty="0"/>
          </a:p>
        </p:txBody>
      </p:sp>
    </p:spTree>
    <p:extLst>
      <p:ext uri="{BB962C8B-B14F-4D97-AF65-F5344CB8AC3E}">
        <p14:creationId xmlns:p14="http://schemas.microsoft.com/office/powerpoint/2010/main" val="4417022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 - We all hate waste</a:t>
            </a:r>
            <a:endParaRPr lang="en-US" dirty="0"/>
          </a:p>
        </p:txBody>
      </p:sp>
      <p:pic>
        <p:nvPicPr>
          <p:cNvPr id="4" name="Content Placeholder 3"/>
          <p:cNvPicPr>
            <a:picLocks noGrp="1" noChangeAspect="1"/>
          </p:cNvPicPr>
          <p:nvPr>
            <p:ph idx="1"/>
          </p:nvPr>
        </p:nvPicPr>
        <p:blipFill>
          <a:blip r:embed="rId3"/>
          <a:stretch>
            <a:fillRect/>
          </a:stretch>
        </p:blipFill>
        <p:spPr>
          <a:xfrm>
            <a:off x="4349244" y="1547253"/>
            <a:ext cx="3731075" cy="41578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p:cNvSpPr txBox="1"/>
          <p:nvPr/>
        </p:nvSpPr>
        <p:spPr>
          <a:xfrm>
            <a:off x="8641978" y="5443475"/>
            <a:ext cx="2312894" cy="261610"/>
          </a:xfrm>
          <a:prstGeom prst="rect">
            <a:avLst/>
          </a:prstGeom>
          <a:noFill/>
        </p:spPr>
        <p:txBody>
          <a:bodyPr wrap="square" rtlCol="0">
            <a:spAutoFit/>
          </a:bodyPr>
          <a:lstStyle/>
          <a:p>
            <a:r>
              <a:rPr lang="en-US" sz="1100" dirty="0" smtClean="0"/>
              <a:t>Photo from EPA FTGTW tool slides</a:t>
            </a:r>
            <a:endParaRPr lang="en-US" sz="1100" dirty="0"/>
          </a:p>
        </p:txBody>
      </p:sp>
    </p:spTree>
    <p:extLst>
      <p:ext uri="{BB962C8B-B14F-4D97-AF65-F5344CB8AC3E}">
        <p14:creationId xmlns:p14="http://schemas.microsoft.com/office/powerpoint/2010/main" val="7032926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Barrier – Brain on automatic</a:t>
            </a:r>
            <a:endParaRPr lang="en-US" dirty="0"/>
          </a:p>
        </p:txBody>
      </p:sp>
      <p:pic>
        <p:nvPicPr>
          <p:cNvPr id="4" name="Content Placeholder 3"/>
          <p:cNvPicPr>
            <a:picLocks noGrp="1" noChangeAspect="1"/>
          </p:cNvPicPr>
          <p:nvPr>
            <p:ph idx="1"/>
          </p:nvPr>
        </p:nvPicPr>
        <p:blipFill>
          <a:blip r:embed="rId3"/>
          <a:stretch>
            <a:fillRect/>
          </a:stretch>
        </p:blipFill>
        <p:spPr>
          <a:xfrm>
            <a:off x="3441142" y="1922511"/>
            <a:ext cx="5547841" cy="4011516"/>
          </a:xfrm>
          <a:prstGeom prst="rect">
            <a:avLst/>
          </a:prstGeom>
        </p:spPr>
      </p:pic>
      <p:sp>
        <p:nvSpPr>
          <p:cNvPr id="6" name="TextBox 5"/>
          <p:cNvSpPr txBox="1"/>
          <p:nvPr/>
        </p:nvSpPr>
        <p:spPr>
          <a:xfrm>
            <a:off x="8988983" y="5307105"/>
            <a:ext cx="2880288" cy="261610"/>
          </a:xfrm>
          <a:prstGeom prst="rect">
            <a:avLst/>
          </a:prstGeom>
          <a:noFill/>
        </p:spPr>
        <p:txBody>
          <a:bodyPr wrap="square" rtlCol="0">
            <a:spAutoFit/>
          </a:bodyPr>
          <a:lstStyle/>
          <a:p>
            <a:pPr marL="12700">
              <a:lnSpc>
                <a:spcPct val="100000"/>
              </a:lnSpc>
            </a:pPr>
            <a:r>
              <a:rPr lang="en-US" sz="1100" spc="-5" dirty="0">
                <a:cs typeface="Calibri"/>
              </a:rPr>
              <a:t>Sou</a:t>
            </a:r>
            <a:r>
              <a:rPr lang="en-US" sz="1100" spc="-20" dirty="0">
                <a:cs typeface="Calibri"/>
              </a:rPr>
              <a:t>r</a:t>
            </a:r>
            <a:r>
              <a:rPr lang="en-US" sz="1100" spc="-5" dirty="0">
                <a:cs typeface="Calibri"/>
              </a:rPr>
              <a:t>ce:</a:t>
            </a:r>
            <a:r>
              <a:rPr lang="en-US" sz="1100" dirty="0">
                <a:cs typeface="Calibri"/>
              </a:rPr>
              <a:t> </a:t>
            </a:r>
            <a:r>
              <a:rPr lang="en-US" sz="1100" spc="5" dirty="0">
                <a:cs typeface="Calibri"/>
              </a:rPr>
              <a:t> </a:t>
            </a:r>
            <a:r>
              <a:rPr lang="en-US" sz="1100" dirty="0">
                <a:cs typeface="Calibri"/>
              </a:rPr>
              <a:t>Cornell</a:t>
            </a:r>
            <a:r>
              <a:rPr lang="en-US" sz="1100" spc="-10" dirty="0">
                <a:cs typeface="Calibri"/>
              </a:rPr>
              <a:t> </a:t>
            </a:r>
            <a:r>
              <a:rPr lang="en-US" sz="1100" dirty="0">
                <a:cs typeface="Calibri"/>
              </a:rPr>
              <a:t>Uni</a:t>
            </a:r>
            <a:r>
              <a:rPr lang="en-US" sz="1100" spc="-20" dirty="0">
                <a:cs typeface="Calibri"/>
              </a:rPr>
              <a:t>v</a:t>
            </a:r>
            <a:r>
              <a:rPr lang="en-US" sz="1100" spc="-10" dirty="0">
                <a:cs typeface="Calibri"/>
              </a:rPr>
              <a:t>e</a:t>
            </a:r>
            <a:r>
              <a:rPr lang="en-US" sz="1100" spc="-25" dirty="0">
                <a:cs typeface="Calibri"/>
              </a:rPr>
              <a:t>r</a:t>
            </a:r>
            <a:r>
              <a:rPr lang="en-US" sz="1100" dirty="0">
                <a:cs typeface="Calibri"/>
              </a:rPr>
              <a:t>sity</a:t>
            </a:r>
            <a:r>
              <a:rPr lang="en-US" sz="1100" spc="-15" dirty="0">
                <a:cs typeface="Calibri"/>
              </a:rPr>
              <a:t> </a:t>
            </a:r>
            <a:r>
              <a:rPr lang="en-US" sz="1100" spc="-20" dirty="0">
                <a:cs typeface="Calibri"/>
              </a:rPr>
              <a:t>F</a:t>
            </a:r>
            <a:r>
              <a:rPr lang="en-US" sz="1100" spc="-5" dirty="0">
                <a:cs typeface="Calibri"/>
              </a:rPr>
              <a:t>oo</a:t>
            </a:r>
            <a:r>
              <a:rPr lang="en-US" sz="1100" dirty="0">
                <a:cs typeface="Calibri"/>
              </a:rPr>
              <a:t>d</a:t>
            </a:r>
            <a:r>
              <a:rPr lang="en-US" sz="1100" spc="15" dirty="0">
                <a:cs typeface="Calibri"/>
              </a:rPr>
              <a:t> </a:t>
            </a:r>
            <a:r>
              <a:rPr lang="en-US" sz="1100" dirty="0">
                <a:cs typeface="Calibri"/>
              </a:rPr>
              <a:t>and</a:t>
            </a:r>
            <a:r>
              <a:rPr lang="en-US" sz="1100" spc="-10" dirty="0">
                <a:cs typeface="Calibri"/>
              </a:rPr>
              <a:t> B</a:t>
            </a:r>
            <a:r>
              <a:rPr lang="en-US" sz="1100" spc="-30" dirty="0">
                <a:cs typeface="Calibri"/>
              </a:rPr>
              <a:t>r</a:t>
            </a:r>
            <a:r>
              <a:rPr lang="en-US" sz="1100" dirty="0">
                <a:cs typeface="Calibri"/>
              </a:rPr>
              <a:t>and</a:t>
            </a:r>
            <a:r>
              <a:rPr lang="en-US" sz="1100" spc="-10" dirty="0">
                <a:cs typeface="Calibri"/>
              </a:rPr>
              <a:t> </a:t>
            </a:r>
            <a:r>
              <a:rPr lang="en-US" sz="1100" spc="-5" dirty="0">
                <a:cs typeface="Calibri"/>
              </a:rPr>
              <a:t>Lab</a:t>
            </a:r>
            <a:endParaRPr lang="en-US" sz="1100" dirty="0">
              <a:cs typeface="Calibri"/>
            </a:endParaRPr>
          </a:p>
        </p:txBody>
      </p:sp>
    </p:spTree>
    <p:extLst>
      <p:ext uri="{BB962C8B-B14F-4D97-AF65-F5344CB8AC3E}">
        <p14:creationId xmlns:p14="http://schemas.microsoft.com/office/powerpoint/2010/main" val="17083590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1262742" y="1491175"/>
            <a:ext cx="9989457" cy="4121790"/>
          </a:xfrm>
        </p:spPr>
        <p:txBody>
          <a:bodyPr>
            <a:normAutofit/>
          </a:bodyPr>
          <a:lstStyle/>
          <a:p>
            <a:r>
              <a:rPr lang="en-US" sz="3600" dirty="0" smtClean="0"/>
              <a:t>Why focus on food waste?</a:t>
            </a:r>
          </a:p>
          <a:p>
            <a:r>
              <a:rPr lang="en-US" sz="3600" dirty="0" smtClean="0"/>
              <a:t>EPA food recovery hierarchy</a:t>
            </a:r>
          </a:p>
          <a:p>
            <a:r>
              <a:rPr lang="en-US" sz="3600" dirty="0" smtClean="0"/>
              <a:t>EPA community tool -  </a:t>
            </a:r>
            <a:r>
              <a:rPr lang="en-US" sz="3600" i="1" dirty="0" smtClean="0"/>
              <a:t>Food: Too Good to Waste</a:t>
            </a:r>
            <a:endParaRPr lang="en-US" sz="3600" dirty="0" smtClean="0"/>
          </a:p>
        </p:txBody>
      </p:sp>
    </p:spTree>
    <p:extLst>
      <p:ext uri="{BB962C8B-B14F-4D97-AF65-F5344CB8AC3E}">
        <p14:creationId xmlns:p14="http://schemas.microsoft.com/office/powerpoint/2010/main" val="27350733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Barrier – Dynamic lifestyles</a:t>
            </a:r>
            <a:endParaRPr lang="en-US" dirty="0"/>
          </a:p>
        </p:txBody>
      </p:sp>
      <p:pic>
        <p:nvPicPr>
          <p:cNvPr id="4" name="Content Placeholder 3"/>
          <p:cNvPicPr>
            <a:picLocks noGrp="1" noChangeAspect="1"/>
          </p:cNvPicPr>
          <p:nvPr>
            <p:ph idx="1"/>
          </p:nvPr>
        </p:nvPicPr>
        <p:blipFill>
          <a:blip r:embed="rId3"/>
          <a:stretch>
            <a:fillRect/>
          </a:stretch>
        </p:blipFill>
        <p:spPr>
          <a:xfrm>
            <a:off x="3416756" y="1983476"/>
            <a:ext cx="5596613" cy="3889585"/>
          </a:xfrm>
          <a:prstGeom prst="rect">
            <a:avLst/>
          </a:prstGeom>
        </p:spPr>
      </p:pic>
      <p:sp>
        <p:nvSpPr>
          <p:cNvPr id="5" name="TextBox 4"/>
          <p:cNvSpPr txBox="1"/>
          <p:nvPr/>
        </p:nvSpPr>
        <p:spPr>
          <a:xfrm>
            <a:off x="9287435" y="5226730"/>
            <a:ext cx="2653553" cy="646331"/>
          </a:xfrm>
          <a:prstGeom prst="rect">
            <a:avLst/>
          </a:prstGeom>
          <a:noFill/>
        </p:spPr>
        <p:txBody>
          <a:bodyPr wrap="square" rtlCol="0">
            <a:spAutoFit/>
          </a:bodyPr>
          <a:lstStyle/>
          <a:p>
            <a:r>
              <a:rPr lang="en-US" dirty="0"/>
              <a:t>Artist: Beverly </a:t>
            </a:r>
            <a:r>
              <a:rPr lang="en-US" dirty="0" err="1"/>
              <a:t>Naidus</a:t>
            </a:r>
            <a:endParaRPr lang="en-US" dirty="0"/>
          </a:p>
          <a:p>
            <a:endParaRPr lang="en-US" dirty="0"/>
          </a:p>
        </p:txBody>
      </p:sp>
    </p:spTree>
    <p:extLst>
      <p:ext uri="{BB962C8B-B14F-4D97-AF65-F5344CB8AC3E}">
        <p14:creationId xmlns:p14="http://schemas.microsoft.com/office/powerpoint/2010/main" val="31629137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Barriers</a:t>
            </a:r>
            <a:endParaRPr lang="en-US" dirty="0"/>
          </a:p>
        </p:txBody>
      </p:sp>
      <p:sp>
        <p:nvSpPr>
          <p:cNvPr id="3" name="Content Placeholder 2"/>
          <p:cNvSpPr>
            <a:spLocks noGrp="1"/>
          </p:cNvSpPr>
          <p:nvPr>
            <p:ph idx="1"/>
          </p:nvPr>
        </p:nvSpPr>
        <p:spPr/>
        <p:txBody>
          <a:bodyPr/>
          <a:lstStyle/>
          <a:p>
            <a:r>
              <a:rPr lang="en-US" dirty="0" smtClean="0"/>
              <a:t>Not enough information</a:t>
            </a:r>
          </a:p>
          <a:p>
            <a:r>
              <a:rPr lang="en-US" dirty="0" smtClean="0"/>
              <a:t>Time needed to learn new skills</a:t>
            </a:r>
          </a:p>
          <a:p>
            <a:r>
              <a:rPr lang="en-US" dirty="0" smtClean="0"/>
              <a:t>Time needed to prepare fresh food</a:t>
            </a:r>
          </a:p>
          <a:p>
            <a:r>
              <a:rPr lang="en-US" dirty="0" smtClean="0"/>
              <a:t>Food preferences</a:t>
            </a:r>
            <a:endParaRPr lang="en-US" dirty="0"/>
          </a:p>
        </p:txBody>
      </p:sp>
    </p:spTree>
    <p:extLst>
      <p:ext uri="{BB962C8B-B14F-4D97-AF65-F5344CB8AC3E}">
        <p14:creationId xmlns:p14="http://schemas.microsoft.com/office/powerpoint/2010/main" val="21666752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Benefits</a:t>
            </a:r>
            <a:endParaRPr lang="en-US" dirty="0"/>
          </a:p>
        </p:txBody>
      </p:sp>
      <p:sp>
        <p:nvSpPr>
          <p:cNvPr id="3" name="Content Placeholder 2"/>
          <p:cNvSpPr>
            <a:spLocks noGrp="1"/>
          </p:cNvSpPr>
          <p:nvPr>
            <p:ph idx="1"/>
          </p:nvPr>
        </p:nvSpPr>
        <p:spPr/>
        <p:txBody>
          <a:bodyPr/>
          <a:lstStyle/>
          <a:p>
            <a:r>
              <a:rPr lang="en-US" dirty="0" smtClean="0"/>
              <a:t>Saving money</a:t>
            </a:r>
          </a:p>
          <a:p>
            <a:r>
              <a:rPr lang="en-US" dirty="0" smtClean="0"/>
              <a:t>Keeping fruit and vegetables fresh longer may increase their consumption</a:t>
            </a:r>
          </a:p>
          <a:p>
            <a:r>
              <a:rPr lang="en-US" dirty="0" smtClean="0"/>
              <a:t>By trying different ways to buy and prep food, we can simplify our lives</a:t>
            </a:r>
          </a:p>
          <a:p>
            <a:r>
              <a:rPr lang="en-US" dirty="0" smtClean="0"/>
              <a:t>Basic satisfaction that comes from wasting less</a:t>
            </a:r>
          </a:p>
          <a:p>
            <a:endParaRPr lang="en-US" dirty="0"/>
          </a:p>
        </p:txBody>
      </p:sp>
    </p:spTree>
    <p:extLst>
      <p:ext uri="{BB962C8B-B14F-4D97-AF65-F5344CB8AC3E}">
        <p14:creationId xmlns:p14="http://schemas.microsoft.com/office/powerpoint/2010/main" val="39214630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Toolkit</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275398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88894" y="365126"/>
            <a:ext cx="10564906" cy="7644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bg1"/>
                </a:solidFill>
                <a:latin typeface="+mn-lt"/>
              </a:rPr>
              <a:t>Campaign Strategies &amp; Behavior Change Tools</a:t>
            </a:r>
            <a:endParaRPr lang="en-US" dirty="0">
              <a:solidFill>
                <a:schemeClr val="bg1"/>
              </a:solidFill>
              <a:latin typeface="+mn-lt"/>
            </a:endParaRPr>
          </a:p>
        </p:txBody>
      </p:sp>
      <p:graphicFrame>
        <p:nvGraphicFramePr>
          <p:cNvPr id="3" name="Table 2"/>
          <p:cNvGraphicFramePr>
            <a:graphicFrameLocks noGrp="1"/>
          </p:cNvGraphicFramePr>
          <p:nvPr>
            <p:extLst>
              <p:ext uri="{D42A27DB-BD31-4B8C-83A1-F6EECF244321}">
                <p14:modId xmlns:p14="http://schemas.microsoft.com/office/powerpoint/2010/main" val="1056268046"/>
              </p:ext>
            </p:extLst>
          </p:nvPr>
        </p:nvGraphicFramePr>
        <p:xfrm>
          <a:off x="1219200" y="1214236"/>
          <a:ext cx="9681882" cy="5338964"/>
        </p:xfrm>
        <a:graphic>
          <a:graphicData uri="http://schemas.openxmlformats.org/drawingml/2006/table">
            <a:tbl>
              <a:tblPr firstRow="1" bandRow="1">
                <a:tableStyleId>{BC89EF96-8CEA-46FF-86C4-4CE0E7609802}</a:tableStyleId>
              </a:tblPr>
              <a:tblGrid>
                <a:gridCol w="3516205">
                  <a:extLst>
                    <a:ext uri="{9D8B030D-6E8A-4147-A177-3AD203B41FA5}">
                      <a16:colId xmlns:a16="http://schemas.microsoft.com/office/drawing/2014/main" xmlns="" val="1559877321"/>
                    </a:ext>
                  </a:extLst>
                </a:gridCol>
                <a:gridCol w="2645368">
                  <a:extLst>
                    <a:ext uri="{9D8B030D-6E8A-4147-A177-3AD203B41FA5}">
                      <a16:colId xmlns:a16="http://schemas.microsoft.com/office/drawing/2014/main" xmlns="" val="1141818277"/>
                    </a:ext>
                  </a:extLst>
                </a:gridCol>
                <a:gridCol w="3520309">
                  <a:extLst>
                    <a:ext uri="{9D8B030D-6E8A-4147-A177-3AD203B41FA5}">
                      <a16:colId xmlns:a16="http://schemas.microsoft.com/office/drawing/2014/main" xmlns="" val="2416563897"/>
                    </a:ext>
                  </a:extLst>
                </a:gridCol>
              </a:tblGrid>
              <a:tr h="445746">
                <a:tc>
                  <a:txBody>
                    <a:bodyPr/>
                    <a:lstStyle/>
                    <a:p>
                      <a:pPr algn="ctr"/>
                      <a:r>
                        <a:rPr lang="en-US" sz="2800" b="1" dirty="0" smtClean="0">
                          <a:solidFill>
                            <a:schemeClr val="accent4"/>
                          </a:solidFill>
                        </a:rPr>
                        <a:t>Strategy</a:t>
                      </a:r>
                      <a:endParaRPr lang="en-US" sz="2800" b="1" dirty="0">
                        <a:solidFill>
                          <a:schemeClr val="accent4"/>
                        </a:solidFill>
                      </a:endParaRPr>
                    </a:p>
                  </a:txBody>
                  <a:tcPr/>
                </a:tc>
                <a:tc>
                  <a:txBody>
                    <a:bodyPr/>
                    <a:lstStyle/>
                    <a:p>
                      <a:pPr algn="ctr"/>
                      <a:r>
                        <a:rPr lang="en-US" sz="2800" b="1" dirty="0" smtClean="0">
                          <a:solidFill>
                            <a:schemeClr val="accent4"/>
                          </a:solidFill>
                        </a:rPr>
                        <a:t>Benefits</a:t>
                      </a:r>
                      <a:endParaRPr lang="en-US" sz="2800" b="1" dirty="0">
                        <a:solidFill>
                          <a:schemeClr val="accent4"/>
                        </a:solidFill>
                      </a:endParaRPr>
                    </a:p>
                  </a:txBody>
                  <a:tcPr/>
                </a:tc>
                <a:tc>
                  <a:txBody>
                    <a:bodyPr/>
                    <a:lstStyle/>
                    <a:p>
                      <a:pPr algn="ctr"/>
                      <a:r>
                        <a:rPr lang="en-US" sz="2800" b="1" dirty="0" smtClean="0">
                          <a:solidFill>
                            <a:schemeClr val="accent4"/>
                          </a:solidFill>
                        </a:rPr>
                        <a:t>Barriers</a:t>
                      </a:r>
                      <a:endParaRPr lang="en-US" sz="2800" b="1" dirty="0">
                        <a:solidFill>
                          <a:schemeClr val="accent4"/>
                        </a:solidFill>
                      </a:endParaRPr>
                    </a:p>
                  </a:txBody>
                  <a:tcPr/>
                </a:tc>
                <a:extLst>
                  <a:ext uri="{0D108BD9-81ED-4DB2-BD59-A6C34878D82A}">
                    <a16:rowId xmlns:a16="http://schemas.microsoft.com/office/drawing/2014/main" xmlns="" val="1964985188"/>
                  </a:ext>
                </a:extLst>
              </a:tr>
              <a:tr h="797444">
                <a:tc>
                  <a:txBody>
                    <a:bodyPr/>
                    <a:lstStyle/>
                    <a:p>
                      <a:pPr algn="l"/>
                      <a:r>
                        <a:rPr lang="en-US" sz="2000" b="1" i="0" u="none" strike="noStrike" baseline="0" dirty="0" smtClean="0">
                          <a:latin typeface="Calibri,Bold"/>
                        </a:rPr>
                        <a:t>Get Smart</a:t>
                      </a:r>
                      <a:r>
                        <a:rPr lang="en-US" sz="2000" b="0" i="0" u="none" strike="noStrike" baseline="0" dirty="0" smtClean="0">
                          <a:latin typeface="Calibri" panose="020F0502020204030204" pitchFamily="34" charset="0"/>
                        </a:rPr>
                        <a:t>: </a:t>
                      </a:r>
                    </a:p>
                    <a:p>
                      <a:pPr algn="l"/>
                      <a:r>
                        <a:rPr lang="en-US" sz="2000" b="0" i="0" u="none" strike="noStrike" baseline="0" dirty="0" smtClean="0">
                          <a:latin typeface="Calibri" panose="020F0502020204030204" pitchFamily="34" charset="0"/>
                        </a:rPr>
                        <a:t>See how much food (and money) you are throwing away</a:t>
                      </a:r>
                      <a:endParaRPr lang="en-US" sz="2000" dirty="0"/>
                    </a:p>
                  </a:txBody>
                  <a:tcPr/>
                </a:tc>
                <a:tc>
                  <a:txBody>
                    <a:bodyPr/>
                    <a:lstStyle/>
                    <a:p>
                      <a:pPr algn="l"/>
                      <a:r>
                        <a:rPr lang="en-US" sz="2000" b="0" i="0" u="none" strike="noStrike" kern="1200" baseline="0" dirty="0" smtClean="0">
                          <a:solidFill>
                            <a:schemeClr val="tx1"/>
                          </a:solidFill>
                          <a:latin typeface="+mn-lt"/>
                          <a:ea typeface="+mn-ea"/>
                          <a:cs typeface="+mn-cs"/>
                        </a:rPr>
                        <a:t>Waste aversion</a:t>
                      </a:r>
                      <a:endParaRPr lang="en-US" sz="2000" dirty="0"/>
                    </a:p>
                  </a:txBody>
                  <a:tcPr/>
                </a:tc>
                <a:tc>
                  <a:txBody>
                    <a:bodyPr/>
                    <a:lstStyle/>
                    <a:p>
                      <a:r>
                        <a:rPr lang="en-US" sz="2000" b="0" i="0" u="none" strike="noStrike" kern="1200" baseline="0" dirty="0" smtClean="0">
                          <a:solidFill>
                            <a:schemeClr val="tx1"/>
                          </a:solidFill>
                          <a:latin typeface="+mn-lt"/>
                          <a:ea typeface="+mn-ea"/>
                          <a:cs typeface="+mn-cs"/>
                        </a:rPr>
                        <a:t>Time</a:t>
                      </a:r>
                    </a:p>
                    <a:p>
                      <a:r>
                        <a:rPr lang="en-US" sz="2000" b="0" i="0" u="none" strike="noStrike" kern="1200" baseline="0" dirty="0" smtClean="0">
                          <a:solidFill>
                            <a:schemeClr val="tx1"/>
                          </a:solidFill>
                          <a:latin typeface="+mn-lt"/>
                          <a:ea typeface="+mn-ea"/>
                          <a:cs typeface="+mn-cs"/>
                        </a:rPr>
                        <a:t>Dynamic lifestyle</a:t>
                      </a:r>
                    </a:p>
                    <a:p>
                      <a:r>
                        <a:rPr lang="en-US" sz="2000" b="0" i="0" u="none" strike="noStrike" kern="1200" baseline="0" dirty="0" smtClean="0">
                          <a:solidFill>
                            <a:schemeClr val="tx1"/>
                          </a:solidFill>
                          <a:latin typeface="+mn-lt"/>
                          <a:ea typeface="+mn-ea"/>
                          <a:cs typeface="+mn-cs"/>
                        </a:rPr>
                        <a:t>Automatic behavior</a:t>
                      </a:r>
                      <a:endParaRPr lang="en-US" sz="2000" dirty="0"/>
                    </a:p>
                  </a:txBody>
                  <a:tcPr/>
                </a:tc>
                <a:extLst>
                  <a:ext uri="{0D108BD9-81ED-4DB2-BD59-A6C34878D82A}">
                    <a16:rowId xmlns:a16="http://schemas.microsoft.com/office/drawing/2014/main" xmlns="" val="831316341"/>
                  </a:ext>
                </a:extLst>
              </a:tr>
              <a:tr h="797444">
                <a:tc>
                  <a:txBody>
                    <a:bodyPr/>
                    <a:lstStyle/>
                    <a:p>
                      <a:pPr algn="l"/>
                      <a:r>
                        <a:rPr lang="en-US" sz="2000" b="1" i="0" u="none" strike="noStrike" baseline="0" dirty="0" smtClean="0">
                          <a:latin typeface="Calibri,Bold"/>
                        </a:rPr>
                        <a:t>Smart Shopping</a:t>
                      </a:r>
                      <a:r>
                        <a:rPr lang="en-US" sz="2000" b="0" i="0" u="none" strike="noStrike" baseline="0" dirty="0" smtClean="0">
                          <a:latin typeface="Calibri" panose="020F0502020204030204" pitchFamily="34" charset="0"/>
                        </a:rPr>
                        <a:t>: </a:t>
                      </a:r>
                    </a:p>
                    <a:p>
                      <a:pPr algn="l"/>
                      <a:r>
                        <a:rPr lang="en-US" sz="2000" b="0" i="0" u="none" strike="noStrike" baseline="0" dirty="0" smtClean="0">
                          <a:latin typeface="Calibri" panose="020F0502020204030204" pitchFamily="34" charset="0"/>
                        </a:rPr>
                        <a:t>Buy what you need</a:t>
                      </a:r>
                      <a:endParaRPr lang="en-US" sz="2000" dirty="0"/>
                    </a:p>
                  </a:txBody>
                  <a:tcPr/>
                </a:tc>
                <a:tc>
                  <a:txBody>
                    <a:bodyPr/>
                    <a:lstStyle/>
                    <a:p>
                      <a:pPr algn="l"/>
                      <a:r>
                        <a:rPr lang="en-US" sz="2000" b="0" i="0" u="none" strike="noStrike" kern="1200" baseline="0" dirty="0" smtClean="0">
                          <a:solidFill>
                            <a:schemeClr val="tx1"/>
                          </a:solidFill>
                          <a:latin typeface="+mn-lt"/>
                          <a:ea typeface="+mn-ea"/>
                          <a:cs typeface="+mn-cs"/>
                        </a:rPr>
                        <a:t>Waste aversion</a:t>
                      </a:r>
                    </a:p>
                    <a:p>
                      <a:pPr algn="l"/>
                      <a:r>
                        <a:rPr lang="en-US" sz="2000" b="0" i="0" u="none" strike="noStrike" kern="1200" baseline="0" dirty="0" smtClean="0">
                          <a:solidFill>
                            <a:schemeClr val="tx1"/>
                          </a:solidFill>
                          <a:latin typeface="+mn-lt"/>
                          <a:ea typeface="+mn-ea"/>
                          <a:cs typeface="+mn-cs"/>
                        </a:rPr>
                        <a:t>Saving $</a:t>
                      </a: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Dynamic lifestyle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Automatic behavior</a:t>
                      </a: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xmlns="" val="1619831542"/>
                  </a:ext>
                </a:extLst>
              </a:tr>
              <a:tr h="797444">
                <a:tc>
                  <a:txBody>
                    <a:bodyPr/>
                    <a:lstStyle/>
                    <a:p>
                      <a:pPr algn="l"/>
                      <a:r>
                        <a:rPr lang="en-US" sz="2000" b="1" i="0" u="none" strike="noStrike" baseline="0" dirty="0" smtClean="0">
                          <a:latin typeface="Calibri,Bold"/>
                        </a:rPr>
                        <a:t>Smart Storage</a:t>
                      </a:r>
                      <a:r>
                        <a:rPr lang="en-US" sz="2000" b="0" i="0" u="none" strike="noStrike" baseline="0" dirty="0" smtClean="0">
                          <a:latin typeface="Calibri" panose="020F0502020204030204" pitchFamily="34" charset="0"/>
                        </a:rPr>
                        <a:t>:</a:t>
                      </a:r>
                    </a:p>
                    <a:p>
                      <a:pPr algn="l"/>
                      <a:r>
                        <a:rPr lang="en-US" sz="2000" b="0" i="0" u="none" strike="noStrike" baseline="0" dirty="0" smtClean="0">
                          <a:latin typeface="Calibri" panose="020F0502020204030204" pitchFamily="34" charset="0"/>
                        </a:rPr>
                        <a:t>Keep fruits and vegetables fresh</a:t>
                      </a:r>
                      <a:endParaRPr lang="en-US" sz="2000" dirty="0"/>
                    </a:p>
                  </a:txBody>
                  <a:tcPr/>
                </a:tc>
                <a:tc>
                  <a:txBody>
                    <a:bodyPr/>
                    <a:lstStyle/>
                    <a:p>
                      <a:pPr algn="l"/>
                      <a:r>
                        <a:rPr lang="en-US" sz="2000" b="0" i="0" u="none" strike="noStrike" kern="1200" baseline="0" dirty="0" smtClean="0">
                          <a:solidFill>
                            <a:schemeClr val="tx1"/>
                          </a:solidFill>
                          <a:latin typeface="+mn-lt"/>
                          <a:ea typeface="+mn-ea"/>
                          <a:cs typeface="+mn-cs"/>
                        </a:rPr>
                        <a:t>Waste aversion</a:t>
                      </a:r>
                    </a:p>
                    <a:p>
                      <a:pPr algn="l"/>
                      <a:r>
                        <a:rPr lang="en-US" sz="2000" b="0" i="0" u="none" strike="noStrike" kern="1200" baseline="0" dirty="0" smtClean="0">
                          <a:solidFill>
                            <a:schemeClr val="tx1"/>
                          </a:solidFill>
                          <a:latin typeface="+mn-lt"/>
                          <a:ea typeface="+mn-ea"/>
                          <a:cs typeface="+mn-cs"/>
                        </a:rPr>
                        <a:t>Health</a:t>
                      </a:r>
                    </a:p>
                    <a:p>
                      <a:pPr algn="l"/>
                      <a:r>
                        <a:rPr lang="en-US" sz="2000" b="0" i="0" u="none" strike="noStrike" kern="1200" baseline="0" dirty="0" smtClean="0">
                          <a:solidFill>
                            <a:schemeClr val="tx1"/>
                          </a:solidFill>
                          <a:latin typeface="+mn-lt"/>
                          <a:ea typeface="+mn-ea"/>
                          <a:cs typeface="+mn-cs"/>
                        </a:rPr>
                        <a:t>Saving $</a:t>
                      </a:r>
                      <a:endParaRPr lang="en-US" sz="2000" dirty="0"/>
                    </a:p>
                  </a:txBody>
                  <a:tcPr/>
                </a:tc>
                <a:tc>
                  <a:txBody>
                    <a:bodyPr/>
                    <a:lstStyle/>
                    <a:p>
                      <a:r>
                        <a:rPr lang="en-US" sz="2000" dirty="0" smtClean="0"/>
                        <a:t>Knowledge</a:t>
                      </a:r>
                    </a:p>
                    <a:p>
                      <a:r>
                        <a:rPr lang="en-US" sz="2000" dirty="0" smtClean="0"/>
                        <a:t>Time</a:t>
                      </a:r>
                    </a:p>
                    <a:p>
                      <a:r>
                        <a:rPr lang="en-US" sz="2000" dirty="0" smtClean="0"/>
                        <a:t>Not enough room in fridge </a:t>
                      </a:r>
                      <a:endParaRPr lang="en-US" sz="2000" dirty="0"/>
                    </a:p>
                  </a:txBody>
                  <a:tcPr/>
                </a:tc>
                <a:extLst>
                  <a:ext uri="{0D108BD9-81ED-4DB2-BD59-A6C34878D82A}">
                    <a16:rowId xmlns:a16="http://schemas.microsoft.com/office/drawing/2014/main" xmlns="" val="3362455673"/>
                  </a:ext>
                </a:extLst>
              </a:tr>
              <a:tr h="797444">
                <a:tc>
                  <a:txBody>
                    <a:bodyPr/>
                    <a:lstStyle/>
                    <a:p>
                      <a:pPr algn="l"/>
                      <a:r>
                        <a:rPr lang="en-US" sz="2000" b="1" i="0" u="none" strike="noStrike" baseline="0" dirty="0" smtClean="0">
                          <a:latin typeface="Calibri,Bold"/>
                        </a:rPr>
                        <a:t>Smart Prep</a:t>
                      </a:r>
                      <a:r>
                        <a:rPr lang="en-US" sz="2000" b="0" i="0" u="none" strike="noStrike" baseline="0" dirty="0" smtClean="0">
                          <a:latin typeface="Calibri" panose="020F0502020204030204" pitchFamily="34" charset="0"/>
                        </a:rPr>
                        <a:t>: </a:t>
                      </a:r>
                    </a:p>
                    <a:p>
                      <a:pPr algn="l"/>
                      <a:r>
                        <a:rPr lang="en-US" sz="2000" b="0" i="0" u="none" strike="noStrike" baseline="0" dirty="0" smtClean="0">
                          <a:latin typeface="Calibri" panose="020F0502020204030204" pitchFamily="34" charset="0"/>
                        </a:rPr>
                        <a:t>Prep now, eat later</a:t>
                      </a:r>
                      <a:endParaRPr lang="en-US" sz="2000" dirty="0"/>
                    </a:p>
                  </a:txBody>
                  <a:tcPr/>
                </a:tc>
                <a:tc>
                  <a:txBody>
                    <a:bodyPr/>
                    <a:lstStyle/>
                    <a:p>
                      <a:pPr algn="l"/>
                      <a:r>
                        <a:rPr lang="en-US" sz="2000" b="0" i="0" u="none" strike="noStrike" kern="1200" baseline="0" dirty="0" smtClean="0">
                          <a:solidFill>
                            <a:schemeClr val="tx1"/>
                          </a:solidFill>
                          <a:latin typeface="+mn-lt"/>
                          <a:ea typeface="+mn-ea"/>
                          <a:cs typeface="+mn-cs"/>
                        </a:rPr>
                        <a:t>Convenience</a:t>
                      </a:r>
                    </a:p>
                    <a:p>
                      <a:pPr algn="l"/>
                      <a:r>
                        <a:rPr lang="en-US" sz="2000" b="0" i="0" u="none" strike="noStrike" kern="1200" baseline="0" dirty="0" smtClean="0">
                          <a:solidFill>
                            <a:schemeClr val="tx1"/>
                          </a:solidFill>
                          <a:latin typeface="+mn-lt"/>
                          <a:ea typeface="+mn-ea"/>
                          <a:cs typeface="+mn-cs"/>
                        </a:rPr>
                        <a:t>Saving $</a:t>
                      </a:r>
                    </a:p>
                    <a:p>
                      <a:pPr algn="l"/>
                      <a:r>
                        <a:rPr lang="en-US" sz="2000" b="0" i="0" u="none" strike="noStrike" kern="1200" baseline="0" dirty="0" smtClean="0">
                          <a:solidFill>
                            <a:schemeClr val="tx1"/>
                          </a:solidFill>
                          <a:latin typeface="+mn-lt"/>
                          <a:ea typeface="+mn-ea"/>
                          <a:cs typeface="+mn-cs"/>
                        </a:rPr>
                        <a:t>Health</a:t>
                      </a:r>
                      <a:endParaRPr lang="en-US" sz="2000" dirty="0"/>
                    </a:p>
                  </a:txBody>
                  <a:tcPr/>
                </a:tc>
                <a:tc>
                  <a:txBody>
                    <a:bodyPr/>
                    <a:lstStyle/>
                    <a:p>
                      <a:r>
                        <a:rPr lang="en-US" sz="2000" dirty="0" smtClean="0"/>
                        <a:t>Skills</a:t>
                      </a:r>
                      <a:r>
                        <a:rPr lang="en-US" sz="2000" baseline="0" dirty="0" smtClean="0"/>
                        <a:t> </a:t>
                      </a:r>
                    </a:p>
                    <a:p>
                      <a:r>
                        <a:rPr lang="en-US" sz="2000" baseline="0" dirty="0" smtClean="0"/>
                        <a:t>Knowledge</a:t>
                      </a:r>
                      <a:endParaRPr lang="en-US" sz="2000" dirty="0"/>
                    </a:p>
                  </a:txBody>
                  <a:tcPr/>
                </a:tc>
                <a:extLst>
                  <a:ext uri="{0D108BD9-81ED-4DB2-BD59-A6C34878D82A}">
                    <a16:rowId xmlns:a16="http://schemas.microsoft.com/office/drawing/2014/main" xmlns="" val="1082937504"/>
                  </a:ext>
                </a:extLst>
              </a:tr>
              <a:tr h="797444">
                <a:tc>
                  <a:txBody>
                    <a:bodyPr/>
                    <a:lstStyle/>
                    <a:p>
                      <a:pPr algn="l"/>
                      <a:r>
                        <a:rPr lang="en-US" sz="2000" b="1" i="0" u="none" strike="noStrike" baseline="0" dirty="0" smtClean="0">
                          <a:latin typeface="Calibri,Bold"/>
                        </a:rPr>
                        <a:t>Smart Saving</a:t>
                      </a:r>
                      <a:r>
                        <a:rPr lang="en-US" sz="2000" b="0" i="0" u="none" strike="noStrike" baseline="0" dirty="0" smtClean="0">
                          <a:latin typeface="Calibri" panose="020F0502020204030204" pitchFamily="34" charset="0"/>
                        </a:rPr>
                        <a:t>: </a:t>
                      </a:r>
                    </a:p>
                    <a:p>
                      <a:pPr algn="l"/>
                      <a:r>
                        <a:rPr lang="en-US" sz="2000" b="0" i="0" u="none" strike="noStrike" baseline="0" dirty="0" smtClean="0">
                          <a:latin typeface="Calibri" panose="020F0502020204030204" pitchFamily="34" charset="0"/>
                        </a:rPr>
                        <a:t>Eat what you buy</a:t>
                      </a:r>
                      <a:endParaRPr lang="en-US" sz="2000" dirty="0"/>
                    </a:p>
                  </a:txBody>
                  <a:tcPr/>
                </a:tc>
                <a:tc>
                  <a:txBody>
                    <a:bodyPr/>
                    <a:lstStyle/>
                    <a:p>
                      <a:pPr algn="l"/>
                      <a:r>
                        <a:rPr lang="en-US" sz="2000" b="0" i="0" u="none" strike="noStrike" kern="1200" baseline="0" dirty="0" smtClean="0">
                          <a:solidFill>
                            <a:schemeClr val="tx1"/>
                          </a:solidFill>
                          <a:latin typeface="+mn-lt"/>
                          <a:ea typeface="+mn-ea"/>
                          <a:cs typeface="+mn-cs"/>
                        </a:rPr>
                        <a:t>Waste aversion</a:t>
                      </a:r>
                    </a:p>
                    <a:p>
                      <a:pPr algn="l"/>
                      <a:r>
                        <a:rPr lang="en-US" sz="2000" b="0" i="0" u="none" strike="noStrike" kern="1200" baseline="0" dirty="0" smtClean="0">
                          <a:solidFill>
                            <a:schemeClr val="tx1"/>
                          </a:solidFill>
                          <a:latin typeface="+mn-lt"/>
                          <a:ea typeface="+mn-ea"/>
                          <a:cs typeface="+mn-cs"/>
                        </a:rPr>
                        <a:t>Saving $</a:t>
                      </a:r>
                      <a:endParaRPr lang="en-US" sz="2000" dirty="0"/>
                    </a:p>
                  </a:txBody>
                  <a:tcPr/>
                </a:tc>
                <a:tc>
                  <a:txBody>
                    <a:bodyPr/>
                    <a:lstStyle/>
                    <a:p>
                      <a:r>
                        <a:rPr lang="en-US" sz="2000" dirty="0" smtClean="0"/>
                        <a:t>Gratification</a:t>
                      </a:r>
                    </a:p>
                    <a:p>
                      <a:r>
                        <a:rPr lang="en-US" sz="2000" dirty="0" smtClean="0"/>
                        <a:t>Convenience</a:t>
                      </a:r>
                      <a:endParaRPr lang="en-US" sz="2000" dirty="0"/>
                    </a:p>
                  </a:txBody>
                  <a:tcPr/>
                </a:tc>
                <a:extLst>
                  <a:ext uri="{0D108BD9-81ED-4DB2-BD59-A6C34878D82A}">
                    <a16:rowId xmlns:a16="http://schemas.microsoft.com/office/drawing/2014/main" xmlns="" val="2192621366"/>
                  </a:ext>
                </a:extLst>
              </a:tr>
            </a:tbl>
          </a:graphicData>
        </a:graphic>
      </p:graphicFrame>
    </p:spTree>
    <p:extLst>
      <p:ext uri="{BB962C8B-B14F-4D97-AF65-F5344CB8AC3E}">
        <p14:creationId xmlns:p14="http://schemas.microsoft.com/office/powerpoint/2010/main" val="1620801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88894" y="365126"/>
            <a:ext cx="10564906" cy="140988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bg1"/>
                </a:solidFill>
                <a:latin typeface="+mn-lt"/>
              </a:rPr>
              <a:t>Campaign Strategies &amp; Behavior Change Tools</a:t>
            </a:r>
          </a:p>
          <a:p>
            <a:r>
              <a:rPr lang="en-US" dirty="0" smtClean="0">
                <a:solidFill>
                  <a:schemeClr val="bg1"/>
                </a:solidFill>
                <a:latin typeface="+mn-lt"/>
              </a:rPr>
              <a:t>(cont.)</a:t>
            </a:r>
            <a:endParaRPr lang="en-US" dirty="0">
              <a:solidFill>
                <a:schemeClr val="bg1"/>
              </a:solidFill>
              <a:latin typeface="+mn-lt"/>
            </a:endParaRPr>
          </a:p>
        </p:txBody>
      </p:sp>
      <p:graphicFrame>
        <p:nvGraphicFramePr>
          <p:cNvPr id="3" name="Table 2"/>
          <p:cNvGraphicFramePr>
            <a:graphicFrameLocks noGrp="1"/>
          </p:cNvGraphicFramePr>
          <p:nvPr>
            <p:extLst>
              <p:ext uri="{D42A27DB-BD31-4B8C-83A1-F6EECF244321}">
                <p14:modId xmlns:p14="http://schemas.microsoft.com/office/powerpoint/2010/main" val="1707566823"/>
              </p:ext>
            </p:extLst>
          </p:nvPr>
        </p:nvGraphicFramePr>
        <p:xfrm>
          <a:off x="788894" y="2003130"/>
          <a:ext cx="10564907" cy="2529840"/>
        </p:xfrm>
        <a:graphic>
          <a:graphicData uri="http://schemas.openxmlformats.org/drawingml/2006/table">
            <a:tbl>
              <a:tblPr firstRow="1" bandRow="1">
                <a:tableStyleId>{BC89EF96-8CEA-46FF-86C4-4CE0E7609802}</a:tableStyleId>
              </a:tblPr>
              <a:tblGrid>
                <a:gridCol w="2641227">
                  <a:extLst>
                    <a:ext uri="{9D8B030D-6E8A-4147-A177-3AD203B41FA5}">
                      <a16:colId xmlns:a16="http://schemas.microsoft.com/office/drawing/2014/main" xmlns="" val="1559877321"/>
                    </a:ext>
                  </a:extLst>
                </a:gridCol>
                <a:gridCol w="2576233">
                  <a:extLst>
                    <a:ext uri="{9D8B030D-6E8A-4147-A177-3AD203B41FA5}">
                      <a16:colId xmlns:a16="http://schemas.microsoft.com/office/drawing/2014/main" xmlns="" val="1335966079"/>
                    </a:ext>
                  </a:extLst>
                </a:gridCol>
                <a:gridCol w="1595717">
                  <a:extLst>
                    <a:ext uri="{9D8B030D-6E8A-4147-A177-3AD203B41FA5}">
                      <a16:colId xmlns:a16="http://schemas.microsoft.com/office/drawing/2014/main" xmlns="" val="1141818277"/>
                    </a:ext>
                  </a:extLst>
                </a:gridCol>
                <a:gridCol w="3751730">
                  <a:extLst>
                    <a:ext uri="{9D8B030D-6E8A-4147-A177-3AD203B41FA5}">
                      <a16:colId xmlns:a16="http://schemas.microsoft.com/office/drawing/2014/main" xmlns="" val="2416563897"/>
                    </a:ext>
                  </a:extLst>
                </a:gridCol>
              </a:tblGrid>
              <a:tr h="445746">
                <a:tc>
                  <a:txBody>
                    <a:bodyPr/>
                    <a:lstStyle/>
                    <a:p>
                      <a:pPr algn="ctr"/>
                      <a:r>
                        <a:rPr lang="en-US" sz="2800" b="1" dirty="0" smtClean="0">
                          <a:solidFill>
                            <a:schemeClr val="accent4"/>
                          </a:solidFill>
                        </a:rPr>
                        <a:t>Strategy</a:t>
                      </a:r>
                      <a:endParaRPr lang="en-US" sz="2800" b="1" dirty="0">
                        <a:solidFill>
                          <a:schemeClr val="accent4"/>
                        </a:solidFill>
                      </a:endParaRPr>
                    </a:p>
                  </a:txBody>
                  <a:tcPr/>
                </a:tc>
                <a:tc>
                  <a:txBody>
                    <a:bodyPr/>
                    <a:lstStyle/>
                    <a:p>
                      <a:pPr algn="ctr"/>
                      <a:r>
                        <a:rPr lang="en-US" sz="2800" b="1" dirty="0" smtClean="0">
                          <a:solidFill>
                            <a:schemeClr val="accent4"/>
                          </a:solidFill>
                        </a:rPr>
                        <a:t>Tool</a:t>
                      </a:r>
                      <a:endParaRPr lang="en-US" sz="2800" b="1" dirty="0">
                        <a:solidFill>
                          <a:schemeClr val="accent4"/>
                        </a:solidFill>
                      </a:endParaRPr>
                    </a:p>
                  </a:txBody>
                  <a:tcPr/>
                </a:tc>
                <a:tc>
                  <a:txBody>
                    <a:bodyPr/>
                    <a:lstStyle/>
                    <a:p>
                      <a:pPr algn="ctr"/>
                      <a:r>
                        <a:rPr lang="en-US" sz="2800" b="1" dirty="0" smtClean="0">
                          <a:solidFill>
                            <a:schemeClr val="accent4"/>
                          </a:solidFill>
                        </a:rPr>
                        <a:t>Action</a:t>
                      </a:r>
                      <a:endParaRPr lang="en-US" sz="2800" b="1" dirty="0">
                        <a:solidFill>
                          <a:schemeClr val="accent4"/>
                        </a:solidFill>
                      </a:endParaRPr>
                    </a:p>
                  </a:txBody>
                  <a:tcPr/>
                </a:tc>
                <a:tc>
                  <a:txBody>
                    <a:bodyPr/>
                    <a:lstStyle/>
                    <a:p>
                      <a:pPr algn="ctr"/>
                      <a:r>
                        <a:rPr lang="en-US" sz="2800" b="1" dirty="0" smtClean="0">
                          <a:solidFill>
                            <a:schemeClr val="accent4"/>
                          </a:solidFill>
                        </a:rPr>
                        <a:t>Purpose</a:t>
                      </a:r>
                      <a:endParaRPr lang="en-US" sz="2800" b="1" dirty="0">
                        <a:solidFill>
                          <a:schemeClr val="accent4"/>
                        </a:solidFill>
                      </a:endParaRPr>
                    </a:p>
                  </a:txBody>
                  <a:tcPr/>
                </a:tc>
                <a:extLst>
                  <a:ext uri="{0D108BD9-81ED-4DB2-BD59-A6C34878D82A}">
                    <a16:rowId xmlns:a16="http://schemas.microsoft.com/office/drawing/2014/main" xmlns="" val="1964985188"/>
                  </a:ext>
                </a:extLst>
              </a:tr>
              <a:tr h="797444">
                <a:tc>
                  <a:txBody>
                    <a:bodyPr/>
                    <a:lstStyle/>
                    <a:p>
                      <a:pPr algn="l"/>
                      <a:r>
                        <a:rPr lang="en-US" sz="2000" b="1" i="0" u="none" strike="noStrike" baseline="0" dirty="0" smtClean="0">
                          <a:latin typeface="Calibri,Bold"/>
                        </a:rPr>
                        <a:t>Awareness and</a:t>
                      </a:r>
                    </a:p>
                    <a:p>
                      <a:pPr algn="l"/>
                      <a:r>
                        <a:rPr lang="en-US" sz="2000" b="1" i="0" u="none" strike="noStrike" baseline="0" dirty="0" smtClean="0">
                          <a:latin typeface="Calibri,Bold"/>
                        </a:rPr>
                        <a:t>Education</a:t>
                      </a:r>
                      <a:endParaRPr lang="en-US" sz="2000" dirty="0"/>
                    </a:p>
                  </a:txBody>
                  <a:tcPr/>
                </a:tc>
                <a:tc>
                  <a:txBody>
                    <a:bodyPr/>
                    <a:lstStyle/>
                    <a:p>
                      <a:pPr algn="l"/>
                      <a:r>
                        <a:rPr lang="en-US" sz="2400" b="0" i="0" u="none" strike="noStrike" baseline="0" dirty="0" smtClean="0">
                          <a:latin typeface="Calibri" panose="020F0502020204030204" pitchFamily="34" charset="0"/>
                        </a:rPr>
                        <a:t>Fact Sheet:</a:t>
                      </a:r>
                    </a:p>
                    <a:p>
                      <a:pPr algn="l"/>
                      <a:r>
                        <a:rPr lang="en-US" sz="2400" b="0" i="0" u="none" strike="noStrike" baseline="0" dirty="0" smtClean="0">
                          <a:latin typeface="Calibri" panose="020F0502020204030204" pitchFamily="34" charset="0"/>
                        </a:rPr>
                        <a:t>“Consider the</a:t>
                      </a:r>
                    </a:p>
                    <a:p>
                      <a:pPr algn="l"/>
                      <a:r>
                        <a:rPr lang="en-US" sz="2400" b="0" i="0" u="none" strike="noStrike" baseline="0" dirty="0" smtClean="0">
                          <a:latin typeface="Calibri" panose="020F0502020204030204" pitchFamily="34" charset="0"/>
                        </a:rPr>
                        <a:t>Tomato”</a:t>
                      </a:r>
                      <a:endParaRPr lang="en-US" sz="2400" dirty="0"/>
                    </a:p>
                  </a:txBody>
                  <a:tcPr/>
                </a:tc>
                <a:tc>
                  <a:txBody>
                    <a:bodyPr/>
                    <a:lstStyle/>
                    <a:p>
                      <a:pPr algn="ctr"/>
                      <a:r>
                        <a:rPr lang="en-US" sz="2400" b="0" i="0" u="none" strike="noStrike" baseline="0" dirty="0" smtClean="0">
                          <a:latin typeface="Calibri" panose="020F0502020204030204" pitchFamily="34" charset="0"/>
                        </a:rPr>
                        <a:t>Outreach</a:t>
                      </a:r>
                      <a:endParaRPr lang="en-US" sz="2400" dirty="0"/>
                    </a:p>
                  </a:txBody>
                  <a:tcPr/>
                </a:tc>
                <a:tc>
                  <a:txBody>
                    <a:bodyPr/>
                    <a:lstStyle/>
                    <a:p>
                      <a:pPr algn="l"/>
                      <a:r>
                        <a:rPr lang="en-US" sz="2400" b="0" i="0" u="none" strike="noStrike" baseline="0" dirty="0" smtClean="0">
                          <a:latin typeface="Calibri" panose="020F0502020204030204" pitchFamily="34" charset="0"/>
                        </a:rPr>
                        <a:t>Educate participants and potential participants</a:t>
                      </a:r>
                      <a:endParaRPr lang="en-US" sz="2400" dirty="0"/>
                    </a:p>
                  </a:txBody>
                  <a:tcPr/>
                </a:tc>
                <a:extLst>
                  <a:ext uri="{0D108BD9-81ED-4DB2-BD59-A6C34878D82A}">
                    <a16:rowId xmlns:a16="http://schemas.microsoft.com/office/drawing/2014/main" xmlns="" val="831316341"/>
                  </a:ext>
                </a:extLst>
              </a:tr>
              <a:tr h="797444">
                <a:tc>
                  <a:txBody>
                    <a:bodyPr/>
                    <a:lstStyle/>
                    <a:p>
                      <a:pPr algn="l"/>
                      <a:r>
                        <a:rPr lang="en-US" sz="2000" b="1" i="0" u="none" strike="noStrike" baseline="0" dirty="0" smtClean="0">
                          <a:latin typeface="Calibri,Bold"/>
                        </a:rPr>
                        <a:t>Awareness and</a:t>
                      </a:r>
                    </a:p>
                    <a:p>
                      <a:pPr algn="l"/>
                      <a:r>
                        <a:rPr lang="en-US" sz="2000" b="1" i="0" u="none" strike="noStrike" baseline="0" dirty="0" smtClean="0">
                          <a:latin typeface="Calibri,Bold"/>
                        </a:rPr>
                        <a:t>Education</a:t>
                      </a:r>
                      <a:endParaRPr lang="en-US" sz="2000" dirty="0"/>
                    </a:p>
                  </a:txBody>
                  <a:tcPr/>
                </a:tc>
                <a:tc>
                  <a:txBody>
                    <a:bodyPr/>
                    <a:lstStyle/>
                    <a:p>
                      <a:pPr algn="l"/>
                      <a:r>
                        <a:rPr lang="en-US" sz="2400" b="0" i="0" u="none" strike="noStrike" baseline="0" dirty="0" smtClean="0">
                          <a:latin typeface="Calibri" panose="020F0502020204030204" pitchFamily="34" charset="0"/>
                        </a:rPr>
                        <a:t>Workshop</a:t>
                      </a:r>
                    </a:p>
                    <a:p>
                      <a:pPr algn="l"/>
                      <a:r>
                        <a:rPr lang="en-US" sz="2400" b="0" i="0" u="none" strike="noStrike" baseline="0" dirty="0" smtClean="0">
                          <a:latin typeface="Calibri" panose="020F0502020204030204" pitchFamily="34" charset="0"/>
                        </a:rPr>
                        <a:t>Presentation</a:t>
                      </a:r>
                      <a:endParaRPr lang="en-US" sz="2400" dirty="0"/>
                    </a:p>
                  </a:txBody>
                  <a:tcPr/>
                </a:tc>
                <a:tc>
                  <a:txBody>
                    <a:bodyPr/>
                    <a:lstStyle/>
                    <a:p>
                      <a:pPr algn="ctr"/>
                      <a:r>
                        <a:rPr lang="en-US" sz="2400" b="0" i="0" u="none" strike="noStrike" baseline="0" dirty="0" smtClean="0">
                          <a:latin typeface="Calibri" panose="020F0502020204030204" pitchFamily="34" charset="0"/>
                        </a:rPr>
                        <a:t>Outreach</a:t>
                      </a:r>
                      <a:endParaRPr lang="en-US" sz="2400" dirty="0"/>
                    </a:p>
                  </a:txBody>
                  <a:tcPr/>
                </a:tc>
                <a:tc>
                  <a:txBody>
                    <a:bodyPr/>
                    <a:lstStyle/>
                    <a:p>
                      <a:pPr algn="l"/>
                      <a:r>
                        <a:rPr lang="en-US" sz="2400" b="0" i="0" u="none" strike="noStrike" baseline="0" dirty="0" smtClean="0">
                          <a:latin typeface="Calibri" panose="020F0502020204030204" pitchFamily="34" charset="0"/>
                        </a:rPr>
                        <a:t>Educate participants and potential participants</a:t>
                      </a:r>
                      <a:endParaRPr lang="en-US" sz="2400" dirty="0"/>
                    </a:p>
                  </a:txBody>
                  <a:tcPr/>
                </a:tc>
                <a:extLst>
                  <a:ext uri="{0D108BD9-81ED-4DB2-BD59-A6C34878D82A}">
                    <a16:rowId xmlns:a16="http://schemas.microsoft.com/office/drawing/2014/main" xmlns="" val="1619831542"/>
                  </a:ext>
                </a:extLst>
              </a:tr>
            </a:tbl>
          </a:graphicData>
        </a:graphic>
      </p:graphicFrame>
    </p:spTree>
    <p:extLst>
      <p:ext uri="{BB962C8B-B14F-4D97-AF65-F5344CB8AC3E}">
        <p14:creationId xmlns:p14="http://schemas.microsoft.com/office/powerpoint/2010/main" val="24831946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588" y="1219200"/>
            <a:ext cx="7109012" cy="2508738"/>
          </a:xfrm>
        </p:spPr>
        <p:txBody>
          <a:bodyPr/>
          <a:lstStyle/>
          <a:p>
            <a:r>
              <a:rPr lang="en-US" dirty="0" smtClean="0"/>
              <a:t>Track wasted food</a:t>
            </a:r>
          </a:p>
          <a:p>
            <a:pPr lvl="1"/>
            <a:r>
              <a:rPr lang="en-US" dirty="0" smtClean="0"/>
              <a:t>Tool provides instructions                and worksheets</a:t>
            </a:r>
          </a:p>
          <a:p>
            <a:pPr lvl="1"/>
            <a:r>
              <a:rPr lang="en-US" dirty="0" smtClean="0"/>
              <a:t>Measure by volume, weight, or both</a:t>
            </a:r>
          </a:p>
          <a:p>
            <a:pPr lvl="2"/>
            <a:r>
              <a:rPr lang="en-US" dirty="0" smtClean="0"/>
              <a:t>Consider providing scales</a:t>
            </a:r>
          </a:p>
        </p:txBody>
      </p:sp>
      <p:pic>
        <p:nvPicPr>
          <p:cNvPr id="5" name="Picture 4"/>
          <p:cNvPicPr>
            <a:picLocks noChangeAspect="1"/>
          </p:cNvPicPr>
          <p:nvPr/>
        </p:nvPicPr>
        <p:blipFill>
          <a:blip r:embed="rId3"/>
          <a:stretch>
            <a:fillRect/>
          </a:stretch>
        </p:blipFill>
        <p:spPr>
          <a:xfrm rot="267559">
            <a:off x="5473349" y="570315"/>
            <a:ext cx="6341273" cy="2276500"/>
          </a:xfrm>
          <a:prstGeom prst="rect">
            <a:avLst/>
          </a:prstGeom>
          <a:ln>
            <a:solidFill>
              <a:srgbClr val="FFC000"/>
            </a:solidFill>
          </a:ln>
        </p:spPr>
      </p:pic>
      <p:sp>
        <p:nvSpPr>
          <p:cNvPr id="2" name="TextBox 1"/>
          <p:cNvSpPr txBox="1"/>
          <p:nvPr/>
        </p:nvSpPr>
        <p:spPr>
          <a:xfrm>
            <a:off x="358588" y="3727938"/>
            <a:ext cx="10707997" cy="1882567"/>
          </a:xfrm>
          <a:prstGeom prst="rect">
            <a:avLst/>
          </a:prstGeom>
          <a:noFill/>
        </p:spPr>
        <p:txBody>
          <a:bodyPr wrap="square" rtlCol="0">
            <a:spAutoFit/>
          </a:bodyPr>
          <a:lstStyle/>
          <a:p>
            <a:pPr marL="685800" lvl="1" indent="-228600">
              <a:lnSpc>
                <a:spcPct val="90000"/>
              </a:lnSpc>
              <a:spcBef>
                <a:spcPts val="500"/>
              </a:spcBef>
              <a:buSzPct val="95000"/>
              <a:buFont typeface="Wingdings" panose="05000000000000000000" pitchFamily="2" charset="2"/>
              <a:buChar char="§"/>
            </a:pPr>
            <a:r>
              <a:rPr lang="en-US" sz="3200" dirty="0">
                <a:solidFill>
                  <a:prstClr val="black"/>
                </a:solidFill>
              </a:rPr>
              <a:t>Most challenges are four to six weeks</a:t>
            </a:r>
          </a:p>
          <a:p>
            <a:pPr marL="1143000" lvl="2" indent="-228600">
              <a:lnSpc>
                <a:spcPct val="90000"/>
              </a:lnSpc>
              <a:spcBef>
                <a:spcPts val="500"/>
              </a:spcBef>
              <a:buFont typeface="Arial" panose="020B0604020202020204" pitchFamily="34" charset="0"/>
              <a:buChar char="•"/>
            </a:pPr>
            <a:r>
              <a:rPr lang="en-US" sz="2800" dirty="0">
                <a:solidFill>
                  <a:prstClr val="black"/>
                </a:solidFill>
              </a:rPr>
              <a:t>Two weeks to establish baseline, four weeks to test strategies and create new habits</a:t>
            </a:r>
          </a:p>
          <a:p>
            <a:pPr marL="685800" lvl="1" indent="-228600">
              <a:lnSpc>
                <a:spcPct val="90000"/>
              </a:lnSpc>
              <a:spcBef>
                <a:spcPts val="500"/>
              </a:spcBef>
              <a:buSzPct val="95000"/>
              <a:buFont typeface="Wingdings" panose="05000000000000000000" pitchFamily="2" charset="2"/>
              <a:buChar char="§"/>
            </a:pPr>
            <a:r>
              <a:rPr lang="en-US" sz="3200" dirty="0">
                <a:solidFill>
                  <a:prstClr val="black"/>
                </a:solidFill>
              </a:rPr>
              <a:t>Measure preventable and/or non-edible wasted food</a:t>
            </a:r>
          </a:p>
        </p:txBody>
      </p:sp>
      <p:sp>
        <p:nvSpPr>
          <p:cNvPr id="6" name="Title 1"/>
          <p:cNvSpPr>
            <a:spLocks noGrp="1"/>
          </p:cNvSpPr>
          <p:nvPr>
            <p:ph type="title"/>
          </p:nvPr>
        </p:nvSpPr>
        <p:spPr>
          <a:xfrm>
            <a:off x="1059998" y="110438"/>
            <a:ext cx="10278036" cy="1325563"/>
          </a:xfrm>
        </p:spPr>
        <p:txBody>
          <a:bodyPr/>
          <a:lstStyle/>
          <a:p>
            <a:r>
              <a:rPr lang="en-US" dirty="0" smtClean="0"/>
              <a:t>Get Smart:</a:t>
            </a:r>
            <a:endParaRPr lang="en-US" dirty="0"/>
          </a:p>
        </p:txBody>
      </p:sp>
    </p:spTree>
    <p:extLst>
      <p:ext uri="{BB962C8B-B14F-4D97-AF65-F5344CB8AC3E}">
        <p14:creationId xmlns:p14="http://schemas.microsoft.com/office/powerpoint/2010/main" val="25971197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3718" y="1864660"/>
            <a:ext cx="7173141" cy="4087906"/>
          </a:xfrm>
        </p:spPr>
        <p:txBody>
          <a:bodyPr>
            <a:normAutofit/>
          </a:bodyPr>
          <a:lstStyle/>
          <a:p>
            <a:r>
              <a:rPr lang="en-US" dirty="0" smtClean="0"/>
              <a:t>Template for making shopping lists</a:t>
            </a:r>
          </a:p>
          <a:p>
            <a:r>
              <a:rPr lang="en-US" dirty="0" smtClean="0"/>
              <a:t>Encourages meal planning; simplifies food management</a:t>
            </a:r>
          </a:p>
          <a:p>
            <a:r>
              <a:rPr lang="en-US" dirty="0" smtClean="0"/>
              <a:t>Creates awareness of amount of food needed for meals</a:t>
            </a:r>
          </a:p>
          <a:p>
            <a:r>
              <a:rPr lang="en-US" dirty="0" smtClean="0"/>
              <a:t>“Shop your kitchen first”</a:t>
            </a:r>
            <a:endParaRPr lang="en-US" dirty="0"/>
          </a:p>
        </p:txBody>
      </p:sp>
      <p:pic>
        <p:nvPicPr>
          <p:cNvPr id="6" name="Picture 5"/>
          <p:cNvPicPr>
            <a:picLocks noChangeAspect="1"/>
          </p:cNvPicPr>
          <p:nvPr/>
        </p:nvPicPr>
        <p:blipFill>
          <a:blip r:embed="rId3"/>
          <a:stretch>
            <a:fillRect/>
          </a:stretch>
        </p:blipFill>
        <p:spPr>
          <a:xfrm>
            <a:off x="609599" y="1864660"/>
            <a:ext cx="3582777" cy="3196866"/>
          </a:xfrm>
          <a:prstGeom prst="rect">
            <a:avLst/>
          </a:prstGeom>
          <a:ln>
            <a:solidFill>
              <a:srgbClr val="FFC000"/>
            </a:solidFill>
          </a:ln>
        </p:spPr>
      </p:pic>
      <p:sp>
        <p:nvSpPr>
          <p:cNvPr id="7" name="Title 1"/>
          <p:cNvSpPr>
            <a:spLocks noGrp="1"/>
          </p:cNvSpPr>
          <p:nvPr>
            <p:ph type="title"/>
          </p:nvPr>
        </p:nvSpPr>
        <p:spPr>
          <a:xfrm>
            <a:off x="1075764" y="365125"/>
            <a:ext cx="10278036" cy="1325563"/>
          </a:xfrm>
        </p:spPr>
        <p:txBody>
          <a:bodyPr/>
          <a:lstStyle/>
          <a:p>
            <a:r>
              <a:rPr lang="en-US" dirty="0"/>
              <a:t>Smart </a:t>
            </a:r>
            <a:r>
              <a:rPr lang="en-US" dirty="0" smtClean="0"/>
              <a:t>Shopping: Buy What You Need</a:t>
            </a:r>
            <a:endParaRPr lang="en-US" dirty="0"/>
          </a:p>
        </p:txBody>
      </p:sp>
    </p:spTree>
    <p:extLst>
      <p:ext uri="{BB962C8B-B14F-4D97-AF65-F5344CB8AC3E}">
        <p14:creationId xmlns:p14="http://schemas.microsoft.com/office/powerpoint/2010/main" val="21110480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Smart Storage: Fruit and Vegetable Storage Tips</a:t>
            </a:r>
          </a:p>
        </p:txBody>
      </p:sp>
      <p:sp>
        <p:nvSpPr>
          <p:cNvPr id="3" name="Content Placeholder 2"/>
          <p:cNvSpPr>
            <a:spLocks noGrp="1"/>
          </p:cNvSpPr>
          <p:nvPr>
            <p:ph idx="1"/>
          </p:nvPr>
        </p:nvSpPr>
        <p:spPr>
          <a:xfrm>
            <a:off x="1075765" y="1752335"/>
            <a:ext cx="6167718" cy="3232041"/>
          </a:xfrm>
        </p:spPr>
        <p:txBody>
          <a:bodyPr>
            <a:normAutofit lnSpcReduction="10000"/>
          </a:bodyPr>
          <a:lstStyle/>
          <a:p>
            <a:r>
              <a:rPr lang="en-US" dirty="0" smtClean="0"/>
              <a:t>Visual prompt – remind how to keep produce fresh</a:t>
            </a:r>
          </a:p>
          <a:p>
            <a:r>
              <a:rPr lang="en-US" dirty="0" smtClean="0"/>
              <a:t>Suitable for posting on the refrigerator</a:t>
            </a:r>
          </a:p>
          <a:p>
            <a:r>
              <a:rPr lang="en-US" dirty="0" smtClean="0"/>
              <a:t>Can be distributed at tabling/community events</a:t>
            </a:r>
          </a:p>
          <a:p>
            <a:endParaRPr lang="en-US" dirty="0"/>
          </a:p>
        </p:txBody>
      </p:sp>
      <p:pic>
        <p:nvPicPr>
          <p:cNvPr id="4" name="Picture 3"/>
          <p:cNvPicPr>
            <a:picLocks noChangeAspect="1"/>
          </p:cNvPicPr>
          <p:nvPr/>
        </p:nvPicPr>
        <p:blipFill>
          <a:blip r:embed="rId3"/>
          <a:stretch>
            <a:fillRect/>
          </a:stretch>
        </p:blipFill>
        <p:spPr>
          <a:xfrm rot="570006">
            <a:off x="7410736" y="1618970"/>
            <a:ext cx="3936906" cy="2353836"/>
          </a:xfrm>
          <a:prstGeom prst="rect">
            <a:avLst/>
          </a:prstGeom>
          <a:ln>
            <a:solidFill>
              <a:srgbClr val="FFC000"/>
            </a:solidFill>
          </a:ln>
        </p:spPr>
      </p:pic>
      <p:sp>
        <p:nvSpPr>
          <p:cNvPr id="5" name="TextBox 4"/>
          <p:cNvSpPr txBox="1"/>
          <p:nvPr/>
        </p:nvSpPr>
        <p:spPr>
          <a:xfrm>
            <a:off x="1075764" y="5226651"/>
            <a:ext cx="10632142" cy="812530"/>
          </a:xfrm>
          <a:prstGeom prst="rect">
            <a:avLst/>
          </a:prstGeom>
          <a:noFill/>
        </p:spPr>
        <p:txBody>
          <a:bodyPr wrap="square" rtlCol="0">
            <a:spAutoFit/>
          </a:bodyPr>
          <a:lstStyle/>
          <a:p>
            <a:pPr marL="228600" lvl="0" indent="-228600">
              <a:lnSpc>
                <a:spcPct val="90000"/>
              </a:lnSpc>
              <a:spcBef>
                <a:spcPts val="1000"/>
              </a:spcBef>
              <a:buSzPct val="110000"/>
              <a:buFont typeface="Arial" panose="020B0604020202020204" pitchFamily="34" charset="0"/>
              <a:buChar char="•"/>
            </a:pPr>
            <a:r>
              <a:rPr lang="en-US" sz="3200" dirty="0" smtClean="0">
                <a:solidFill>
                  <a:prstClr val="black"/>
                </a:solidFill>
              </a:rPr>
              <a:t>VT </a:t>
            </a:r>
            <a:r>
              <a:rPr lang="en-US" sz="3200" dirty="0">
                <a:solidFill>
                  <a:prstClr val="black"/>
                </a:solidFill>
              </a:rPr>
              <a:t>flyer (how to use the crisper drawer humidity settings)</a:t>
            </a:r>
          </a:p>
          <a:p>
            <a:endParaRPr lang="en-US" dirty="0"/>
          </a:p>
        </p:txBody>
      </p:sp>
    </p:spTree>
    <p:extLst>
      <p:ext uri="{BB962C8B-B14F-4D97-AF65-F5344CB8AC3E}">
        <p14:creationId xmlns:p14="http://schemas.microsoft.com/office/powerpoint/2010/main" val="14188960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Prep: Prep Now, Eat Later</a:t>
            </a:r>
          </a:p>
        </p:txBody>
      </p:sp>
      <p:pic>
        <p:nvPicPr>
          <p:cNvPr id="6" name="Content Placeholder 5"/>
          <p:cNvPicPr>
            <a:picLocks noGrp="1" noChangeAspect="1"/>
          </p:cNvPicPr>
          <p:nvPr>
            <p:ph idx="1"/>
          </p:nvPr>
        </p:nvPicPr>
        <p:blipFill>
          <a:blip r:embed="rId3"/>
          <a:stretch>
            <a:fillRect/>
          </a:stretch>
        </p:blipFill>
        <p:spPr>
          <a:xfrm>
            <a:off x="2045393" y="1690688"/>
            <a:ext cx="7026889" cy="5041632"/>
          </a:xfrm>
          <a:prstGeom prst="rect">
            <a:avLst/>
          </a:prstGeom>
          <a:ln>
            <a:solidFill>
              <a:srgbClr val="FFC000"/>
            </a:solidFill>
          </a:ln>
        </p:spPr>
      </p:pic>
    </p:spTree>
    <p:extLst>
      <p:ext uri="{BB962C8B-B14F-4D97-AF65-F5344CB8AC3E}">
        <p14:creationId xmlns:p14="http://schemas.microsoft.com/office/powerpoint/2010/main" val="6245265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mj-lt"/>
              </a:rPr>
              <a:t>Food production and resource use</a:t>
            </a:r>
            <a:endParaRPr lang="en-US" sz="4400" dirty="0">
              <a:latin typeface="+mj-lt"/>
            </a:endParaRPr>
          </a:p>
        </p:txBody>
      </p:sp>
      <p:sp>
        <p:nvSpPr>
          <p:cNvPr id="3" name="Content Placeholder 2"/>
          <p:cNvSpPr>
            <a:spLocks noGrp="1"/>
          </p:cNvSpPr>
          <p:nvPr>
            <p:ph idx="1"/>
          </p:nvPr>
        </p:nvSpPr>
        <p:spPr>
          <a:xfrm>
            <a:off x="838200" y="1553795"/>
            <a:ext cx="10515600" cy="1813838"/>
          </a:xfrm>
        </p:spPr>
        <p:txBody>
          <a:bodyPr>
            <a:normAutofit fontScale="92500" lnSpcReduction="10000"/>
          </a:bodyPr>
          <a:lstStyle/>
          <a:p>
            <a:r>
              <a:rPr lang="en-US" dirty="0" smtClean="0"/>
              <a:t>Food and agriculture consume</a:t>
            </a:r>
          </a:p>
          <a:p>
            <a:pPr lvl="1"/>
            <a:r>
              <a:rPr lang="en-US" dirty="0" smtClean="0"/>
              <a:t>16% of </a:t>
            </a:r>
            <a:r>
              <a:rPr lang="en-US" dirty="0"/>
              <a:t>U.S. </a:t>
            </a:r>
            <a:r>
              <a:rPr lang="en-US" b="1" dirty="0"/>
              <a:t>energy</a:t>
            </a:r>
            <a:r>
              <a:rPr lang="en-US" dirty="0"/>
              <a:t>, </a:t>
            </a:r>
            <a:endParaRPr lang="en-US" dirty="0" smtClean="0"/>
          </a:p>
          <a:p>
            <a:pPr lvl="1"/>
            <a:r>
              <a:rPr lang="en-US" dirty="0" smtClean="0"/>
              <a:t>50% of </a:t>
            </a:r>
            <a:r>
              <a:rPr lang="en-US" dirty="0"/>
              <a:t>U.S. </a:t>
            </a:r>
            <a:r>
              <a:rPr lang="en-US" b="1" dirty="0"/>
              <a:t>land</a:t>
            </a:r>
            <a:r>
              <a:rPr lang="en-US" dirty="0"/>
              <a:t>, and </a:t>
            </a:r>
            <a:endParaRPr lang="en-US" dirty="0" smtClean="0"/>
          </a:p>
          <a:p>
            <a:pPr lvl="1"/>
            <a:r>
              <a:rPr lang="en-US" dirty="0" smtClean="0"/>
              <a:t>67% of </a:t>
            </a:r>
            <a:r>
              <a:rPr lang="en-US" dirty="0"/>
              <a:t>all </a:t>
            </a:r>
            <a:r>
              <a:rPr lang="en-US" b="1" dirty="0"/>
              <a:t>freshwater</a:t>
            </a:r>
            <a:r>
              <a:rPr lang="en-US" dirty="0"/>
              <a:t> </a:t>
            </a:r>
            <a:r>
              <a:rPr lang="en-US" dirty="0" smtClean="0"/>
              <a:t>used </a:t>
            </a:r>
            <a:r>
              <a:rPr lang="en-US" dirty="0"/>
              <a:t>in the U.S</a:t>
            </a:r>
            <a:r>
              <a:rPr lang="en-US" dirty="0" smtClean="0"/>
              <a:t>.</a:t>
            </a:r>
          </a:p>
          <a:p>
            <a:pPr lvl="1"/>
            <a:endParaRPr lang="en-US" dirty="0"/>
          </a:p>
          <a:p>
            <a:pPr marL="0" indent="0">
              <a:buNone/>
            </a:pPr>
            <a:endParaRPr lang="en-US" dirty="0"/>
          </a:p>
        </p:txBody>
      </p:sp>
      <p:pic>
        <p:nvPicPr>
          <p:cNvPr id="5"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534" y="1819293"/>
            <a:ext cx="3686266" cy="3257863"/>
          </a:xfrm>
          <a:prstGeom prst="rect">
            <a:avLst/>
          </a:prstGeom>
        </p:spPr>
      </p:pic>
      <p:sp>
        <p:nvSpPr>
          <p:cNvPr id="4" name="TextBox 3"/>
          <p:cNvSpPr txBox="1"/>
          <p:nvPr/>
        </p:nvSpPr>
        <p:spPr>
          <a:xfrm>
            <a:off x="1814731" y="5528603"/>
            <a:ext cx="81170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Source: NRDC, WASTED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HOW AMERICA IS LOSING UP TO 40 PERCENT OF ITS FOOD FROM FARM TO FORK TO </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LANDFILL,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www.nrdc.org</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1078524" y="3646810"/>
            <a:ext cx="450118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C00000"/>
                </a:solidFill>
                <a:effectLst/>
                <a:uLnTx/>
                <a:uFillTx/>
                <a:latin typeface="Calibri" panose="020F0502020204030204"/>
                <a:ea typeface="+mn-ea"/>
                <a:cs typeface="+mn-cs"/>
              </a:rPr>
              <a:t>Yet, 40% of food goes uneaten!</a:t>
            </a:r>
            <a:endParaRPr kumimoji="0" lang="en-US" sz="40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3852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Saving: “Eat First”</a:t>
            </a:r>
          </a:p>
        </p:txBody>
      </p:sp>
      <p:pic>
        <p:nvPicPr>
          <p:cNvPr id="4" name="Content Placeholder 3"/>
          <p:cNvPicPr>
            <a:picLocks noGrp="1" noChangeAspect="1"/>
          </p:cNvPicPr>
          <p:nvPr>
            <p:ph idx="1"/>
          </p:nvPr>
        </p:nvPicPr>
        <p:blipFill>
          <a:blip r:embed="rId3"/>
          <a:stretch>
            <a:fillRect/>
          </a:stretch>
        </p:blipFill>
        <p:spPr>
          <a:xfrm>
            <a:off x="1075764" y="1434353"/>
            <a:ext cx="3500461" cy="2252509"/>
          </a:xfrm>
          <a:prstGeom prst="rect">
            <a:avLst/>
          </a:prstGeom>
          <a:ln>
            <a:solidFill>
              <a:srgbClr val="FFC000"/>
            </a:solidFill>
          </a:ln>
        </p:spPr>
      </p:pic>
      <p:sp>
        <p:nvSpPr>
          <p:cNvPr id="7" name="TextBox 6"/>
          <p:cNvSpPr txBox="1"/>
          <p:nvPr/>
        </p:nvSpPr>
        <p:spPr>
          <a:xfrm>
            <a:off x="1219200" y="4171315"/>
            <a:ext cx="3783105"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Eat what needs eating first.</a:t>
            </a:r>
          </a:p>
        </p:txBody>
      </p:sp>
      <p:sp>
        <p:nvSpPr>
          <p:cNvPr id="8" name="object 5"/>
          <p:cNvSpPr/>
          <p:nvPr/>
        </p:nvSpPr>
        <p:spPr>
          <a:xfrm>
            <a:off x="6436659" y="1690688"/>
            <a:ext cx="4309783" cy="3027225"/>
          </a:xfrm>
          <a:prstGeom prst="rect">
            <a:avLst/>
          </a:prstGeom>
          <a:blipFill>
            <a:blip r:embed="rId4" cstate="print"/>
            <a:stretch>
              <a:fillRect/>
            </a:stretch>
          </a:blipFill>
          <a:ln>
            <a:solidFill>
              <a:srgbClr val="FFC000"/>
            </a:solidFill>
          </a:ln>
        </p:spPr>
        <p:txBody>
          <a:bodyPr wrap="square" lIns="0" tIns="0" rIns="0" bIns="0" rtlCol="0"/>
          <a:lstStyle/>
          <a:p>
            <a:endParaRPr/>
          </a:p>
        </p:txBody>
      </p:sp>
    </p:spTree>
    <p:extLst>
      <p:ext uri="{BB962C8B-B14F-4D97-AF65-F5344CB8AC3E}">
        <p14:creationId xmlns:p14="http://schemas.microsoft.com/office/powerpoint/2010/main" val="40131121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764" y="365125"/>
            <a:ext cx="10278036" cy="1750546"/>
          </a:xfrm>
        </p:spPr>
        <p:txBody>
          <a:bodyPr>
            <a:normAutofit/>
          </a:bodyPr>
          <a:lstStyle/>
          <a:p>
            <a:r>
              <a:rPr lang="en-US" dirty="0"/>
              <a:t>Awareness and Education Fact Sheet: “Consider the Tomato”</a:t>
            </a:r>
          </a:p>
        </p:txBody>
      </p:sp>
      <p:sp>
        <p:nvSpPr>
          <p:cNvPr id="3" name="Content Placeholder 2"/>
          <p:cNvSpPr>
            <a:spLocks noGrp="1"/>
          </p:cNvSpPr>
          <p:nvPr>
            <p:ph idx="1"/>
          </p:nvPr>
        </p:nvSpPr>
        <p:spPr>
          <a:xfrm>
            <a:off x="1075764" y="2115671"/>
            <a:ext cx="10278035" cy="3988002"/>
          </a:xfrm>
        </p:spPr>
        <p:txBody>
          <a:bodyPr/>
          <a:lstStyle/>
          <a:p>
            <a:r>
              <a:rPr lang="en-US" dirty="0" smtClean="0"/>
              <a:t>Designed to attract attention/raise awareness</a:t>
            </a:r>
          </a:p>
          <a:p>
            <a:r>
              <a:rPr lang="en-US" dirty="0" smtClean="0"/>
              <a:t>Tells </a:t>
            </a:r>
            <a:r>
              <a:rPr lang="en-US" dirty="0"/>
              <a:t>a story about why wasted food </a:t>
            </a:r>
            <a:r>
              <a:rPr lang="en-US" dirty="0" smtClean="0"/>
              <a:t>matters</a:t>
            </a:r>
          </a:p>
          <a:p>
            <a:r>
              <a:rPr lang="en-US" dirty="0" smtClean="0"/>
              <a:t>Provides </a:t>
            </a:r>
            <a:r>
              <a:rPr lang="en-US" dirty="0"/>
              <a:t>context </a:t>
            </a:r>
            <a:r>
              <a:rPr lang="en-US" dirty="0" smtClean="0"/>
              <a:t>for wasted </a:t>
            </a:r>
            <a:r>
              <a:rPr lang="en-US" dirty="0"/>
              <a:t>food as an environmental and economic </a:t>
            </a:r>
            <a:r>
              <a:rPr lang="en-US" dirty="0" smtClean="0"/>
              <a:t>issue</a:t>
            </a:r>
          </a:p>
          <a:p>
            <a:r>
              <a:rPr lang="en-US" dirty="0" smtClean="0"/>
              <a:t>Formatted as a poster</a:t>
            </a:r>
            <a:endParaRPr lang="en-US" dirty="0"/>
          </a:p>
        </p:txBody>
      </p:sp>
    </p:spTree>
    <p:extLst>
      <p:ext uri="{BB962C8B-B14F-4D97-AF65-F5344CB8AC3E}">
        <p14:creationId xmlns:p14="http://schemas.microsoft.com/office/powerpoint/2010/main" val="36308570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764" y="365125"/>
            <a:ext cx="10278036" cy="1750546"/>
          </a:xfrm>
        </p:spPr>
        <p:txBody>
          <a:bodyPr>
            <a:normAutofit/>
          </a:bodyPr>
          <a:lstStyle/>
          <a:p>
            <a:r>
              <a:rPr lang="en-US" dirty="0"/>
              <a:t>Awareness and Education: Workshop Presentation</a:t>
            </a:r>
          </a:p>
        </p:txBody>
      </p:sp>
      <p:sp>
        <p:nvSpPr>
          <p:cNvPr id="3" name="Content Placeholder 2"/>
          <p:cNvSpPr>
            <a:spLocks noGrp="1"/>
          </p:cNvSpPr>
          <p:nvPr>
            <p:ph idx="1"/>
          </p:nvPr>
        </p:nvSpPr>
        <p:spPr>
          <a:xfrm>
            <a:off x="1075764" y="2115671"/>
            <a:ext cx="10278035" cy="3988002"/>
          </a:xfrm>
        </p:spPr>
        <p:txBody>
          <a:bodyPr/>
          <a:lstStyle/>
          <a:p>
            <a:r>
              <a:rPr lang="en-US" dirty="0" smtClean="0"/>
              <a:t>Designed </a:t>
            </a:r>
            <a:r>
              <a:rPr lang="en-US" dirty="0"/>
              <a:t>for FTGTW campaign </a:t>
            </a:r>
            <a:r>
              <a:rPr lang="en-US" dirty="0" smtClean="0"/>
              <a:t>organizers</a:t>
            </a:r>
          </a:p>
          <a:p>
            <a:pPr lvl="1"/>
            <a:r>
              <a:rPr lang="en-US" dirty="0" smtClean="0"/>
              <a:t>Introduce </a:t>
            </a:r>
            <a:r>
              <a:rPr lang="en-US" dirty="0"/>
              <a:t>the </a:t>
            </a:r>
            <a:r>
              <a:rPr lang="en-US" dirty="0" smtClean="0"/>
              <a:t>campaign </a:t>
            </a:r>
            <a:r>
              <a:rPr lang="en-US" dirty="0"/>
              <a:t>and </a:t>
            </a:r>
            <a:r>
              <a:rPr lang="en-US" dirty="0" smtClean="0"/>
              <a:t>tools </a:t>
            </a:r>
            <a:r>
              <a:rPr lang="en-US" dirty="0"/>
              <a:t>to community </a:t>
            </a:r>
            <a:r>
              <a:rPr lang="en-US" dirty="0" smtClean="0"/>
              <a:t>members</a:t>
            </a:r>
          </a:p>
          <a:p>
            <a:pPr lvl="1"/>
            <a:r>
              <a:rPr lang="en-US" dirty="0" smtClean="0"/>
              <a:t>Recruit participants</a:t>
            </a:r>
          </a:p>
          <a:p>
            <a:pPr lvl="1"/>
            <a:endParaRPr lang="en-US" dirty="0"/>
          </a:p>
        </p:txBody>
      </p:sp>
      <p:pic>
        <p:nvPicPr>
          <p:cNvPr id="4" name="Picture 3"/>
          <p:cNvPicPr>
            <a:picLocks noChangeAspect="1"/>
          </p:cNvPicPr>
          <p:nvPr/>
        </p:nvPicPr>
        <p:blipFill>
          <a:blip r:embed="rId3"/>
          <a:stretch>
            <a:fillRect/>
          </a:stretch>
        </p:blipFill>
        <p:spPr>
          <a:xfrm>
            <a:off x="7609541" y="3263153"/>
            <a:ext cx="4582459" cy="3436844"/>
          </a:xfrm>
          <a:prstGeom prst="rect">
            <a:avLst/>
          </a:prstGeom>
          <a:ln>
            <a:solidFill>
              <a:srgbClr val="FFC000"/>
            </a:solidFill>
          </a:ln>
        </p:spPr>
      </p:pic>
    </p:spTree>
    <p:extLst>
      <p:ext uri="{BB962C8B-B14F-4D97-AF65-F5344CB8AC3E}">
        <p14:creationId xmlns:p14="http://schemas.microsoft.com/office/powerpoint/2010/main" val="27432748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 a small-scale campaign</a:t>
            </a:r>
            <a:endParaRPr lang="en-US" dirty="0"/>
          </a:p>
        </p:txBody>
      </p:sp>
      <p:sp>
        <p:nvSpPr>
          <p:cNvPr id="3" name="Content Placeholder 2"/>
          <p:cNvSpPr>
            <a:spLocks noGrp="1"/>
          </p:cNvSpPr>
          <p:nvPr>
            <p:ph idx="1"/>
          </p:nvPr>
        </p:nvSpPr>
        <p:spPr/>
        <p:txBody>
          <a:bodyPr>
            <a:normAutofit/>
          </a:bodyPr>
          <a:lstStyle/>
          <a:p>
            <a:pPr marL="0" indent="0">
              <a:buNone/>
            </a:pPr>
            <a:r>
              <a:rPr lang="en-US" sz="4000" dirty="0"/>
              <a:t>Five step of community-based social marketing</a:t>
            </a:r>
          </a:p>
          <a:p>
            <a:pPr marL="742950" indent="-742950">
              <a:buFont typeface="+mj-lt"/>
              <a:buAutoNum type="arabicPeriod"/>
            </a:pPr>
            <a:r>
              <a:rPr lang="en-US" dirty="0" smtClean="0"/>
              <a:t>Selecting </a:t>
            </a:r>
            <a:r>
              <a:rPr lang="en-US" dirty="0"/>
              <a:t>behaviors</a:t>
            </a:r>
          </a:p>
          <a:p>
            <a:pPr marL="742950" indent="-742950">
              <a:buFont typeface="+mj-lt"/>
              <a:buAutoNum type="arabicPeriod"/>
            </a:pPr>
            <a:r>
              <a:rPr lang="en-US" dirty="0"/>
              <a:t>Identifying barriers &amp; benefits</a:t>
            </a:r>
          </a:p>
          <a:p>
            <a:pPr marL="742950" indent="-742950">
              <a:buFont typeface="+mj-lt"/>
              <a:buAutoNum type="arabicPeriod"/>
            </a:pPr>
            <a:r>
              <a:rPr lang="en-US" dirty="0"/>
              <a:t>Developing strategies</a:t>
            </a:r>
          </a:p>
          <a:p>
            <a:pPr marL="742950" indent="-742950">
              <a:buFont typeface="+mj-lt"/>
              <a:buAutoNum type="arabicPeriod"/>
            </a:pPr>
            <a:r>
              <a:rPr lang="en-US" b="1" dirty="0">
                <a:solidFill>
                  <a:srgbClr val="FF0000"/>
                </a:solidFill>
              </a:rPr>
              <a:t>Conducting a pilot</a:t>
            </a:r>
          </a:p>
          <a:p>
            <a:pPr marL="742950" indent="-742950">
              <a:buFont typeface="+mj-lt"/>
              <a:buAutoNum type="arabicPeriod"/>
            </a:pPr>
            <a:r>
              <a:rPr lang="en-US" dirty="0"/>
              <a:t>Broad-scale implementation</a:t>
            </a:r>
          </a:p>
          <a:p>
            <a:endParaRPr lang="en-US" dirty="0"/>
          </a:p>
        </p:txBody>
      </p:sp>
    </p:spTree>
    <p:extLst>
      <p:ext uri="{BB962C8B-B14F-4D97-AF65-F5344CB8AC3E}">
        <p14:creationId xmlns:p14="http://schemas.microsoft.com/office/powerpoint/2010/main" val="5283859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to Implementation</a:t>
            </a:r>
            <a:endParaRPr lang="en-US" dirty="0"/>
          </a:p>
        </p:txBody>
      </p:sp>
      <p:sp>
        <p:nvSpPr>
          <p:cNvPr id="3" name="Content Placeholder 2"/>
          <p:cNvSpPr>
            <a:spLocks noGrp="1"/>
          </p:cNvSpPr>
          <p:nvPr>
            <p:ph idx="1"/>
          </p:nvPr>
        </p:nvSpPr>
        <p:spPr/>
        <p:txBody>
          <a:bodyPr/>
          <a:lstStyle/>
          <a:p>
            <a:r>
              <a:rPr lang="en-US" dirty="0" smtClean="0"/>
              <a:t>Step 1 – Design the (small scale) campaign</a:t>
            </a:r>
          </a:p>
          <a:p>
            <a:r>
              <a:rPr lang="en-US" dirty="0" smtClean="0"/>
              <a:t>Step 2 – Adapt the FTGTW tools</a:t>
            </a:r>
          </a:p>
          <a:p>
            <a:r>
              <a:rPr lang="en-US" dirty="0" smtClean="0"/>
              <a:t>Step 3 – Conduct outreach and recruitment</a:t>
            </a:r>
          </a:p>
          <a:p>
            <a:r>
              <a:rPr lang="en-US" dirty="0" smtClean="0"/>
              <a:t>Step 4 – Monitor and </a:t>
            </a:r>
            <a:r>
              <a:rPr lang="en-US" dirty="0"/>
              <a:t>support; increase retention</a:t>
            </a:r>
          </a:p>
          <a:p>
            <a:r>
              <a:rPr lang="en-US" dirty="0" smtClean="0"/>
              <a:t>Step 5 – Data collection</a:t>
            </a:r>
          </a:p>
          <a:p>
            <a:r>
              <a:rPr lang="en-US" dirty="0" smtClean="0"/>
              <a:t>Step 6 – Analyzing and sharing results</a:t>
            </a:r>
            <a:endParaRPr lang="en-US" dirty="0"/>
          </a:p>
        </p:txBody>
      </p:sp>
    </p:spTree>
    <p:extLst>
      <p:ext uri="{BB962C8B-B14F-4D97-AF65-F5344CB8AC3E}">
        <p14:creationId xmlns:p14="http://schemas.microsoft.com/office/powerpoint/2010/main" val="23513165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21698" y="1863710"/>
            <a:ext cx="7147306" cy="4994290"/>
          </a:xfrm>
          <a:prstGeom prst="rect">
            <a:avLst/>
          </a:prstGeom>
        </p:spPr>
      </p:pic>
      <p:sp>
        <p:nvSpPr>
          <p:cNvPr id="3" name="Title 1"/>
          <p:cNvSpPr txBox="1">
            <a:spLocks/>
          </p:cNvSpPr>
          <p:nvPr/>
        </p:nvSpPr>
        <p:spPr>
          <a:xfrm>
            <a:off x="1075764" y="365125"/>
            <a:ext cx="10278036"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smtClean="0">
                <a:solidFill>
                  <a:schemeClr val="bg1"/>
                </a:solidFill>
                <a:latin typeface="+mn-lt"/>
              </a:rPr>
              <a:t>Food recovery resources (www.sbeap.org)</a:t>
            </a:r>
            <a:endParaRPr lang="en-US" sz="4800" dirty="0">
              <a:solidFill>
                <a:schemeClr val="bg1"/>
              </a:solidFill>
              <a:latin typeface="+mn-lt"/>
            </a:endParaRPr>
          </a:p>
        </p:txBody>
      </p:sp>
    </p:spTree>
    <p:extLst>
      <p:ext uri="{BB962C8B-B14F-4D97-AF65-F5344CB8AC3E}">
        <p14:creationId xmlns:p14="http://schemas.microsoft.com/office/powerpoint/2010/main" val="26561857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56512" y="236481"/>
            <a:ext cx="3600122" cy="6472871"/>
          </a:xfrm>
          <a:prstGeom prst="rect">
            <a:avLst/>
          </a:prstGeom>
        </p:spPr>
      </p:pic>
      <p:pic>
        <p:nvPicPr>
          <p:cNvPr id="3" name="Picture 2"/>
          <p:cNvPicPr>
            <a:picLocks noChangeAspect="1"/>
          </p:cNvPicPr>
          <p:nvPr/>
        </p:nvPicPr>
        <p:blipFill>
          <a:blip r:embed="rId4"/>
          <a:stretch>
            <a:fillRect/>
          </a:stretch>
        </p:blipFill>
        <p:spPr>
          <a:xfrm>
            <a:off x="8148699" y="236481"/>
            <a:ext cx="3836647" cy="6472871"/>
          </a:xfrm>
          <a:prstGeom prst="rect">
            <a:avLst/>
          </a:prstGeom>
        </p:spPr>
      </p:pic>
      <p:sp>
        <p:nvSpPr>
          <p:cNvPr id="4" name="Title 1"/>
          <p:cNvSpPr txBox="1">
            <a:spLocks/>
          </p:cNvSpPr>
          <p:nvPr/>
        </p:nvSpPr>
        <p:spPr>
          <a:xfrm>
            <a:off x="492441" y="570078"/>
            <a:ext cx="308074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smtClean="0">
                <a:solidFill>
                  <a:schemeClr val="bg1"/>
                </a:solidFill>
                <a:latin typeface="+mn-lt"/>
              </a:rPr>
              <a:t>Additional resources </a:t>
            </a:r>
            <a:r>
              <a:rPr lang="en-US" sz="2800" dirty="0" smtClean="0">
                <a:solidFill>
                  <a:schemeClr val="bg1"/>
                </a:solidFill>
                <a:latin typeface="+mn-lt"/>
              </a:rPr>
              <a:t>(www.sbeap.org)</a:t>
            </a:r>
            <a:endParaRPr lang="en-US" sz="2800" dirty="0">
              <a:solidFill>
                <a:schemeClr val="bg1"/>
              </a:solidFill>
              <a:latin typeface="+mn-lt"/>
            </a:endParaRPr>
          </a:p>
        </p:txBody>
      </p:sp>
    </p:spTree>
    <p:extLst>
      <p:ext uri="{BB962C8B-B14F-4D97-AF65-F5344CB8AC3E}">
        <p14:creationId xmlns:p14="http://schemas.microsoft.com/office/powerpoint/2010/main" val="37064417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n-lt"/>
              </a:rPr>
              <a:t>Questions?</a:t>
            </a:r>
            <a:endParaRPr lang="en-US" dirty="0">
              <a:latin typeface="+mn-lt"/>
            </a:endParaRPr>
          </a:p>
        </p:txBody>
      </p:sp>
      <p:sp>
        <p:nvSpPr>
          <p:cNvPr id="4" name="Content Placeholder 3"/>
          <p:cNvSpPr>
            <a:spLocks noGrp="1"/>
          </p:cNvSpPr>
          <p:nvPr>
            <p:ph sz="half" idx="1"/>
          </p:nvPr>
        </p:nvSpPr>
        <p:spPr>
          <a:xfrm>
            <a:off x="1863306" y="1690777"/>
            <a:ext cx="3927895" cy="4435388"/>
          </a:xfrm>
        </p:spPr>
        <p:txBody>
          <a:bodyPr>
            <a:normAutofit/>
          </a:bodyPr>
          <a:lstStyle/>
          <a:p>
            <a:pPr marL="0" indent="0">
              <a:buNone/>
            </a:pPr>
            <a:endParaRPr lang="en-US" sz="1300" dirty="0"/>
          </a:p>
          <a:p>
            <a:pPr marL="0" indent="0">
              <a:buNone/>
            </a:pPr>
            <a:r>
              <a:rPr lang="en-US" sz="2600" dirty="0" smtClean="0"/>
              <a:t>Nancy Larson</a:t>
            </a:r>
          </a:p>
          <a:p>
            <a:pPr marL="0" indent="0">
              <a:buNone/>
            </a:pPr>
            <a:r>
              <a:rPr lang="en-US" sz="2600" i="1" dirty="0" smtClean="0">
                <a:hlinkClick r:id="rId3"/>
              </a:rPr>
              <a:t>nlarson@ksu.edu</a:t>
            </a:r>
            <a:endParaRPr lang="en-US" sz="2600" i="1" dirty="0" smtClean="0"/>
          </a:p>
          <a:p>
            <a:pPr marL="0" indent="0">
              <a:buNone/>
            </a:pPr>
            <a:r>
              <a:rPr lang="en-US" sz="2600" dirty="0" err="1" smtClean="0"/>
              <a:t>Lynelle</a:t>
            </a:r>
            <a:r>
              <a:rPr lang="en-US" sz="2600" dirty="0" smtClean="0"/>
              <a:t> Ladd</a:t>
            </a:r>
          </a:p>
          <a:p>
            <a:pPr marL="0" indent="0">
              <a:buNone/>
            </a:pPr>
            <a:r>
              <a:rPr lang="en-US" sz="2600" dirty="0" smtClean="0">
                <a:hlinkClick r:id="rId4"/>
              </a:rPr>
              <a:t>lladd@ksu.edu</a:t>
            </a:r>
            <a:r>
              <a:rPr lang="en-US" sz="2600" dirty="0" smtClean="0"/>
              <a:t> </a:t>
            </a:r>
          </a:p>
          <a:p>
            <a:pPr marL="0" indent="0">
              <a:buNone/>
            </a:pPr>
            <a:endParaRPr lang="en-US" sz="2600" dirty="0"/>
          </a:p>
          <a:p>
            <a:pPr marL="0" indent="0">
              <a:buNone/>
            </a:pPr>
            <a:r>
              <a:rPr lang="en-US" sz="2600" b="1" dirty="0" smtClean="0"/>
              <a:t>800-578-8898</a:t>
            </a:r>
            <a:endParaRPr lang="en-US" sz="2600" b="1" dirty="0"/>
          </a:p>
          <a:p>
            <a:pPr marL="0" indent="0">
              <a:buNone/>
            </a:pPr>
            <a:r>
              <a:rPr lang="en-US" sz="2400" dirty="0" smtClean="0"/>
              <a:t> </a:t>
            </a:r>
            <a:endParaRPr lang="en-US" sz="2400" dirty="0"/>
          </a:p>
          <a:p>
            <a:pPr marL="0" indent="0">
              <a:buNone/>
            </a:pPr>
            <a:endParaRPr lang="en-US" i="1" dirty="0" smtClean="0"/>
          </a:p>
          <a:p>
            <a:pPr marL="0" indent="0">
              <a:buNone/>
            </a:pPr>
            <a:endParaRPr lang="en-US"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7037" y="1518249"/>
            <a:ext cx="5744009" cy="3702193"/>
          </a:xfrm>
          <a:prstGeom prst="rect">
            <a:avLst/>
          </a:prstGeom>
          <a:ln>
            <a:solidFill>
              <a:srgbClr val="FFC000"/>
            </a:solidFill>
          </a:ln>
        </p:spPr>
      </p:pic>
    </p:spTree>
    <p:extLst>
      <p:ext uri="{BB962C8B-B14F-4D97-AF65-F5344CB8AC3E}">
        <p14:creationId xmlns:p14="http://schemas.microsoft.com/office/powerpoint/2010/main" val="34012760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3"/>
              </a:rPr>
              <a:t>Love Letter to Food</a:t>
            </a:r>
            <a:endParaRPr lang="en-US" dirty="0"/>
          </a:p>
        </p:txBody>
      </p:sp>
      <p:pic>
        <p:nvPicPr>
          <p:cNvPr id="4" name="Content Placeholder 3">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60272" y="1600200"/>
            <a:ext cx="7906406" cy="4495800"/>
          </a:xfrm>
        </p:spPr>
      </p:pic>
    </p:spTree>
    <p:extLst>
      <p:ext uri="{BB962C8B-B14F-4D97-AF65-F5344CB8AC3E}">
        <p14:creationId xmlns:p14="http://schemas.microsoft.com/office/powerpoint/2010/main" val="18176434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05428" y="267286"/>
            <a:ext cx="9694999" cy="5809957"/>
          </a:xfrm>
          <a:prstGeom prst="rect">
            <a:avLst/>
          </a:prstGeom>
        </p:spPr>
      </p:pic>
      <p:sp>
        <p:nvSpPr>
          <p:cNvPr id="3" name="TextBox 2"/>
          <p:cNvSpPr txBox="1"/>
          <p:nvPr/>
        </p:nvSpPr>
        <p:spPr>
          <a:xfrm>
            <a:off x="1913205" y="6175717"/>
            <a:ext cx="8117059" cy="461665"/>
          </a:xfrm>
          <a:prstGeom prst="rect">
            <a:avLst/>
          </a:prstGeom>
          <a:noFill/>
        </p:spPr>
        <p:txBody>
          <a:bodyPr wrap="square" rtlCol="0">
            <a:spAutoFit/>
          </a:bodyPr>
          <a:lstStyle/>
          <a:p>
            <a:r>
              <a:rPr lang="en-US" sz="1200" dirty="0" smtClean="0"/>
              <a:t>Source: </a:t>
            </a:r>
            <a:r>
              <a:rPr lang="en-US" sz="1200" dirty="0" smtClean="0">
                <a:hlinkClick r:id="rId4"/>
              </a:rPr>
              <a:t>NRDC, WASTED</a:t>
            </a:r>
            <a:r>
              <a:rPr lang="en-US" sz="1200" dirty="0">
                <a:hlinkClick r:id="rId4"/>
              </a:rPr>
              <a:t>: HOW AMERICA IS LOSING UP TO 40 PERCENT OF ITS FOOD FROM FARM TO FORK TO </a:t>
            </a:r>
            <a:r>
              <a:rPr lang="en-US" sz="1200" dirty="0" smtClean="0">
                <a:hlinkClick r:id="rId4"/>
              </a:rPr>
              <a:t>LANDFILL, 2017 </a:t>
            </a:r>
            <a:endParaRPr lang="en-US" sz="1200" dirty="0" smtClean="0"/>
          </a:p>
          <a:p>
            <a:r>
              <a:rPr lang="en-US" sz="1200" dirty="0" smtClean="0"/>
              <a:t>www.nrdc.org</a:t>
            </a:r>
            <a:endParaRPr lang="en-US" sz="1200" dirty="0"/>
          </a:p>
        </p:txBody>
      </p:sp>
    </p:spTree>
    <p:extLst>
      <p:ext uri="{BB962C8B-B14F-4D97-AF65-F5344CB8AC3E}">
        <p14:creationId xmlns:p14="http://schemas.microsoft.com/office/powerpoint/2010/main" val="8144163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Annual Household Food Waste</a:t>
            </a:r>
            <a:endParaRPr lang="en-US" dirty="0"/>
          </a:p>
        </p:txBody>
      </p:sp>
      <p:sp>
        <p:nvSpPr>
          <p:cNvPr id="3" name="Content Placeholder 2"/>
          <p:cNvSpPr>
            <a:spLocks noGrp="1"/>
          </p:cNvSpPr>
          <p:nvPr>
            <p:ph idx="1"/>
          </p:nvPr>
        </p:nvSpPr>
        <p:spPr>
          <a:xfrm>
            <a:off x="838200" y="1856713"/>
            <a:ext cx="4183966" cy="4351338"/>
          </a:xfrm>
        </p:spPr>
        <p:txBody>
          <a:bodyPr/>
          <a:lstStyle/>
          <a:p>
            <a:pPr marL="0" indent="0">
              <a:buNone/>
            </a:pPr>
            <a:r>
              <a:rPr lang="en-US" dirty="0" smtClean="0"/>
              <a:t>76 billion pounds = </a:t>
            </a:r>
          </a:p>
          <a:p>
            <a:pPr marL="0" indent="0">
              <a:buNone/>
            </a:pPr>
            <a:r>
              <a:rPr lang="en-US" dirty="0" smtClean="0"/>
              <a:t>238 pounds food/person = </a:t>
            </a:r>
          </a:p>
          <a:p>
            <a:pPr marL="0" indent="0">
              <a:buNone/>
            </a:pPr>
            <a:r>
              <a:rPr lang="en-US" dirty="0" smtClean="0"/>
              <a:t>$450/person = </a:t>
            </a:r>
          </a:p>
          <a:p>
            <a:pPr marL="0" indent="0">
              <a:buNone/>
            </a:pPr>
            <a:r>
              <a:rPr lang="en-US" dirty="0" smtClean="0"/>
              <a:t>$1,800/</a:t>
            </a:r>
            <a:r>
              <a:rPr lang="en-US" dirty="0" err="1" smtClean="0"/>
              <a:t>yr</a:t>
            </a:r>
            <a:r>
              <a:rPr lang="en-US" dirty="0" smtClean="0"/>
              <a:t> for a household of four </a:t>
            </a:r>
          </a:p>
          <a:p>
            <a:pPr lvl="1"/>
            <a:endParaRPr lang="en-US" dirty="0"/>
          </a:p>
        </p:txBody>
      </p:sp>
      <p:pic>
        <p:nvPicPr>
          <p:cNvPr id="4" name="Picture 3"/>
          <p:cNvPicPr>
            <a:picLocks noChangeAspect="1"/>
          </p:cNvPicPr>
          <p:nvPr/>
        </p:nvPicPr>
        <p:blipFill>
          <a:blip r:embed="rId3"/>
          <a:stretch>
            <a:fillRect/>
          </a:stretch>
        </p:blipFill>
        <p:spPr>
          <a:xfrm>
            <a:off x="5406352" y="1690688"/>
            <a:ext cx="6428461" cy="3640967"/>
          </a:xfrm>
          <a:prstGeom prst="rect">
            <a:avLst/>
          </a:prstGeom>
        </p:spPr>
      </p:pic>
      <p:sp>
        <p:nvSpPr>
          <p:cNvPr id="5" name="TextBox 4"/>
          <p:cNvSpPr txBox="1"/>
          <p:nvPr/>
        </p:nvSpPr>
        <p:spPr>
          <a:xfrm>
            <a:off x="6981696" y="5331655"/>
            <a:ext cx="3277772" cy="369332"/>
          </a:xfrm>
          <a:prstGeom prst="rect">
            <a:avLst/>
          </a:prstGeom>
          <a:noFill/>
        </p:spPr>
        <p:txBody>
          <a:bodyPr wrap="square" rtlCol="0">
            <a:spAutoFit/>
          </a:bodyPr>
          <a:lstStyle/>
          <a:p>
            <a:r>
              <a:rPr lang="en-US" dirty="0" smtClean="0"/>
              <a:t>One month waste for family of 4</a:t>
            </a:r>
            <a:endParaRPr lang="en-US" dirty="0"/>
          </a:p>
        </p:txBody>
      </p:sp>
      <p:sp>
        <p:nvSpPr>
          <p:cNvPr id="6" name="TextBox 5"/>
          <p:cNvSpPr txBox="1"/>
          <p:nvPr/>
        </p:nvSpPr>
        <p:spPr>
          <a:xfrm>
            <a:off x="1488140" y="5522259"/>
            <a:ext cx="4345101" cy="461665"/>
          </a:xfrm>
          <a:prstGeom prst="rect">
            <a:avLst/>
          </a:prstGeom>
          <a:noFill/>
        </p:spPr>
        <p:txBody>
          <a:bodyPr wrap="square" rtlCol="0">
            <a:spAutoFit/>
          </a:bodyPr>
          <a:lstStyle/>
          <a:p>
            <a:r>
              <a:rPr lang="en-US" sz="1200" dirty="0" smtClean="0"/>
              <a:t>Source: </a:t>
            </a:r>
            <a:r>
              <a:rPr lang="en-US" sz="1200" dirty="0" err="1" smtClean="0"/>
              <a:t>ReFED</a:t>
            </a:r>
            <a:r>
              <a:rPr lang="en-US" sz="1200" dirty="0" smtClean="0"/>
              <a:t> </a:t>
            </a:r>
            <a:r>
              <a:rPr lang="en-US" sz="1200" i="1" dirty="0"/>
              <a:t>A </a:t>
            </a:r>
            <a:r>
              <a:rPr lang="en-US" sz="1200" i="1" dirty="0" smtClean="0"/>
              <a:t>Roadmap to </a:t>
            </a:r>
            <a:r>
              <a:rPr lang="en-US" sz="1200" i="1" dirty="0"/>
              <a:t>Reduce US Food Waste by 20 Percent</a:t>
            </a:r>
            <a:r>
              <a:rPr lang="en-US" sz="1200" dirty="0"/>
              <a:t>, (2016) www.refed.com.</a:t>
            </a:r>
          </a:p>
        </p:txBody>
      </p:sp>
    </p:spTree>
    <p:extLst>
      <p:ext uri="{BB962C8B-B14F-4D97-AF65-F5344CB8AC3E}">
        <p14:creationId xmlns:p14="http://schemas.microsoft.com/office/powerpoint/2010/main" val="2746424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EPA Food Recovery Hierarchy</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01855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epa.gov/epawaste/conserve/smm/images/FoodRpng_700pxw.pn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97693" y="1022931"/>
            <a:ext cx="5181601" cy="51816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noGrp="1"/>
          </p:cNvSpPr>
          <p:nvPr>
            <p:ph type="title"/>
          </p:nvPr>
        </p:nvSpPr>
        <p:spPr>
          <a:xfrm>
            <a:off x="2136648" y="228600"/>
            <a:ext cx="8153400" cy="990600"/>
          </a:xfrm>
        </p:spPr>
        <p:txBody>
          <a:bodyPr>
            <a:normAutofit/>
          </a:bodyPr>
          <a:lstStyle/>
          <a:p>
            <a:pPr algn="ctr"/>
            <a:r>
              <a:rPr lang="en-US" dirty="0" smtClean="0"/>
              <a:t>Managing </a:t>
            </a:r>
            <a:r>
              <a:rPr lang="en-US" smtClean="0"/>
              <a:t>excess food</a:t>
            </a:r>
            <a:endParaRPr lang="en-US" dirty="0"/>
          </a:p>
        </p:txBody>
      </p:sp>
      <p:sp>
        <p:nvSpPr>
          <p:cNvPr id="7" name="TextBox 6"/>
          <p:cNvSpPr txBox="1"/>
          <p:nvPr/>
        </p:nvSpPr>
        <p:spPr>
          <a:xfrm>
            <a:off x="7142512" y="2527464"/>
            <a:ext cx="3841277" cy="1200329"/>
          </a:xfrm>
          <a:prstGeom prst="rect">
            <a:avLst/>
          </a:prstGeom>
          <a:noFill/>
          <a:ln>
            <a:solidFill>
              <a:schemeClr val="tx1"/>
            </a:solidFill>
          </a:ln>
        </p:spPr>
        <p:txBody>
          <a:bodyPr wrap="square" rtlCol="0">
            <a:spAutoFit/>
          </a:bodyPr>
          <a:lstStyle/>
          <a:p>
            <a:r>
              <a:rPr lang="en-US" sz="2400" dirty="0"/>
              <a:t>In 2015 – USDA and EPA joint goal to reduce food waste by 50 percent by 2030</a:t>
            </a:r>
          </a:p>
        </p:txBody>
      </p:sp>
      <p:cxnSp>
        <p:nvCxnSpPr>
          <p:cNvPr id="4" name="Straight Connector 3"/>
          <p:cNvCxnSpPr/>
          <p:nvPr/>
        </p:nvCxnSpPr>
        <p:spPr>
          <a:xfrm>
            <a:off x="5171090" y="2333297"/>
            <a:ext cx="104225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a:off x="4363615" y="3999187"/>
            <a:ext cx="1849733" cy="5254"/>
          </a:xfrm>
          <a:prstGeom prst="line">
            <a:avLst/>
          </a:prstGeom>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flipV="1">
            <a:off x="3962400" y="4619297"/>
            <a:ext cx="2250948" cy="5256"/>
          </a:xfrm>
          <a:prstGeom prst="line">
            <a:avLst/>
          </a:prstGeom>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a:off x="5246231" y="1921122"/>
            <a:ext cx="985410" cy="369332"/>
          </a:xfrm>
          <a:prstGeom prst="rect">
            <a:avLst/>
          </a:prstGeom>
          <a:noFill/>
        </p:spPr>
        <p:txBody>
          <a:bodyPr wrap="square" rtlCol="0">
            <a:spAutoFit/>
          </a:bodyPr>
          <a:lstStyle/>
          <a:p>
            <a:r>
              <a:rPr lang="en-US" dirty="0" smtClean="0">
                <a:solidFill>
                  <a:srgbClr val="FF0000"/>
                </a:solidFill>
              </a:rPr>
              <a:t>REDUCE</a:t>
            </a:r>
            <a:endParaRPr lang="en-US" dirty="0">
              <a:solidFill>
                <a:srgbClr val="FF0000"/>
              </a:solidFill>
            </a:endParaRPr>
          </a:p>
        </p:txBody>
      </p:sp>
      <p:sp>
        <p:nvSpPr>
          <p:cNvPr id="11" name="TextBox 10"/>
          <p:cNvSpPr txBox="1"/>
          <p:nvPr/>
        </p:nvSpPr>
        <p:spPr>
          <a:xfrm>
            <a:off x="4913167" y="2942963"/>
            <a:ext cx="985410" cy="369332"/>
          </a:xfrm>
          <a:prstGeom prst="rect">
            <a:avLst/>
          </a:prstGeom>
          <a:noFill/>
        </p:spPr>
        <p:txBody>
          <a:bodyPr wrap="square" rtlCol="0">
            <a:spAutoFit/>
          </a:bodyPr>
          <a:lstStyle/>
          <a:p>
            <a:r>
              <a:rPr lang="en-US" dirty="0" smtClean="0">
                <a:solidFill>
                  <a:srgbClr val="FF0000"/>
                </a:solidFill>
              </a:rPr>
              <a:t>REUSE</a:t>
            </a:r>
            <a:endParaRPr lang="en-US" dirty="0">
              <a:solidFill>
                <a:srgbClr val="FF0000"/>
              </a:solidFill>
            </a:endParaRPr>
          </a:p>
        </p:txBody>
      </p:sp>
      <p:sp>
        <p:nvSpPr>
          <p:cNvPr id="12" name="TextBox 11"/>
          <p:cNvSpPr txBox="1"/>
          <p:nvPr/>
        </p:nvSpPr>
        <p:spPr>
          <a:xfrm>
            <a:off x="4185679" y="4133709"/>
            <a:ext cx="1220193" cy="369332"/>
          </a:xfrm>
          <a:prstGeom prst="rect">
            <a:avLst/>
          </a:prstGeom>
          <a:noFill/>
        </p:spPr>
        <p:txBody>
          <a:bodyPr wrap="square" rtlCol="0">
            <a:spAutoFit/>
          </a:bodyPr>
          <a:lstStyle/>
          <a:p>
            <a:r>
              <a:rPr lang="en-US" dirty="0" smtClean="0">
                <a:solidFill>
                  <a:srgbClr val="FF0000"/>
                </a:solidFill>
              </a:rPr>
              <a:t>RECYCLE</a:t>
            </a:r>
            <a:endParaRPr lang="en-US" dirty="0">
              <a:solidFill>
                <a:srgbClr val="FF0000"/>
              </a:solidFill>
            </a:endParaRPr>
          </a:p>
        </p:txBody>
      </p:sp>
      <p:sp>
        <p:nvSpPr>
          <p:cNvPr id="13" name="Text Placeholder 2"/>
          <p:cNvSpPr txBox="1">
            <a:spLocks/>
          </p:cNvSpPr>
          <p:nvPr/>
        </p:nvSpPr>
        <p:spPr>
          <a:xfrm>
            <a:off x="3301210" y="5584315"/>
            <a:ext cx="6612047" cy="4277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110000"/>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95000"/>
              <a:buFont typeface="Wingdings" panose="05000000000000000000" pitchFamily="2" charset="2"/>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smtClean="0"/>
              <a:t>https://www.epa.gov/sustainable-management-food/food-recovery-hierarchy</a:t>
            </a:r>
            <a:endParaRPr lang="en-US" sz="1600" dirty="0"/>
          </a:p>
        </p:txBody>
      </p:sp>
    </p:spTree>
    <p:extLst>
      <p:ext uri="{BB962C8B-B14F-4D97-AF65-F5344CB8AC3E}">
        <p14:creationId xmlns:p14="http://schemas.microsoft.com/office/powerpoint/2010/main" val="23252964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epa.gov/epawaste/conserve/smm/images/FoodRpng_700pxw.pn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97693" y="1022931"/>
            <a:ext cx="5181601" cy="51816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noGrp="1"/>
          </p:cNvSpPr>
          <p:nvPr>
            <p:ph type="title"/>
          </p:nvPr>
        </p:nvSpPr>
        <p:spPr>
          <a:xfrm>
            <a:off x="2136648" y="228600"/>
            <a:ext cx="8153400" cy="990600"/>
          </a:xfrm>
        </p:spPr>
        <p:txBody>
          <a:bodyPr/>
          <a:lstStyle/>
          <a:p>
            <a:pPr algn="ctr"/>
            <a:r>
              <a:rPr lang="en-US" dirty="0" smtClean="0"/>
              <a:t>Source Reduction</a:t>
            </a:r>
            <a:endParaRPr lang="en-US" dirty="0"/>
          </a:p>
        </p:txBody>
      </p:sp>
      <p:sp>
        <p:nvSpPr>
          <p:cNvPr id="2" name="TextBox 1"/>
          <p:cNvSpPr txBox="1"/>
          <p:nvPr/>
        </p:nvSpPr>
        <p:spPr>
          <a:xfrm>
            <a:off x="6062583" y="1726773"/>
            <a:ext cx="4811150" cy="830997"/>
          </a:xfrm>
          <a:prstGeom prst="rect">
            <a:avLst/>
          </a:prstGeom>
          <a:noFill/>
          <a:ln>
            <a:solidFill>
              <a:schemeClr val="tx1"/>
            </a:solidFill>
          </a:ln>
        </p:spPr>
        <p:txBody>
          <a:bodyPr wrap="square" rtlCol="0">
            <a:spAutoFit/>
          </a:bodyPr>
          <a:lstStyle/>
          <a:p>
            <a:pPr lvl="0"/>
            <a:r>
              <a:rPr lang="en-US" sz="2400" dirty="0" smtClean="0">
                <a:solidFill>
                  <a:prstClr val="black"/>
                </a:solidFill>
              </a:rPr>
              <a:t>Barrier to preventing wasted food is lack of standardized </a:t>
            </a:r>
            <a:r>
              <a:rPr lang="en-US" sz="2400" dirty="0">
                <a:solidFill>
                  <a:prstClr val="black"/>
                </a:solidFill>
              </a:rPr>
              <a:t>food date labels</a:t>
            </a:r>
          </a:p>
        </p:txBody>
      </p:sp>
      <p:sp>
        <p:nvSpPr>
          <p:cNvPr id="7" name="Rectangle 6"/>
          <p:cNvSpPr/>
          <p:nvPr/>
        </p:nvSpPr>
        <p:spPr>
          <a:xfrm>
            <a:off x="674358" y="1718109"/>
            <a:ext cx="4656406" cy="59084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rot="322859">
            <a:off x="8167660" y="3092770"/>
            <a:ext cx="3537934" cy="3505729"/>
          </a:xfrm>
          <a:prstGeom prst="rect">
            <a:avLst/>
          </a:prstGeom>
          <a:ln>
            <a:solidFill>
              <a:schemeClr val="tx1"/>
            </a:solidFill>
          </a:ln>
        </p:spPr>
      </p:pic>
      <p:sp>
        <p:nvSpPr>
          <p:cNvPr id="6" name="TextBox 5"/>
          <p:cNvSpPr txBox="1"/>
          <p:nvPr/>
        </p:nvSpPr>
        <p:spPr>
          <a:xfrm>
            <a:off x="5218996" y="3352101"/>
            <a:ext cx="1988704" cy="1569660"/>
          </a:xfrm>
          <a:prstGeom prst="rect">
            <a:avLst/>
          </a:prstGeom>
          <a:noFill/>
        </p:spPr>
        <p:txBody>
          <a:bodyPr wrap="square" rtlCol="0">
            <a:spAutoFit/>
          </a:bodyPr>
          <a:lstStyle/>
          <a:p>
            <a:pPr algn="ctr"/>
            <a:r>
              <a:rPr lang="en-US" sz="3200" dirty="0" smtClean="0">
                <a:latin typeface="OCR A Extended" panose="02010509020102010303" pitchFamily="50" charset="0"/>
              </a:rPr>
              <a:t>Sell by</a:t>
            </a:r>
          </a:p>
          <a:p>
            <a:pPr algn="ctr"/>
            <a:r>
              <a:rPr lang="en-US" sz="3200" dirty="0" smtClean="0">
                <a:latin typeface="OCR A Extended" panose="02010509020102010303" pitchFamily="50" charset="0"/>
              </a:rPr>
              <a:t>Best by</a:t>
            </a:r>
          </a:p>
          <a:p>
            <a:pPr algn="ctr"/>
            <a:r>
              <a:rPr lang="en-US" sz="3200" dirty="0" smtClean="0">
                <a:latin typeface="OCR A Extended" panose="02010509020102010303" pitchFamily="50" charset="0"/>
              </a:rPr>
              <a:t>Use by</a:t>
            </a:r>
            <a:endParaRPr lang="en-US" sz="3200" dirty="0">
              <a:latin typeface="OCR A Extended" panose="02010509020102010303" pitchFamily="50" charset="0"/>
            </a:endParaRPr>
          </a:p>
        </p:txBody>
      </p:sp>
    </p:spTree>
    <p:extLst>
      <p:ext uri="{BB962C8B-B14F-4D97-AF65-F5344CB8AC3E}">
        <p14:creationId xmlns:p14="http://schemas.microsoft.com/office/powerpoint/2010/main" val="30250050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epa.gov/epawaste/conserve/smm/images/FoodRpng_700pxw.pn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97693" y="1022931"/>
            <a:ext cx="5181601" cy="51816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noGrp="1"/>
          </p:cNvSpPr>
          <p:nvPr>
            <p:ph type="title"/>
          </p:nvPr>
        </p:nvSpPr>
        <p:spPr>
          <a:xfrm>
            <a:off x="2136648" y="228600"/>
            <a:ext cx="8153400" cy="990600"/>
          </a:xfrm>
        </p:spPr>
        <p:txBody>
          <a:bodyPr/>
          <a:lstStyle/>
          <a:p>
            <a:pPr algn="ctr"/>
            <a:r>
              <a:rPr lang="en-US" dirty="0" smtClean="0"/>
              <a:t>Feed Hungry People</a:t>
            </a:r>
            <a:endParaRPr lang="en-US" dirty="0"/>
          </a:p>
        </p:txBody>
      </p:sp>
      <p:sp>
        <p:nvSpPr>
          <p:cNvPr id="6" name="Rectangle 5"/>
          <p:cNvSpPr/>
          <p:nvPr/>
        </p:nvSpPr>
        <p:spPr>
          <a:xfrm>
            <a:off x="660290" y="2252682"/>
            <a:ext cx="4249335" cy="59084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909625" y="3185200"/>
            <a:ext cx="3612832"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Donate surplus food to—</a:t>
            </a:r>
          </a:p>
          <a:p>
            <a:pPr marL="577850" lvl="1" indent="-285750">
              <a:buFont typeface="Arial" panose="020B0604020202020204" pitchFamily="34" charset="0"/>
              <a:buChar char="•"/>
            </a:pPr>
            <a:r>
              <a:rPr lang="en-US" sz="2400" dirty="0" smtClean="0"/>
              <a:t>Food banks</a:t>
            </a:r>
            <a:endParaRPr lang="en-US" sz="2400" dirty="0"/>
          </a:p>
          <a:p>
            <a:pPr marL="577850" lvl="1" indent="-285750">
              <a:buFont typeface="Arial" panose="020B0604020202020204" pitchFamily="34" charset="0"/>
              <a:buChar char="•"/>
            </a:pPr>
            <a:r>
              <a:rPr lang="en-US" sz="2400" dirty="0" smtClean="0"/>
              <a:t>Shelters</a:t>
            </a:r>
          </a:p>
          <a:p>
            <a:pPr marL="577850" lvl="1" indent="-285750">
              <a:buFont typeface="Arial" panose="020B0604020202020204" pitchFamily="34" charset="0"/>
              <a:buChar char="•"/>
            </a:pPr>
            <a:r>
              <a:rPr lang="en-US" sz="2400" dirty="0" smtClean="0"/>
              <a:t>Soup kitchens</a:t>
            </a:r>
            <a:endParaRPr lang="en-US" sz="2400" dirty="0"/>
          </a:p>
          <a:p>
            <a:pPr marL="285750" indent="-285750">
              <a:buFont typeface="Arial" panose="020B0604020202020204" pitchFamily="34" charset="0"/>
              <a:buChar char="•"/>
            </a:pPr>
            <a:r>
              <a:rPr lang="en-US" sz="2400" dirty="0" smtClean="0"/>
              <a:t>Barriers</a:t>
            </a:r>
          </a:p>
          <a:p>
            <a:pPr marL="577850" lvl="1" indent="-285750">
              <a:buFont typeface="Arial" panose="020B0604020202020204" pitchFamily="34" charset="0"/>
              <a:buChar char="•"/>
            </a:pPr>
            <a:r>
              <a:rPr lang="en-US" sz="2400" dirty="0" smtClean="0"/>
              <a:t>Transportation</a:t>
            </a:r>
          </a:p>
          <a:p>
            <a:pPr marL="577850" lvl="1" indent="-285750">
              <a:buFont typeface="Arial" panose="020B0604020202020204" pitchFamily="34" charset="0"/>
              <a:buChar char="•"/>
            </a:pPr>
            <a:r>
              <a:rPr lang="en-US" sz="2400" dirty="0" smtClean="0"/>
              <a:t>“Liability”</a:t>
            </a:r>
          </a:p>
        </p:txBody>
      </p:sp>
      <p:sp>
        <p:nvSpPr>
          <p:cNvPr id="8" name="TextBox 7"/>
          <p:cNvSpPr txBox="1"/>
          <p:nvPr/>
        </p:nvSpPr>
        <p:spPr>
          <a:xfrm>
            <a:off x="6213348" y="1520293"/>
            <a:ext cx="5008098" cy="1384995"/>
          </a:xfrm>
          <a:prstGeom prst="rect">
            <a:avLst/>
          </a:prstGeom>
          <a:noFill/>
          <a:ln>
            <a:solidFill>
              <a:schemeClr val="tx1"/>
            </a:solidFill>
          </a:ln>
        </p:spPr>
        <p:txBody>
          <a:bodyPr wrap="square" rtlCol="0">
            <a:spAutoFit/>
          </a:bodyPr>
          <a:lstStyle/>
          <a:p>
            <a:r>
              <a:rPr lang="en-US" sz="2400" dirty="0" smtClean="0"/>
              <a:t>Up to 40% food in US is never eaten</a:t>
            </a:r>
            <a:endParaRPr lang="en-US" sz="2400" dirty="0" smtClean="0">
              <a:sym typeface="Wingdings" panose="05000000000000000000" pitchFamily="2" charset="2"/>
            </a:endParaRPr>
          </a:p>
          <a:p>
            <a:endParaRPr lang="en-US" sz="900" dirty="0" smtClean="0"/>
          </a:p>
          <a:p>
            <a:r>
              <a:rPr lang="en-US" sz="2400" dirty="0" smtClean="0"/>
              <a:t>1 in 8 Americans (42 million) struggles to put enough food on the table</a:t>
            </a:r>
            <a:endParaRPr lang="en-US" sz="2400" dirty="0"/>
          </a:p>
        </p:txBody>
      </p:sp>
      <p:pic>
        <p:nvPicPr>
          <p:cNvPr id="2" name="Picture 1"/>
          <p:cNvPicPr>
            <a:picLocks noChangeAspect="1"/>
          </p:cNvPicPr>
          <p:nvPr/>
        </p:nvPicPr>
        <p:blipFill>
          <a:blip r:embed="rId4"/>
          <a:stretch>
            <a:fillRect/>
          </a:stretch>
        </p:blipFill>
        <p:spPr>
          <a:xfrm rot="372458">
            <a:off x="8385849" y="3371493"/>
            <a:ext cx="3410753" cy="3277347"/>
          </a:xfrm>
          <a:prstGeom prst="rect">
            <a:avLst/>
          </a:prstGeom>
          <a:ln>
            <a:solidFill>
              <a:schemeClr val="tx1"/>
            </a:solidFill>
          </a:ln>
        </p:spPr>
      </p:pic>
    </p:spTree>
    <p:extLst>
      <p:ext uri="{BB962C8B-B14F-4D97-AF65-F5344CB8AC3E}">
        <p14:creationId xmlns:p14="http://schemas.microsoft.com/office/powerpoint/2010/main" val="472829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4451</TotalTime>
  <Words>3520</Words>
  <Application>Microsoft Office PowerPoint</Application>
  <PresentationFormat>Custom</PresentationFormat>
  <Paragraphs>391</Paragraphs>
  <Slides>38</Slides>
  <Notes>38</Notes>
  <HiddenSlides>0</HiddenSlides>
  <MMClips>0</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Office Theme</vt:lpstr>
      <vt:lpstr>1_Office Theme</vt:lpstr>
      <vt:lpstr>Communication Tools to Help Consumers Reduce Food Waste</vt:lpstr>
      <vt:lpstr>Overview</vt:lpstr>
      <vt:lpstr>Food production and resource use</vt:lpstr>
      <vt:lpstr>PowerPoint Presentation</vt:lpstr>
      <vt:lpstr>U.S. Annual Household Food Waste</vt:lpstr>
      <vt:lpstr>EPA Food Recovery Hierarchy</vt:lpstr>
      <vt:lpstr>Managing excess food</vt:lpstr>
      <vt:lpstr>Source Reduction</vt:lpstr>
      <vt:lpstr>Feed Hungry People</vt:lpstr>
      <vt:lpstr>PowerPoint Presentation</vt:lpstr>
      <vt:lpstr>Feed Animals</vt:lpstr>
      <vt:lpstr>Industrial Uses</vt:lpstr>
      <vt:lpstr>Composting</vt:lpstr>
      <vt:lpstr>Landfilling</vt:lpstr>
      <vt:lpstr>EPA Food: Too Good to Waste Tool</vt:lpstr>
      <vt:lpstr>Food: Too Good to Waste Campaign</vt:lpstr>
      <vt:lpstr>PowerPoint Presentation</vt:lpstr>
      <vt:lpstr>Benefit - We all hate waste</vt:lpstr>
      <vt:lpstr>Barrier – Brain on automatic</vt:lpstr>
      <vt:lpstr>Barrier – Dynamic lifestyles</vt:lpstr>
      <vt:lpstr>Additional Barriers</vt:lpstr>
      <vt:lpstr>Additional Benefits</vt:lpstr>
      <vt:lpstr>The Toolkit</vt:lpstr>
      <vt:lpstr>PowerPoint Presentation</vt:lpstr>
      <vt:lpstr>PowerPoint Presentation</vt:lpstr>
      <vt:lpstr>Get Smart:</vt:lpstr>
      <vt:lpstr>Smart Shopping: Buy What You Need</vt:lpstr>
      <vt:lpstr>Smart Storage: Fruit and Vegetable Storage Tips</vt:lpstr>
      <vt:lpstr>Smart Prep: Prep Now, Eat Later</vt:lpstr>
      <vt:lpstr>Smart Saving: “Eat First”</vt:lpstr>
      <vt:lpstr>Awareness and Education Fact Sheet: “Consider the Tomato”</vt:lpstr>
      <vt:lpstr>Awareness and Education: Workshop Presentation</vt:lpstr>
      <vt:lpstr>Implement a small-scale campaign</vt:lpstr>
      <vt:lpstr>Steps to Implementation</vt:lpstr>
      <vt:lpstr>PowerPoint Presentation</vt:lpstr>
      <vt:lpstr>PowerPoint Presentation</vt:lpstr>
      <vt:lpstr>Questions?</vt:lpstr>
      <vt:lpstr>Love Letter to Food</vt:lpstr>
    </vt:vector>
  </TitlesOfParts>
  <Company>Kansas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 Goode</dc:creator>
  <cp:lastModifiedBy>Karen Marie Blakeslee</cp:lastModifiedBy>
  <cp:revision>190</cp:revision>
  <cp:lastPrinted>2018-10-17T14:20:48Z</cp:lastPrinted>
  <dcterms:created xsi:type="dcterms:W3CDTF">2017-02-13T15:56:42Z</dcterms:created>
  <dcterms:modified xsi:type="dcterms:W3CDTF">2018-10-19T19:57:22Z</dcterms:modified>
</cp:coreProperties>
</file>